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86" r:id="rId9"/>
    <p:sldId id="287" r:id="rId10"/>
    <p:sldId id="288" r:id="rId11"/>
    <p:sldId id="289" r:id="rId12"/>
    <p:sldId id="290" r:id="rId13"/>
    <p:sldId id="268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F3376-D62B-422C-89FE-78ABF743381F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94B43-4B6E-4D5E-8897-A9DD1ECA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94B43-4B6E-4D5E-8897-A9DD1ECA85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94B43-4B6E-4D5E-8897-A9DD1ECA85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9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Both: The copper wire is a conductor, while the outside coating is an insulator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94B43-4B6E-4D5E-8897-A9DD1ECA85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2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94B43-4B6E-4D5E-8897-A9DD1ECA85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9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conductor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94B43-4B6E-4D5E-8897-A9DD1ECA85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9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4051-569F-4504-A2F2-AEB9F5816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DD2BE-6F23-4C1A-9708-E082B1006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51360-4DB6-4F6A-A313-9AAFE706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4420-6E47-4D96-A479-6B12A22EA94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D1398-BB4B-4E92-8561-87D1C8D2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BAAAF-D30E-4588-BA62-95A12A4C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2315-72FD-4E88-99F3-FF3FB1659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4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584D-16F8-4C9C-8E4D-EF6113BD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3B4E2-2DA6-4BDF-B53F-6121C16B0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D9381-FC40-4BD3-ACA1-BF6C08EC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4420-6E47-4D96-A479-6B12A22EA94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65A6B-2252-4FBD-8A83-6A92F516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1C73F-A8C5-4878-8540-3DA0EAD7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2315-72FD-4E88-99F3-FF3FB1659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3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D29914-32E0-42CF-AA4A-185A28350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75961-1750-4570-ABC8-877A86311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8475B-2DF7-4E4B-967B-2286DD9C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4420-6E47-4D96-A479-6B12A22EA94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4F2A5-3A57-4AA3-A59D-92F030F0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AE35C-0B93-498C-9022-E91634A8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2315-72FD-4E88-99F3-FF3FB1659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8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E652-B118-4271-A20B-7B5FF7ECB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AA72-13FD-4321-8A5F-886E9AE51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9637B-102C-454B-9850-BE33576A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4420-6E47-4D96-A479-6B12A22EA94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F81FC-7CCA-4980-9522-27C95781C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DADF4-B724-4644-A060-7EF9964A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2315-72FD-4E88-99F3-FF3FB1659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4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2821-4133-4E02-A425-8ECA7A1D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42F9B-41B7-4C18-8CBD-FDCC62C3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EDB26-1A44-4DD7-8541-D0C39A40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4420-6E47-4D96-A479-6B12A22EA94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2427-A749-4CFF-B6A7-BAAF3FA5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6774A-31D5-42E2-8D09-8DDE82F2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2315-72FD-4E88-99F3-FF3FB1659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5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80B5-B4BC-49B3-9F63-B9A10AFF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E5B75-B0CC-4974-96BD-ABDCE7E75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BCD68-5A9F-4187-B4E7-C0D6166D7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D6749-E37D-4A73-B9F8-7979E106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4420-6E47-4D96-A479-6B12A22EA94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8404A-0FC1-472B-9793-8722D570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E6FD5-4DB5-4735-B270-B503A163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2315-72FD-4E88-99F3-FF3FB1659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C6B8-CAB2-42B9-9304-148604A8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76C49-F53F-44B1-8597-22E6429C8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85E30-31DE-4664-A023-43C4BEF51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F49AC-59A3-41F0-BF47-6765FA2A7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CABB5-1D87-4098-AB7C-514189BC9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C081CF-F97F-4B65-913A-5C28CA51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4420-6E47-4D96-A479-6B12A22EA94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A4A29A-F112-4C26-A89C-647BD1AE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4D7F89-659D-4D9D-AE69-5CD7AEC5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2315-72FD-4E88-99F3-FF3FB1659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1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0AA6-9609-4BCB-A508-8F5E0049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D5211-FEC8-429B-9957-916968E9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4420-6E47-4D96-A479-6B12A22EA94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8951-C990-4606-8C11-3AEDCC29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52F72-1EB5-432D-AD02-DEDAFDF3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2315-72FD-4E88-99F3-FF3FB1659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B9B0C-BCD2-41FC-8424-728BDE98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4420-6E47-4D96-A479-6B12A22EA94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B1270-D72F-4F23-AFAE-313E55899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B976B-43C8-49B5-9284-1DAD68B43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2315-72FD-4E88-99F3-FF3FB1659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D63F6-9483-4C64-A732-B9CFDEE2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ECAF6-460C-46B2-B142-C33690CF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12601-CFCC-4E89-A2C6-2F4F5C81F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37E10-1A10-4DF2-BB87-F88B5664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4420-6E47-4D96-A479-6B12A22EA94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310BF-F488-4850-8EBD-A82497BA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C1AEC-C6F4-4418-A6C6-47A42ED1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2315-72FD-4E88-99F3-FF3FB1659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BF11-7CB2-4116-AD15-7327B763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41CBE-9814-4E14-9531-918580EF5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79EF3-07D9-4679-9FEE-87284BE0B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D3BA8-B1E4-4ADF-8710-D03B81C4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4420-6E47-4D96-A479-6B12A22EA94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BA9EC-E8C0-4D43-AFB2-5863C809F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D8770-F3C8-45C8-B40F-89ACBDB8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2315-72FD-4E88-99F3-FF3FB1659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9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B5C832-1598-42A7-9A95-0318DB0F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6330C-73ED-4BD4-926B-897FAF257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F14A0-1254-4502-B3CE-A917EB181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E4420-6E47-4D96-A479-6B12A22EA940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92B01-6D16-46C1-970E-209AD5BC5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73161-B836-40E8-9287-30DD83525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2315-72FD-4E88-99F3-FF3FB1659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4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kNZi12OV9Xc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Best Way to Measure the Surface Temperature of a Metal ...">
            <a:extLst>
              <a:ext uri="{FF2B5EF4-FFF2-40B4-BE49-F238E27FC236}">
                <a16:creationId xmlns:a16="http://schemas.microsoft.com/office/drawing/2014/main" id="{1AC8A58C-86B4-4C0C-BB49-43D636350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3"/>
          <a:stretch/>
        </p:blipFill>
        <p:spPr bwMode="auto">
          <a:xfrm>
            <a:off x="11837" y="54006"/>
            <a:ext cx="914104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382000" cy="1447800"/>
          </a:xfrm>
          <a:solidFill>
            <a:schemeClr val="tx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>
                <a:solidFill>
                  <a:srgbClr val="FEE212"/>
                </a:solidFill>
                <a:latin typeface="Bauhaus 93" panose="04030905020B02020C02" pitchFamily="82" charset="0"/>
              </a:rPr>
              <a:t>Methods of </a:t>
            </a:r>
            <a:r>
              <a:rPr lang="en-US" sz="4800">
                <a:solidFill>
                  <a:srgbClr val="FEE212"/>
                </a:solidFill>
                <a:latin typeface="Bauhaus 93" panose="04030905020B02020C02" pitchFamily="82" charset="0"/>
              </a:rPr>
              <a:t>Heat Transfer</a:t>
            </a:r>
            <a:endParaRPr lang="en-US" sz="4800" dirty="0">
              <a:solidFill>
                <a:srgbClr val="FEE212"/>
              </a:solidFill>
              <a:latin typeface="Bauhaus 93" panose="04030905020B02020C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525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Standards: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opper is a metal that is a very good conductor of electricity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676400"/>
            <a:ext cx="4848225" cy="3228975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05BD9A-C7BD-4948-B8A7-EE21AE00D202}"/>
              </a:ext>
            </a:extLst>
          </p:cNvPr>
          <p:cNvSpPr txBox="1">
            <a:spLocks/>
          </p:cNvSpPr>
          <p:nvPr/>
        </p:nvSpPr>
        <p:spPr>
          <a:xfrm>
            <a:off x="0" y="344274"/>
            <a:ext cx="7086600" cy="100647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0000"/>
                </a:solidFill>
              </a:rPr>
              <a:t>Conductor or Insulator?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ce Cooler Remix by Merlin25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3733800" cy="414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2A8AB6-6330-4CC1-9E02-D9D69F027525}"/>
              </a:ext>
            </a:extLst>
          </p:cNvPr>
          <p:cNvSpPr txBox="1">
            <a:spLocks/>
          </p:cNvSpPr>
          <p:nvPr/>
        </p:nvSpPr>
        <p:spPr>
          <a:xfrm>
            <a:off x="0" y="344274"/>
            <a:ext cx="7086600" cy="100647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0000"/>
                </a:solidFill>
              </a:rPr>
              <a:t>Conductor or Insulator?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psdgraphics.com/file/isolated-paper-cl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4953000" cy="3716403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E474315-79B7-4A13-B5A0-02F44336DA08}"/>
              </a:ext>
            </a:extLst>
          </p:cNvPr>
          <p:cNvSpPr txBox="1">
            <a:spLocks/>
          </p:cNvSpPr>
          <p:nvPr/>
        </p:nvSpPr>
        <p:spPr>
          <a:xfrm>
            <a:off x="0" y="344274"/>
            <a:ext cx="7086600" cy="100647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0000"/>
                </a:solidFill>
              </a:rPr>
              <a:t>Conductor or Insulator?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Youtube, Youtube Icons, Paly, Video PNG and Vector with ...">
            <a:hlinkClick r:id="rId2"/>
            <a:extLst>
              <a:ext uri="{FF2B5EF4-FFF2-40B4-BE49-F238E27FC236}">
                <a16:creationId xmlns:a16="http://schemas.microsoft.com/office/drawing/2014/main" id="{101790A2-28B7-4B34-9B41-A78562948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82A848-E94D-47BC-B762-A7513DFAED8B}"/>
              </a:ext>
            </a:extLst>
          </p:cNvPr>
          <p:cNvSpPr/>
          <p:nvPr/>
        </p:nvSpPr>
        <p:spPr>
          <a:xfrm>
            <a:off x="2286000" y="6133561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https://www.youtube.com/watch?v=kNZi12OV9Xc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31C58-403A-48C7-9DAC-45E77D004C8D}"/>
              </a:ext>
            </a:extLst>
          </p:cNvPr>
          <p:cNvSpPr/>
          <p:nvPr/>
        </p:nvSpPr>
        <p:spPr>
          <a:xfrm>
            <a:off x="598613" y="228600"/>
            <a:ext cx="8094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CONDUCTION, CONVECTION &amp; RADIATION EXPLAINED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085969"/>
            <a:ext cx="435896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Complete the </a:t>
            </a:r>
          </a:p>
          <a:p>
            <a:pPr algn="ctr"/>
            <a:r>
              <a:rPr lang="en-US" sz="4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Conduction, Convection &amp;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Radiation worksheet</a:t>
            </a:r>
            <a:endParaRPr lang="en-US" sz="4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465C15-4EC3-4B14-8DF5-C3308CE71B01}"/>
              </a:ext>
            </a:extLst>
          </p:cNvPr>
          <p:cNvSpPr txBox="1">
            <a:spLocks/>
          </p:cNvSpPr>
          <p:nvPr/>
        </p:nvSpPr>
        <p:spPr>
          <a:xfrm>
            <a:off x="0" y="344274"/>
            <a:ext cx="7086600" cy="100647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0000"/>
                </a:solidFill>
              </a:rPr>
              <a:t>PRACTICE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1E29FB-D2E7-47E6-B7CC-7EB7C5F51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337185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80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60315" cy="1295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Think of 5 examples in which heat energy is transferred in things that you do everyday. 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(List them in your notes.)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876" y="2743200"/>
            <a:ext cx="5494724" cy="4114800"/>
          </a:xfrm>
        </p:spPr>
        <p:txBody>
          <a:bodyPr>
            <a:normAutofit/>
          </a:bodyPr>
          <a:lstStyle/>
          <a:p>
            <a:r>
              <a:rPr lang="en-US" sz="2400" dirty="0"/>
              <a:t>Water being heated for your shower</a:t>
            </a:r>
          </a:p>
          <a:p>
            <a:r>
              <a:rPr lang="en-US" sz="2400" dirty="0"/>
              <a:t>Raw bacon and eggs cooking for breakfast</a:t>
            </a:r>
          </a:p>
          <a:p>
            <a:r>
              <a:rPr lang="en-US" sz="2400" dirty="0"/>
              <a:t>Water freezing into ice for hot beverages</a:t>
            </a:r>
          </a:p>
          <a:p>
            <a:r>
              <a:rPr lang="en-US" sz="2400" dirty="0"/>
              <a:t>Dew evaporating from the grass when the sun hits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1554483" cy="2697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15" y="2590800"/>
            <a:ext cx="1781017" cy="3002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886700" cy="100647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Heat Energy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382000" cy="4023360"/>
          </a:xfrm>
        </p:spPr>
        <p:txBody>
          <a:bodyPr>
            <a:normAutofit/>
          </a:bodyPr>
          <a:lstStyle/>
          <a:p>
            <a:r>
              <a:rPr lang="en-US" sz="3200" dirty="0"/>
              <a:t>Thermal energy transfers happen all around us</a:t>
            </a:r>
          </a:p>
          <a:p>
            <a:r>
              <a:rPr lang="en-US" sz="3200" dirty="0"/>
              <a:t>Thermal energy can be transferred in 3 ways:</a:t>
            </a:r>
          </a:p>
          <a:p>
            <a:pPr lvl="2"/>
            <a:r>
              <a:rPr lang="en-US" sz="3600" dirty="0"/>
              <a:t>Conduction</a:t>
            </a:r>
          </a:p>
          <a:p>
            <a:pPr lvl="2"/>
            <a:r>
              <a:rPr lang="en-US" sz="3600" dirty="0"/>
              <a:t>Convection</a:t>
            </a:r>
          </a:p>
          <a:p>
            <a:pPr lvl="2"/>
            <a:r>
              <a:rPr lang="en-US" sz="3600" dirty="0"/>
              <a:t>Radiation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67840"/>
            <a:ext cx="8915400" cy="4023360"/>
          </a:xfrm>
        </p:spPr>
        <p:txBody>
          <a:bodyPr>
            <a:normAutofit/>
          </a:bodyPr>
          <a:lstStyle/>
          <a:p>
            <a:r>
              <a:rPr lang="en-US" sz="2800" dirty="0"/>
              <a:t>The transfer of energy between two objects that are in </a:t>
            </a:r>
            <a:r>
              <a:rPr lang="en-US" sz="2800" b="1" u="sng" dirty="0">
                <a:solidFill>
                  <a:srgbClr val="FF0000"/>
                </a:solidFill>
              </a:rPr>
              <a:t>contact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with one another </a:t>
            </a:r>
          </a:p>
          <a:p>
            <a:r>
              <a:rPr lang="en-US" sz="2800" dirty="0"/>
              <a:t>(HAPPENS IN </a:t>
            </a:r>
            <a:r>
              <a:rPr lang="en-US" sz="2800" b="1" u="sng" dirty="0">
                <a:solidFill>
                  <a:srgbClr val="FF0000"/>
                </a:solidFill>
              </a:rPr>
              <a:t>SOLIDS</a:t>
            </a:r>
            <a:r>
              <a:rPr lang="en-US" sz="2800" dirty="0"/>
              <a:t>)</a:t>
            </a:r>
          </a:p>
          <a:p>
            <a:r>
              <a:rPr lang="en-US" sz="2800" dirty="0"/>
              <a:t>Heated particles collide with each other and transfer their energy.</a:t>
            </a:r>
          </a:p>
          <a:p>
            <a:pPr lvl="1"/>
            <a:r>
              <a:rPr lang="en-US" sz="2800" dirty="0"/>
              <a:t>Example: metal spoon gets warmer as you stir hot soup</a:t>
            </a:r>
          </a:p>
          <a:p>
            <a:pPr lvl="1"/>
            <a:r>
              <a:rPr lang="en-US" sz="2800" dirty="0"/>
              <a:t>Example: metal coat-hanger gets warm when roasting marshmallows</a:t>
            </a:r>
          </a:p>
          <a:p>
            <a:pPr lvl="1"/>
            <a:endParaRPr lang="en-US" dirty="0"/>
          </a:p>
        </p:txBody>
      </p:sp>
      <p:pic>
        <p:nvPicPr>
          <p:cNvPr id="5" name="Picture 6" descr="F:\WIN95\Desktop\HSGT PP\conduc_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7800" y="5791200"/>
            <a:ext cx="6349156" cy="317458"/>
          </a:xfrm>
          <a:prstGeom prst="rect">
            <a:avLst/>
          </a:prstGeom>
          <a:noFill/>
        </p:spPr>
      </p:pic>
      <p:pic>
        <p:nvPicPr>
          <p:cNvPr id="6" name="Picture 7" descr="F:\WIN95\Desktop\HSGT PP\bunsen_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5588169"/>
            <a:ext cx="838200" cy="126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641E8B0-8B8B-43E0-B13E-7636CEBEC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7886700" cy="100647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Conduction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9" y="1676399"/>
            <a:ext cx="5348961" cy="5002525"/>
          </a:xfrm>
        </p:spPr>
        <p:txBody>
          <a:bodyPr>
            <a:normAutofit/>
          </a:bodyPr>
          <a:lstStyle/>
          <a:p>
            <a:r>
              <a:rPr lang="en-US" sz="2800" dirty="0"/>
              <a:t>The transfer of energy THROUGH </a:t>
            </a:r>
            <a:r>
              <a:rPr lang="en-US" sz="2800" b="1" u="sng" dirty="0">
                <a:solidFill>
                  <a:srgbClr val="FF0000"/>
                </a:solidFill>
              </a:rPr>
              <a:t>LIQUIDS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b="1" u="sng" dirty="0">
                <a:solidFill>
                  <a:srgbClr val="FF0000"/>
                </a:solidFill>
              </a:rPr>
              <a:t>GASES</a:t>
            </a:r>
            <a:r>
              <a:rPr lang="en-US" sz="2800" dirty="0"/>
              <a:t>.</a:t>
            </a:r>
          </a:p>
          <a:p>
            <a:r>
              <a:rPr lang="en-US" sz="2800" dirty="0"/>
              <a:t>The particles of the fluid moves from one location to another carrying their </a:t>
            </a:r>
            <a:r>
              <a:rPr lang="en-US" sz="2800" b="1" u="sng" dirty="0">
                <a:solidFill>
                  <a:srgbClr val="FF0000"/>
                </a:solidFill>
              </a:rPr>
              <a:t>energy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along with them.</a:t>
            </a:r>
          </a:p>
          <a:p>
            <a:pPr lvl="2"/>
            <a:r>
              <a:rPr lang="en-US" sz="2000" dirty="0"/>
              <a:t>Example: Heat leaves a coffee cup as steam rises</a:t>
            </a:r>
          </a:p>
          <a:p>
            <a:pPr lvl="2"/>
            <a:r>
              <a:rPr lang="en-US" sz="2000" dirty="0"/>
              <a:t>Example: Regions near the equator are warmer because warm air from the equator spreads out from the equator.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41F5FD-6A55-4FAE-AA3C-E80056D2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7086600" cy="100647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Convection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48" y="152400"/>
            <a:ext cx="3128213" cy="2919666"/>
          </a:xfrm>
          <a:prstGeom prst="rect">
            <a:avLst/>
          </a:prstGeom>
        </p:spPr>
      </p:pic>
      <p:pic>
        <p:nvPicPr>
          <p:cNvPr id="2050" name="Picture 2" descr="Convection in a Room Fireplace Heat KS2 Illustration - Twinkl">
            <a:extLst>
              <a:ext uri="{FF2B5EF4-FFF2-40B4-BE49-F238E27FC236}">
                <a16:creationId xmlns:a16="http://schemas.microsoft.com/office/drawing/2014/main" id="{8F26307D-248E-4945-9104-9D020B2D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138" y="4487463"/>
            <a:ext cx="4382923" cy="219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n abstract design by bobby5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10" y="3657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4279">
            <a:off x="5873217" y="4790159"/>
            <a:ext cx="701004" cy="1590740"/>
          </a:xfrm>
          <a:prstGeom prst="rect">
            <a:avLst/>
          </a:prstGeom>
        </p:spPr>
      </p:pic>
      <p:pic>
        <p:nvPicPr>
          <p:cNvPr id="1030" name="Picture 6" descr="Image result for pond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42635"/>
            <a:ext cx="327105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25860" y="3962400"/>
            <a:ext cx="1752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3251" y="6254315"/>
            <a:ext cx="338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from the sun warms the water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B3EC6A3-566D-4968-83B6-8F8210AF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7086600" cy="100647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182" y="1736111"/>
            <a:ext cx="8223504" cy="4023360"/>
          </a:xfrm>
        </p:spPr>
        <p:txBody>
          <a:bodyPr/>
          <a:lstStyle/>
          <a:p>
            <a:r>
              <a:rPr lang="en-US" sz="3600" dirty="0"/>
              <a:t>The transfer of heat by </a:t>
            </a:r>
            <a:r>
              <a:rPr lang="en-US" sz="3600" b="1" u="sng" dirty="0">
                <a:solidFill>
                  <a:srgbClr val="FF0000"/>
                </a:solidFill>
              </a:rPr>
              <a:t>electromagnetic</a:t>
            </a:r>
            <a:r>
              <a:rPr lang="en-US" sz="3600" dirty="0"/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waves</a:t>
            </a:r>
            <a:r>
              <a:rPr lang="en-US" sz="3600" dirty="0"/>
              <a:t> (light waves, UV rays, infrared radiation, microwaves, gamma rays)</a:t>
            </a:r>
          </a:p>
          <a:p>
            <a:pPr lvl="1"/>
            <a:r>
              <a:rPr lang="en-US" sz="2800" dirty="0"/>
              <a:t>Ex. Warmth from a tanning bed</a:t>
            </a:r>
          </a:p>
          <a:p>
            <a:pPr lvl="1"/>
            <a:r>
              <a:rPr lang="en-US" sz="2800" dirty="0"/>
              <a:t>Ex. Sunlight heating the pavement</a:t>
            </a:r>
          </a:p>
          <a:p>
            <a:pPr lvl="1"/>
            <a:r>
              <a:rPr lang="en-US" sz="2800" dirty="0"/>
              <a:t>Ex. Heat from a Microwave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7686">
            <a:off x="7278266" y="5186470"/>
            <a:ext cx="1901020" cy="13623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274" y="1776650"/>
            <a:ext cx="7181088" cy="480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Conductor</a:t>
            </a:r>
          </a:p>
          <a:p>
            <a:pPr lvl="1"/>
            <a:r>
              <a:rPr lang="en-US" sz="2400" dirty="0"/>
              <a:t>Any material through which energy can be </a:t>
            </a:r>
            <a:r>
              <a:rPr lang="en-US" sz="2400" b="1" u="sng" dirty="0"/>
              <a:t>easily</a:t>
            </a:r>
            <a:r>
              <a:rPr lang="en-US" sz="2400" dirty="0"/>
              <a:t> transferred</a:t>
            </a:r>
          </a:p>
          <a:p>
            <a:pPr lvl="1"/>
            <a:r>
              <a:rPr lang="en-US" sz="2400" dirty="0"/>
              <a:t>Ex. Metals </a:t>
            </a:r>
          </a:p>
          <a:p>
            <a:pPr lvl="1"/>
            <a:r>
              <a:rPr lang="en-US" sz="2400" dirty="0"/>
              <a:t>Gases are poor conductors because their particles are too spread out.</a:t>
            </a:r>
          </a:p>
          <a:p>
            <a:pPr lvl="1"/>
            <a:endParaRPr lang="en-US" sz="2400" dirty="0"/>
          </a:p>
          <a:p>
            <a:r>
              <a:rPr lang="en-US" sz="3200" dirty="0">
                <a:solidFill>
                  <a:srgbClr val="FF0000"/>
                </a:solidFill>
              </a:rPr>
              <a:t>Insulator</a:t>
            </a:r>
          </a:p>
          <a:p>
            <a:pPr lvl="1"/>
            <a:r>
              <a:rPr lang="en-US" sz="2400" dirty="0"/>
              <a:t>Any material through which energy </a:t>
            </a:r>
            <a:r>
              <a:rPr lang="en-US" sz="2400" b="1" u="sng" dirty="0"/>
              <a:t>cannot</a:t>
            </a:r>
            <a:r>
              <a:rPr lang="en-US" sz="2400" dirty="0"/>
              <a:t> be easily transferred.</a:t>
            </a:r>
          </a:p>
          <a:p>
            <a:pPr lvl="1"/>
            <a:r>
              <a:rPr lang="en-US" sz="2400" dirty="0"/>
              <a:t>Ex. Rubber, wood, some fabrics, some liquids</a:t>
            </a:r>
          </a:p>
          <a:p>
            <a:pPr lvl="1"/>
            <a:endParaRPr lang="en-US" dirty="0"/>
          </a:p>
        </p:txBody>
      </p:sp>
      <p:sp>
        <p:nvSpPr>
          <p:cNvPr id="2050" name="AutoShape 2" descr="data:image/jpeg;base64,/9j/4AAQSkZJRgABAQAAAQABAAD/2wBDAAkGBwgHBgkIBwgKCgkLDRYPDQwMDRsUFRAWIB0iIiAdHx8kKDQsJCYxJx8fLT0tMTU3Ojo6Iys/RD84QzQ5Ojf/2wBDAQoKCg0MDRoPDxo3JR8lNzc3Nzc3Nzc3Nzc3Nzc3Nzc3Nzc3Nzc3Nzc3Nzc3Nzc3Nzc3Nzc3Nzc3Nzc3Nzc3Nzf/wAARCACrAHIDASIAAhEBAxEB/8QAHAABAAEFAQEAAAAAAAAAAAAAAAQBAgMGBwUI/8QAQhAAAQMCAwUFBQUGAwkAAAAAAQIDBAARBRIhBjFBUWEHE3GBoRQiIzJSFUJikbEzU3LB0fAkwuEWFzRDgpKistL/xAAaAQEAAwEBAQAAAAAAAAAAAAAAAwQFAgEG/8QALREAAgIBAgUCBQQDAAAAAAAAAAECEQMSIQQFMUFRcfATIjKxwSMzgdFhkeH/2gAMAwEAAhEDEQA/AO40pSgFCbUO6tT2521jbLRmmm2TNxWScsWE2bKWfqPJI5143W7BssuXHhsLflvtsMoF1OOrCUjzNaXP7UMDbdDGEszMXdKsuaI2A1fl3iyEnyvXO56JeMzW17Ty/tXEP2iIKVZY0UHiUjgN11Xv1r0ECPHxUNuIyrWi0ZRV7vVKRuSeOm8HjbTKz80jC1jVsnhgb3ZskjbraVwqMPBMOZT932mYoqt1CU29ah/7xNqGFrS9gOHSy2R3iI0tSVgHiApP92qPUKfHJUiYw8liQwD7yzZC0cUq6cjwOvMHOx83zuVSr/RM+Hikbvsr2kYJj8v2BxMjDMSvYRJyMil/wm9j4aHTdW53Fq4VjWGIxxDbDrCUpACxKzDO2d4COvU6eNbv2VbSTcQYmYHjjveYphhA70732T8q+p4Hy51s8JxseIVdJeCtkx6PQ6BSlKvEYpSlAKUpQClKUBDxjEo2EYXKxGasIjxmlOLJ5AfrwrhOGvyMXlPbS4w4pEzEnMkY2B9nZucqEncLjS/G44mt77c5ChsnFw1GYfaU9pglJ3C+Y/8ArWsPQmHIHsCkZWMgQlKdMoG4jkRYEHmKyea59EYw89fQnwRtt+DNGisREKSw2E5lZlm9ys81E6k9TSZHRKYLZUUkEKQ4nehQ3KHhUTD5L6G3GMQNnmN7v3XUcFg/qOB8qxrkzZy+7hIVGjblSXUWWr+BJ/VQ8jWB8PJrbb6d/f2LepUS1zHWWE96wt2TqO7YF8xHG50SD1NRWoUqa6h/GFIyJOZuG2btpPArP3yPyrI+y5Gitqg5i4wc2RS7l4feBJ3k7wb77dbyIsluXGbfZUcixcXFiOhHAg6Wpq0R1Y1/PvoOr3MOIrciPJntha20jLJbTqSj6wOJTqdN4J3kCpmzzyIfaFgs5vUT2XYa1A6EZe8Sevyn0qPMmswmu8kLygmyQElSlnkkDUnoK8qfif2J9i4kuN3Xs00rbYCsxBLbmVJ4am17aDwq3y5tZYN7dvVf8I830tHXdotuNn9nX0xsTngSVC4YZQpxwDmUpBsPGoeG9peyeISURkYn7O+4bITLaWzmPQqAHrXO8Lh+xNLekuF6dIV3sqU4PecWdTfkBrYcBVzioGMR1MuJZkIW2lZQtOtlC6Tr6HxrRlzda2owuK7kK4d113O4pUFAFJBBFwRxqtcy7HMRktLxXZqZIdkDDnEuRXHTchlY0TfjYj15WA6bWvGSlFSXRldqnTFKUroClKUBzbtqFouzritEpxZAPmhVq1eXNaiJT3hKlrNm2karWeQHH9Bzrde2lm+xDkrLcw5TD9+QDgBPrWjQ1svFx5tGR7OUOE/MCOB6a3HCxvWHzeC1Rm1sWcD2aLiqcqI44AhD5sUN3uBb7pVzPE8L6dckGY3NiokM3CVjcoapIOqTyIOlXhVQVNpiSjJQ6hCH1BLqFKsFL3BSfxbhbj5a4yUZpqqfb+ie2j0sx86hNvRkSJPdLsU+8/b5EqPEncFW3+V+FWSmZEv3O/7iMdD3J+IsdFfdHhr1FZmo7DUb2VppCWMuXIBwI18aJRhGm932DbbDMJpqSqSrM7JIKe+cNyByHBI6Com0TSX40RKxe05gi/8AHr6Xq7DlusLVAkrzLaF2nD/zG9wufqG4+R41nlIDymU6EtvIcIvqACdfSpE5QzKUndfY8dOJGnuOYnIVh7B/ww/4x3mP3YO6548h41LmQ0Si0tKlNPMn4TrY95N945EG2oP8rjA3L7iUIckJQV3VHWBYODeU/wAQ5cRrztMKrC54VzOUoOKjsl0/zfv8Hqp3Z6nZW04vbXGXnVIK24DCFlAIBUVKPHdu3a11muedkDRcjY5iBByyMRLbZ4KS2hKbjpmzflXQ6+t4dNYYp+EUZfUxSlKmORSlKA8XbPD/ALV2TxeCACp+I4lF9wVlNj+djXDsMLhw6DibQUsrjoTJbTrnAFswH1D1GnKvopSQpJSoXBFiK+eYjDrPtkBh4NJiTpMdSgLqTlcVYJ4DQjnWdzKP6al4f3JcT3JkuYtCQmGwqQ8oAhI91IB4qVuA9elY4cJxLvtU94SJX3SBZDXRA4dTvNUEkR5bUZY+G6n4KlHeob0nrbUc7Gpeb0rAk3CNRXXv5LC8shxXVRJqoTp+E5dcVXqpHiN46HpXoA6661Emlgsf4g2TmBSofMFcMvWsDoM5TkcyFIbasHENgpWokX1VwB6cjrwr2UPiVJ7effvcaqJCJKZLqkxkpcDWYF07gq1rJPPmfKmGhj2fvY+a7hOcuKzLzA2IUTxB0twtV7aUMtpbaQlCEABKUiwAqP3TjMwvMnM08fit8lcFD9CPPhr58sk4rb8nt1uSZcdqYyWXwVJJBBBsUkbiDwI51hDapLHs7sgrShYS6sb3ANbHkd17fzrFJckySWIpLKNzkgjUdEA7z13DrWZCERYfdtDKhCDa5ueOpPE8zxrqKlCKTe/ZeDxs6X2TIybEQz+8efc/7nVH+dbjWo9lDZb7PsEzEkqYzXPUk1t1fWpUqKQpSlegUpSgB3VxHaOP7Jtpj7VglLr6JCQPxNpB9Umu3GuM9oNkdoUuwPv4fHUfJTgqlzCOrh5HeN1I8WWy3LjqZevlJBBG9JGoI6g1RK5SWAlQaW/uzXskj6iN/lURUtyUvu4Ng2DZckj3R0R9R67h13Ve7HLcdHsmjrNy3mPzHiD48+etYSjpSjInsysRcrxkSXS/IItmtZKOiU8L+Z61jnNOJfbnRUlTzaci2wf2qOXiN4/1rJGkIktBxGYcClW9J4g9arIktxmlPPHKgWF+fIAcTfhXl5Ne6t9K/B72MzTyHGg6hV0EXvut433VDakqxFy7F0w0n9raxeP4fw9eNYpchAYacnxgI6l++Fahs/dKxutz32NvGp9/CmlY1de/7F2R3JJiTAH1Ex5CgG1Hchf0k8jw63HEVbjkn2bB5jwNillWU9ToPU1neQh5pbTqErQsWUlQ0IrDAhDFJmF4X3pdZkz20BSgTdCTnUCeOiCL1LggsuSPm9zmTpHctlMPOFbNYVAPzR4jbavEJF/WvWqgAAAFVr6YrClKUApSlADurivaUlJ7RHkuJBQrC2bg7iM667VXFe00FPaSDwVhLfo6uq3GfsSOofUjXIkvM87Dd0eZ1tYDOjgodOB5Gpl+e6oMuN36m3W1lEho3Q5+qTzBqrrslaEpjNpC1DVxRulHPdqT/dxWC4KdOP8AJOnResNtzUqQoped+ZCbHOBxPhz8tb1ZHYQ84mW48ZC9SgkWS3zCU894JOu+kaMhjMrMXHl2zuq+ZX9B0FYXc0KQp9NzGdN3h+6P1+B0v+fOu1v8sXv72B6KwlaFJWEqChYhQuCKiQ2XYZ7gKLka3wiTdTY+k8x131dJlMxWu8fcCUk2TxKjwAHE9BUaN7TKdS/KSphpJu3Hv7x/Eu3oOF65hF6HfQGV0PTSUAqZjblK3LdHIcUjrv5W31sWwcX2jbvCG2xlahsvyCANPk7tI/8AM/lWuMvlElUV86/Myon50/1Hroa3jsfYL20WOSz8sdhhhPQqKlH+VXOEi3nS7JWcTex1gVWqVWtohFKUoBSlKAGuK9rPwu0OIu+isIPo6a7Sd1cQ7Ylvt7YwHkqS4UxnkpbG/KnIrL46kjyqLOrxyR7Hqay4JEpWVV48fjY/Ec/L5R6+FUlExFtyGU/BQnI6hPBHBQHMfoayMvtvMpdZXmQoXBHGri4kAkkADiTWHbT01t4JzMFggWNxbeOVRnZqA93DI75+2qAdEjmo8KigsuspaYecaZcUQgoFs3GyTwG+3pUmOy1GbDbCMiRvtxPM8z1p8OMN31FloW2zJZQ4hsEt5W3AkDXikcuY/wBKl5vOo0lpEhlTToJSbHQ2IPAjkaxoefbbyOoLjo0Ck2AXyO/TrRw1q+4ujNMS041d85Q2cyVg6oI4j+9d1dJ7DkqcwXF5i21JL+JLCSeKUoQkeuauVtsOrcEicpKig5kNN/Ig89d5612jsbjrZ7P8PW5vkKcf8lLJFaPAwUb3uiPIzdqUpWgRilKUApSqHfQA7jXGe2RATtJhUgpA1UjOFaHMg/8AwK1vGtocZxDEsVaxPGJaUMTnmQw28WUoSlRCRZNuHE768CTIwdSryXYzqxxWrvD+etVcmdbwpnSj3JLQQw64uMtKml3UppKhcK5p8eXnVio7s1WaaR3I1Eds3B/iPHw3eNIuGtTEpVDwGS+hQulbeHKKT52qYnZXE7gt7H4gb7lCIB/MVVWKfVJ36HdoskNIkMFo3Te1iN6SNxHUaGrIkhxSS1IAS8jebWCx9Q/pwqcjZLHnNE7J4kn/AKUJ/wA1Zx2f7SOi42ZmFJG5UxkehdouHlWlpjUjxXJjr5KMPRmFtX1D3Ejp9R8NOtX+zWYKEOEv3zB5Wpzc/DhblevXVsDtUlN/9np4A+nEGf0DlR1bI7StnXZ/G79HEq/z108EltFDUjyX5qncNk+6USUpLam06kLIsLeJItX0nsvh32Rs3heHEgmLFbaUoC2ZQSAT5m5riWzew2NztpcOXiGEYhFisyEOPuySkJyIObLYG5uQB0vX0AN1W8GPQnscSdlaUpU5yKUpQCqGq0oDXcR2G2YxLEXMQn4LEflOG7i1o+c7rkcTUvD9mcBwxWfD8Fw+Mv62oyEq/O169elAUSkAWAsKWqtKApalrVWlAKpaq0oClhQC1VpQClKUApSl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63500" y="-638175"/>
            <a:ext cx="876300" cy="1314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0F740A-5DFF-4010-BCFF-64FA9F0F2A73}"/>
              </a:ext>
            </a:extLst>
          </p:cNvPr>
          <p:cNvSpPr txBox="1">
            <a:spLocks/>
          </p:cNvSpPr>
          <p:nvPr/>
        </p:nvSpPr>
        <p:spPr>
          <a:xfrm>
            <a:off x="0" y="344274"/>
            <a:ext cx="7086600" cy="100647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0000"/>
                </a:solidFill>
              </a:rPr>
              <a:t>Conductors &amp; Insulators</a:t>
            </a:r>
          </a:p>
        </p:txBody>
      </p:sp>
      <p:pic>
        <p:nvPicPr>
          <p:cNvPr id="3074" name="Picture 2" descr="Penny PNG Transparent Image | PNG Mart">
            <a:extLst>
              <a:ext uri="{FF2B5EF4-FFF2-40B4-BE49-F238E27FC236}">
                <a16:creationId xmlns:a16="http://schemas.microsoft.com/office/drawing/2014/main" id="{B1A3C324-FD3E-4B7C-8645-EC7E2D29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67" y="2667000"/>
            <a:ext cx="1609011" cy="82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Wooden spoon</a:t>
            </a:r>
          </a:p>
        </p:txBody>
      </p:sp>
      <p:pic>
        <p:nvPicPr>
          <p:cNvPr id="2050" name="Picture 2" descr="Cooking spoon by lineinthes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294">
            <a:off x="3581400" y="2011680"/>
            <a:ext cx="10439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B47979-B329-44D4-9C0D-47CFB28CA9AB}"/>
              </a:ext>
            </a:extLst>
          </p:cNvPr>
          <p:cNvSpPr txBox="1">
            <a:spLocks/>
          </p:cNvSpPr>
          <p:nvPr/>
        </p:nvSpPr>
        <p:spPr>
          <a:xfrm>
            <a:off x="0" y="344274"/>
            <a:ext cx="7086600" cy="100647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0000"/>
                </a:solidFill>
              </a:rPr>
              <a:t>Conductor or Insulator?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Styrofoam coffee cup</a:t>
            </a:r>
          </a:p>
        </p:txBody>
      </p:sp>
      <p:pic>
        <p:nvPicPr>
          <p:cNvPr id="3074" name="Picture 2" descr="Coffee / cafe by lmproul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8296"/>
            <a:ext cx="2384397" cy="38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4E844BC-845B-407A-AD12-9B0A4176F5B9}"/>
              </a:ext>
            </a:extLst>
          </p:cNvPr>
          <p:cNvSpPr txBox="1">
            <a:spLocks/>
          </p:cNvSpPr>
          <p:nvPr/>
        </p:nvSpPr>
        <p:spPr>
          <a:xfrm>
            <a:off x="0" y="344274"/>
            <a:ext cx="7086600" cy="100647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0000"/>
                </a:solidFill>
              </a:rPr>
              <a:t>Conductor or Insulator?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</TotalTime>
  <Words>360</Words>
  <Application>Microsoft Office PowerPoint</Application>
  <PresentationFormat>On-screen Show (4:3)</PresentationFormat>
  <Paragraphs>62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Bauhaus 93</vt:lpstr>
      <vt:lpstr>Calibri</vt:lpstr>
      <vt:lpstr>Calibri Light</vt:lpstr>
      <vt:lpstr>Office Theme</vt:lpstr>
      <vt:lpstr>PowerPoint Presentation</vt:lpstr>
      <vt:lpstr>Think of 5 examples in which heat energy is transferred in things that you do everyday.   (List them in your notes.)</vt:lpstr>
      <vt:lpstr>Heat Energy Transfers</vt:lpstr>
      <vt:lpstr>Conduction</vt:lpstr>
      <vt:lpstr>Convection</vt:lpstr>
      <vt:lpstr>Radiation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and Temperature</dc:title>
  <dc:creator>sciencecart</dc:creator>
  <cp:lastModifiedBy>Latta-Won Amy M</cp:lastModifiedBy>
  <cp:revision>65</cp:revision>
  <dcterms:created xsi:type="dcterms:W3CDTF">2008-01-08T20:44:06Z</dcterms:created>
  <dcterms:modified xsi:type="dcterms:W3CDTF">2021-05-05T15:09:12Z</dcterms:modified>
</cp:coreProperties>
</file>