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8" r:id="rId2"/>
    <p:sldId id="292" r:id="rId3"/>
    <p:sldId id="290" r:id="rId4"/>
    <p:sldId id="293" r:id="rId5"/>
    <p:sldId id="260" r:id="rId6"/>
    <p:sldId id="294" r:id="rId7"/>
    <p:sldId id="261" r:id="rId8"/>
    <p:sldId id="295" r:id="rId9"/>
    <p:sldId id="262" r:id="rId10"/>
    <p:sldId id="296" r:id="rId11"/>
    <p:sldId id="263" r:id="rId12"/>
    <p:sldId id="297" r:id="rId13"/>
    <p:sldId id="264" r:id="rId14"/>
    <p:sldId id="298" r:id="rId15"/>
    <p:sldId id="265" r:id="rId16"/>
    <p:sldId id="299" r:id="rId17"/>
    <p:sldId id="266" r:id="rId18"/>
    <p:sldId id="300" r:id="rId19"/>
    <p:sldId id="267" r:id="rId20"/>
    <p:sldId id="301" r:id="rId21"/>
    <p:sldId id="268" r:id="rId22"/>
    <p:sldId id="302" r:id="rId23"/>
    <p:sldId id="291" r:id="rId24"/>
    <p:sldId id="303" r:id="rId25"/>
    <p:sldId id="269" r:id="rId26"/>
    <p:sldId id="304" r:id="rId27"/>
    <p:sldId id="270" r:id="rId28"/>
    <p:sldId id="305" r:id="rId29"/>
    <p:sldId id="271" r:id="rId30"/>
    <p:sldId id="306" r:id="rId31"/>
    <p:sldId id="272" r:id="rId32"/>
    <p:sldId id="307" r:id="rId33"/>
    <p:sldId id="273" r:id="rId34"/>
    <p:sldId id="308" r:id="rId35"/>
    <p:sldId id="274" r:id="rId36"/>
    <p:sldId id="309" r:id="rId37"/>
    <p:sldId id="275" r:id="rId38"/>
    <p:sldId id="310" r:id="rId39"/>
    <p:sldId id="276" r:id="rId40"/>
    <p:sldId id="311" r:id="rId41"/>
    <p:sldId id="277" r:id="rId42"/>
    <p:sldId id="312" r:id="rId43"/>
    <p:sldId id="278" r:id="rId44"/>
    <p:sldId id="313" r:id="rId45"/>
    <p:sldId id="279" r:id="rId46"/>
    <p:sldId id="314" r:id="rId47"/>
    <p:sldId id="280" r:id="rId48"/>
    <p:sldId id="315" r:id="rId49"/>
    <p:sldId id="281" r:id="rId50"/>
    <p:sldId id="316" r:id="rId51"/>
  </p:sldIdLst>
  <p:sldSz cx="12192000" cy="6858000"/>
  <p:notesSz cx="7077075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1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1A29C-767A-4141-AB9F-ABB4A63A9A14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540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91540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06C07-9702-4011-A9D2-3D95A7CEF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37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7089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7089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>
              <a:defRPr sz="1200"/>
            </a:lvl1pPr>
          </a:lstStyle>
          <a:p>
            <a:fld id="{7288AF26-C300-4853-A369-1592B258B5AD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64" tIns="47032" rIns="94064" bIns="470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16676"/>
            <a:ext cx="5661660" cy="3695462"/>
          </a:xfrm>
          <a:prstGeom prst="rect">
            <a:avLst/>
          </a:prstGeom>
        </p:spPr>
        <p:txBody>
          <a:bodyPr vert="horz" lIns="94064" tIns="47032" rIns="94064" bIns="470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66733" cy="470894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14407"/>
            <a:ext cx="3066733" cy="470894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/>
            </a:lvl1pPr>
          </a:lstStyle>
          <a:p>
            <a:fld id="{F0006E36-C6A9-4DF7-95E6-2CC0AEAF0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47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6208" indent="-302387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9550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3370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7189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100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44830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2864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246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2972478-E833-4C78-BDB6-1AD9E8AF5C01}" type="slidenum">
              <a:rPr lang="en-US" sz="1200"/>
              <a:pPr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07593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6208" indent="-302387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9550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3370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7189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100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44830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2864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246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5F27D6-3C5B-4A3E-9DF2-DB4A075B058F}" type="slidenum">
              <a:rPr lang="en-US" sz="1200"/>
              <a:pPr/>
              <a:t>23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84695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6208" indent="-302387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9550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3370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7189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100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44830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2864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246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1802F9B-A312-45B0-B259-20E8C901C431}" type="slidenum">
              <a:rPr lang="en-US" sz="1200"/>
              <a:pPr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73976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6208" indent="-302387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9550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3370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7189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100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44830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2864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246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520C9B8-C2FB-4AEC-B3BF-D46D9AFFCA09}" type="slidenum">
              <a:rPr lang="en-US" sz="1200"/>
              <a:pPr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82772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6208" indent="-302387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9550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3370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7189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100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44830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2864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246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E3E097-1E5D-4486-B7E3-6191E8AF6753}" type="slidenum">
              <a:rPr lang="en-US" sz="1200"/>
              <a:pPr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72798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6208" indent="-302387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9550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3370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7189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100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44830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2864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246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BDB3747-D26F-45E1-B276-BB894A25E671}" type="slidenum">
              <a:rPr lang="en-US" sz="1200"/>
              <a:pPr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71812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6208" indent="-302387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9550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3370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7189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100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44830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2864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246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59E161E-C58E-4A1C-8A22-877707984BF6}" type="slidenum">
              <a:rPr lang="en-US" sz="1200"/>
              <a:pPr/>
              <a:t>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12329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6208" indent="-302387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9550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3370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7189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100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44830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2864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246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12BB754-8A62-44F3-838A-2C2735A5EE74}" type="slidenum">
              <a:rPr lang="en-US" sz="1200"/>
              <a:pPr/>
              <a:t>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59729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6208" indent="-302387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9550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3370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7189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100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44830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2864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246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D9BC998-0B7A-4749-BB78-983F3E99072B}" type="slidenum">
              <a:rPr lang="en-US" sz="1200"/>
              <a:pPr/>
              <a:t>19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40539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6208" indent="-302387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9550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3370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7189" indent="-241910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100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44830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2864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2469" indent="-241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5F27D6-3C5B-4A3E-9DF2-DB4A075B058F}" type="slidenum">
              <a:rPr lang="en-US" sz="1200"/>
              <a:pPr/>
              <a:t>21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3832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7D4A-3D0B-4002-A49C-A68733C6087D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92CC-6BC3-4FE2-ACF2-CEA1EFA3B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30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7D4A-3D0B-4002-A49C-A68733C6087D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92CC-6BC3-4FE2-ACF2-CEA1EFA3B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41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7D4A-3D0B-4002-A49C-A68733C6087D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92CC-6BC3-4FE2-ACF2-CEA1EFA3B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92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7D4A-3D0B-4002-A49C-A68733C6087D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92CC-6BC3-4FE2-ACF2-CEA1EFA3B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52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7D4A-3D0B-4002-A49C-A68733C6087D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92CC-6BC3-4FE2-ACF2-CEA1EFA3B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58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7D4A-3D0B-4002-A49C-A68733C6087D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92CC-6BC3-4FE2-ACF2-CEA1EFA3B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88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7D4A-3D0B-4002-A49C-A68733C6087D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92CC-6BC3-4FE2-ACF2-CEA1EFA3B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14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7D4A-3D0B-4002-A49C-A68733C6087D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92CC-6BC3-4FE2-ACF2-CEA1EFA3B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03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7D4A-3D0B-4002-A49C-A68733C6087D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92CC-6BC3-4FE2-ACF2-CEA1EFA3B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4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7D4A-3D0B-4002-A49C-A68733C6087D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92CC-6BC3-4FE2-ACF2-CEA1EFA3B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97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7D4A-3D0B-4002-A49C-A68733C6087D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92CC-6BC3-4FE2-ACF2-CEA1EFA3B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84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97D4A-3D0B-4002-A49C-A68733C6087D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F92CC-6BC3-4FE2-ACF2-CEA1EFA3B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7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My%20Documents\Student%20Teaching\Who%20Wants%20to%20Be\Who%20Wants%20to%20Be%20a%20Millionaire.wav" TargetMode="External"/><Relationship Id="rId1" Type="http://schemas.openxmlformats.org/officeDocument/2006/relationships/audio" Target="file:///C:\My%20Documents\Student%20Teaching\Who%20Wants%20to%20Be\New%20Question.wav" TargetMode="Externa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My%20Documents\Student%20Teaching\Who%20Wants%20to%20Be\Who%20Wants%20to%20Be%20a%20Millionaire.wav" TargetMode="External"/><Relationship Id="rId1" Type="http://schemas.openxmlformats.org/officeDocument/2006/relationships/audio" Target="file:///C:\My%20Documents\Student%20Teaching\Who%20Wants%20to%20Be\New%20Question.wav" TargetMode="Externa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My%20Documents\Student%20Teaching\Who%20Wants%20to%20Be\Who%20Wants%20to%20Be%20a%20Millionaire.wav" TargetMode="External"/><Relationship Id="rId1" Type="http://schemas.openxmlformats.org/officeDocument/2006/relationships/audio" Target="file:///C:\My%20Documents\Student%20Teaching\Who%20Wants%20to%20Be\New%20Question.wav" TargetMode="Externa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My%20Documents\Student%20Teaching\Who%20Wants%20to%20Be\Who%20Wants%20to%20Be%20a%20Millionaire.wav" TargetMode="External"/><Relationship Id="rId1" Type="http://schemas.openxmlformats.org/officeDocument/2006/relationships/audio" Target="file:///C:\My%20Documents\Student%20Teaching\Who%20Wants%20to%20Be\New%20Question.wav" TargetMode="Externa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My%20Documents\Student%20Teaching\Who%20Wants%20to%20Be\Who%20Wants%20to%20Be%20a%20Millionaire.wav" TargetMode="External"/><Relationship Id="rId1" Type="http://schemas.openxmlformats.org/officeDocument/2006/relationships/audio" Target="file:///C:\My%20Documents\Student%20Teaching\Who%20Wants%20to%20Be\New%20Question.wav" TargetMode="Externa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My%20Documents\Student%20Teaching\Who%20Wants%20to%20Be\Who%20Wants%20to%20Be%20a%20Millionaire.wav" TargetMode="External"/><Relationship Id="rId1" Type="http://schemas.openxmlformats.org/officeDocument/2006/relationships/audio" Target="file:///C:\My%20Documents\Student%20Teaching\Who%20Wants%20to%20Be\New%20Question.wav" TargetMode="Externa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My%20Documents\Student%20Teaching\Who%20Wants%20to%20Be\Who%20Wants%20to%20Be%20a%20Millionaire.wav" TargetMode="External"/><Relationship Id="rId1" Type="http://schemas.openxmlformats.org/officeDocument/2006/relationships/audio" Target="file:///C:\My%20Documents\Student%20Teaching\Who%20Wants%20to%20Be\New%20Question.wav" TargetMode="Externa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My%20Documents\Student%20Teaching\Who%20Wants%20to%20Be\Who%20Wants%20to%20Be%20a%20Millionaire.wav" TargetMode="External"/><Relationship Id="rId1" Type="http://schemas.openxmlformats.org/officeDocument/2006/relationships/audio" Target="file:///C:\My%20Documents\Student%20Teaching\Who%20Wants%20to%20Be\New%20Question.wav" TargetMode="Externa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My%20Documents\Student%20Teaching\Who%20Wants%20to%20Be\Who%20Wants%20to%20Be%20a%20Millionaire.wav" TargetMode="External"/><Relationship Id="rId1" Type="http://schemas.openxmlformats.org/officeDocument/2006/relationships/audio" Target="file:///C:\My%20Documents\Student%20Teaching\Who%20Wants%20to%20Be\New%20Question.wav" TargetMode="Externa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My%20Documents\Student%20Teaching\Who%20Wants%20to%20Be\Who%20Wants%20to%20Be%20a%20Millionaire.wav" TargetMode="External"/><Relationship Id="rId1" Type="http://schemas.openxmlformats.org/officeDocument/2006/relationships/audio" Target="file:///C:\My%20Documents\Student%20Teaching\Who%20Wants%20to%20Be\New%20Question.wav" TargetMode="Externa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3096" y="805934"/>
            <a:ext cx="98209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/>
              <a:t>______________ is a way of learning about the natural world.</a:t>
            </a:r>
            <a:endParaRPr lang="en-US" sz="4800" b="1" dirty="0"/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551542" y="3526972"/>
            <a:ext cx="426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Arial" panose="020B0604020202020204" pitchFamily="34" charset="0"/>
              </a:rPr>
              <a:t>      A:  </a:t>
            </a:r>
            <a:r>
              <a:rPr lang="en-US" sz="4000" b="1" dirty="0">
                <a:latin typeface="Arial" panose="020B0604020202020204" pitchFamily="34" charset="0"/>
              </a:rPr>
              <a:t>geometry</a:t>
            </a:r>
            <a:endParaRPr lang="en-US" sz="4000" dirty="0"/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6506028" y="3646715"/>
            <a:ext cx="419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Arial" panose="020B0604020202020204" pitchFamily="34" charset="0"/>
              </a:rPr>
              <a:t>B:  </a:t>
            </a:r>
            <a:r>
              <a:rPr lang="en-US" sz="4000" b="1" dirty="0">
                <a:latin typeface="Arial" panose="020B0604020202020204" pitchFamily="34" charset="0"/>
              </a:rPr>
              <a:t>science</a:t>
            </a:r>
            <a:endParaRPr lang="en-US" sz="4000" dirty="0"/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157514" y="5032362"/>
            <a:ext cx="3352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Arial" panose="020B0604020202020204" pitchFamily="34" charset="0"/>
              </a:rPr>
              <a:t>C:  </a:t>
            </a:r>
            <a:r>
              <a:rPr lang="en-US" sz="4000" b="1" dirty="0">
                <a:latin typeface="Arial" panose="020B0604020202020204" pitchFamily="34" charset="0"/>
              </a:rPr>
              <a:t>physics</a:t>
            </a:r>
            <a:endParaRPr lang="en-US" sz="4000" dirty="0"/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6323576" y="5032362"/>
            <a:ext cx="480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Arial" panose="020B0604020202020204" pitchFamily="34" charset="0"/>
              </a:rPr>
              <a:t>D:  </a:t>
            </a:r>
            <a:r>
              <a:rPr lang="en-US" sz="4000" b="1" dirty="0">
                <a:latin typeface="Arial" panose="020B0604020202020204" pitchFamily="34" charset="0"/>
              </a:rPr>
              <a:t>geography</a:t>
            </a:r>
          </a:p>
        </p:txBody>
      </p:sp>
    </p:spTree>
    <p:extLst>
      <p:ext uri="{BB962C8B-B14F-4D97-AF65-F5344CB8AC3E}">
        <p14:creationId xmlns:p14="http://schemas.microsoft.com/office/powerpoint/2010/main" val="995053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75" y="2245441"/>
            <a:ext cx="10515600" cy="132556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dirty="0">
                <a:latin typeface="Arial" panose="020B0604020202020204" pitchFamily="34" charset="0"/>
              </a:rPr>
              <a:t>C: </a:t>
            </a:r>
            <a:r>
              <a:rPr lang="en-US" sz="6000" b="1" dirty="0" smtClean="0">
                <a:latin typeface="Arial" panose="020B0604020202020204" pitchFamily="34" charset="0"/>
              </a:rPr>
              <a:t>Life Science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99428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" name="Text Box 21"/>
          <p:cNvSpPr txBox="1">
            <a:spLocks noChangeArrowheads="1"/>
          </p:cNvSpPr>
          <p:nvPr/>
        </p:nvSpPr>
        <p:spPr bwMode="auto">
          <a:xfrm>
            <a:off x="1860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54" name="Oval 67"/>
          <p:cNvSpPr>
            <a:spLocks noChangeArrowheads="1"/>
          </p:cNvSpPr>
          <p:nvPr/>
        </p:nvSpPr>
        <p:spPr bwMode="auto">
          <a:xfrm>
            <a:off x="8763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2356" name="AutoShape 69"/>
          <p:cNvSpPr>
            <a:spLocks noChangeArrowheads="1"/>
          </p:cNvSpPr>
          <p:nvPr/>
        </p:nvSpPr>
        <p:spPr bwMode="auto">
          <a:xfrm rot="5400000">
            <a:off x="4746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2357" name="Oval 70"/>
          <p:cNvSpPr>
            <a:spLocks noChangeArrowheads="1"/>
          </p:cNvSpPr>
          <p:nvPr/>
        </p:nvSpPr>
        <p:spPr bwMode="auto">
          <a:xfrm>
            <a:off x="4822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2358" name="AutoShape 71"/>
          <p:cNvSpPr>
            <a:spLocks noChangeArrowheads="1"/>
          </p:cNvSpPr>
          <p:nvPr/>
        </p:nvSpPr>
        <p:spPr bwMode="auto">
          <a:xfrm rot="5400000">
            <a:off x="5051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2359" name="Oval 72"/>
          <p:cNvSpPr>
            <a:spLocks noChangeArrowheads="1"/>
          </p:cNvSpPr>
          <p:nvPr/>
        </p:nvSpPr>
        <p:spPr bwMode="auto">
          <a:xfrm>
            <a:off x="5127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2360" name="AutoShape 73"/>
          <p:cNvSpPr>
            <a:spLocks noChangeArrowheads="1"/>
          </p:cNvSpPr>
          <p:nvPr/>
        </p:nvSpPr>
        <p:spPr bwMode="auto">
          <a:xfrm rot="5400000">
            <a:off x="5356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2361" name="Oval 74"/>
          <p:cNvSpPr>
            <a:spLocks noChangeArrowheads="1"/>
          </p:cNvSpPr>
          <p:nvPr/>
        </p:nvSpPr>
        <p:spPr bwMode="auto">
          <a:xfrm>
            <a:off x="5432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pic>
        <p:nvPicPr>
          <p:cNvPr id="27724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25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729" name="Text Box 81"/>
          <p:cNvSpPr txBox="1">
            <a:spLocks noChangeArrowheads="1"/>
          </p:cNvSpPr>
          <p:nvPr/>
        </p:nvSpPr>
        <p:spPr bwMode="auto">
          <a:xfrm>
            <a:off x="1500043" y="3890963"/>
            <a:ext cx="441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A:  </a:t>
            </a:r>
            <a:r>
              <a:rPr lang="en-US" sz="3200" b="1" dirty="0">
                <a:latin typeface="Arial" panose="020B0604020202020204" pitchFamily="34" charset="0"/>
              </a:rPr>
              <a:t>astronomy</a:t>
            </a:r>
          </a:p>
        </p:txBody>
      </p:sp>
      <p:sp>
        <p:nvSpPr>
          <p:cNvPr id="27730" name="Text Box 82"/>
          <p:cNvSpPr txBox="1">
            <a:spLocks noChangeArrowheads="1"/>
          </p:cNvSpPr>
          <p:nvPr/>
        </p:nvSpPr>
        <p:spPr bwMode="auto">
          <a:xfrm>
            <a:off x="1317625" y="4930776"/>
            <a:ext cx="4114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C: </a:t>
            </a:r>
            <a:r>
              <a:rPr lang="en-US" sz="3200" b="1" dirty="0">
                <a:latin typeface="Arial" panose="020B0604020202020204" pitchFamily="34" charset="0"/>
              </a:rPr>
              <a:t>meteorology</a:t>
            </a:r>
          </a:p>
        </p:txBody>
      </p:sp>
      <p:sp>
        <p:nvSpPr>
          <p:cNvPr id="27731" name="Text Box 83"/>
          <p:cNvSpPr txBox="1">
            <a:spLocks noChangeArrowheads="1"/>
          </p:cNvSpPr>
          <p:nvPr/>
        </p:nvSpPr>
        <p:spPr bwMode="auto">
          <a:xfrm>
            <a:off x="6553200" y="3951287"/>
            <a:ext cx="426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B:  </a:t>
            </a:r>
            <a:r>
              <a:rPr lang="en-US" sz="3200" b="1" dirty="0">
                <a:latin typeface="Arial" panose="020B0604020202020204" pitchFamily="34" charset="0"/>
              </a:rPr>
              <a:t>geology</a:t>
            </a:r>
            <a:endParaRPr lang="en-US" sz="3200" dirty="0"/>
          </a:p>
        </p:txBody>
      </p:sp>
      <p:sp>
        <p:nvSpPr>
          <p:cNvPr id="27732" name="Text Box 84"/>
          <p:cNvSpPr txBox="1">
            <a:spLocks noChangeArrowheads="1"/>
          </p:cNvSpPr>
          <p:nvPr/>
        </p:nvSpPr>
        <p:spPr bwMode="auto">
          <a:xfrm>
            <a:off x="5654098" y="5208516"/>
            <a:ext cx="449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D: </a:t>
            </a:r>
            <a:r>
              <a:rPr lang="en-US" sz="3200" b="1" dirty="0">
                <a:latin typeface="Arial" panose="020B0604020202020204" pitchFamily="34" charset="0"/>
              </a:rPr>
              <a:t>oceanography</a:t>
            </a:r>
          </a:p>
        </p:txBody>
      </p:sp>
      <p:sp>
        <p:nvSpPr>
          <p:cNvPr id="27733" name="Text Box 85"/>
          <p:cNvSpPr txBox="1">
            <a:spLocks noChangeArrowheads="1"/>
          </p:cNvSpPr>
          <p:nvPr/>
        </p:nvSpPr>
        <p:spPr bwMode="auto">
          <a:xfrm>
            <a:off x="673100" y="333521"/>
            <a:ext cx="66294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dirty="0"/>
              <a:t>The sub-branch of earth science that studies the oceans is ______________</a:t>
            </a:r>
            <a:endParaRPr lang="en-US" sz="4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490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77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77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724"/>
                </p:tgtEl>
              </p:cMediaNode>
            </p:audio>
            <p:audio>
              <p:cMediaNode showWhenStopped="0">
                <p:cTn id="2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725"/>
                </p:tgtEl>
              </p:cMediaNode>
            </p:audio>
          </p:childTnLst>
        </p:cTn>
      </p:par>
    </p:tnLst>
    <p:bldLst>
      <p:bldP spid="27729" grpId="0" autoUpdateAnimBg="0"/>
      <p:bldP spid="27730" grpId="0" autoUpdateAnimBg="0"/>
      <p:bldP spid="27731" grpId="0" autoUpdateAnimBg="0"/>
      <p:bldP spid="27732" grpId="0" autoUpdateAnimBg="0"/>
      <p:bldP spid="2773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75" y="2245441"/>
            <a:ext cx="10515600" cy="132556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000" b="1" dirty="0">
                <a:latin typeface="Arial" panose="020B0604020202020204" pitchFamily="34" charset="0"/>
              </a:rPr>
              <a:t>D: </a:t>
            </a:r>
            <a:r>
              <a:rPr lang="en-US" sz="4800" b="1" dirty="0">
                <a:latin typeface="Arial" panose="020B0604020202020204" pitchFamily="34" charset="0"/>
              </a:rPr>
              <a:t>oceanography</a:t>
            </a:r>
          </a:p>
        </p:txBody>
      </p:sp>
    </p:spTree>
    <p:extLst>
      <p:ext uri="{BB962C8B-B14F-4D97-AF65-F5344CB8AC3E}">
        <p14:creationId xmlns:p14="http://schemas.microsoft.com/office/powerpoint/2010/main" val="701884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" name="Text Box 21"/>
          <p:cNvSpPr txBox="1">
            <a:spLocks noChangeArrowheads="1"/>
          </p:cNvSpPr>
          <p:nvPr/>
        </p:nvSpPr>
        <p:spPr bwMode="auto">
          <a:xfrm>
            <a:off x="1860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73" name="Text Box 38"/>
          <p:cNvSpPr txBox="1">
            <a:spLocks noChangeArrowheads="1"/>
          </p:cNvSpPr>
          <p:nvPr/>
        </p:nvSpPr>
        <p:spPr bwMode="auto">
          <a:xfrm>
            <a:off x="8892598" y="-14288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402" name="Oval 67"/>
          <p:cNvSpPr>
            <a:spLocks noChangeArrowheads="1"/>
          </p:cNvSpPr>
          <p:nvPr/>
        </p:nvSpPr>
        <p:spPr bwMode="auto">
          <a:xfrm>
            <a:off x="8763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4404" name="AutoShape 69"/>
          <p:cNvSpPr>
            <a:spLocks noChangeArrowheads="1"/>
          </p:cNvSpPr>
          <p:nvPr/>
        </p:nvSpPr>
        <p:spPr bwMode="auto">
          <a:xfrm rot="5400000">
            <a:off x="4746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4405" name="Oval 70"/>
          <p:cNvSpPr>
            <a:spLocks noChangeArrowheads="1"/>
          </p:cNvSpPr>
          <p:nvPr/>
        </p:nvSpPr>
        <p:spPr bwMode="auto">
          <a:xfrm>
            <a:off x="4822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4406" name="AutoShape 71"/>
          <p:cNvSpPr>
            <a:spLocks noChangeArrowheads="1"/>
          </p:cNvSpPr>
          <p:nvPr/>
        </p:nvSpPr>
        <p:spPr bwMode="auto">
          <a:xfrm rot="5400000">
            <a:off x="5051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4407" name="Oval 72"/>
          <p:cNvSpPr>
            <a:spLocks noChangeArrowheads="1"/>
          </p:cNvSpPr>
          <p:nvPr/>
        </p:nvSpPr>
        <p:spPr bwMode="auto">
          <a:xfrm>
            <a:off x="5127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4408" name="AutoShape 73"/>
          <p:cNvSpPr>
            <a:spLocks noChangeArrowheads="1"/>
          </p:cNvSpPr>
          <p:nvPr/>
        </p:nvSpPr>
        <p:spPr bwMode="auto">
          <a:xfrm rot="5400000">
            <a:off x="5356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4409" name="Oval 74"/>
          <p:cNvSpPr>
            <a:spLocks noChangeArrowheads="1"/>
          </p:cNvSpPr>
          <p:nvPr/>
        </p:nvSpPr>
        <p:spPr bwMode="auto">
          <a:xfrm>
            <a:off x="5432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pic>
        <p:nvPicPr>
          <p:cNvPr id="28748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49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53" name="Text Box 81"/>
          <p:cNvSpPr txBox="1">
            <a:spLocks noChangeArrowheads="1"/>
          </p:cNvSpPr>
          <p:nvPr/>
        </p:nvSpPr>
        <p:spPr bwMode="auto">
          <a:xfrm>
            <a:off x="1524000" y="3467101"/>
            <a:ext cx="434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A:  </a:t>
            </a:r>
            <a:r>
              <a:rPr lang="en-US" sz="3200" b="1" dirty="0">
                <a:latin typeface="Arial" panose="020B0604020202020204" pitchFamily="34" charset="0"/>
              </a:rPr>
              <a:t>meteorology</a:t>
            </a:r>
            <a:endParaRPr lang="en-US" sz="3200" dirty="0"/>
          </a:p>
        </p:txBody>
      </p:sp>
      <p:sp>
        <p:nvSpPr>
          <p:cNvPr id="28754" name="Text Box 82"/>
          <p:cNvSpPr txBox="1">
            <a:spLocks noChangeArrowheads="1"/>
          </p:cNvSpPr>
          <p:nvPr/>
        </p:nvSpPr>
        <p:spPr bwMode="auto">
          <a:xfrm>
            <a:off x="1495425" y="4570846"/>
            <a:ext cx="449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C:  </a:t>
            </a:r>
            <a:r>
              <a:rPr lang="en-US" sz="3200" b="1" dirty="0">
                <a:latin typeface="Arial" panose="020B0604020202020204" pitchFamily="34" charset="0"/>
              </a:rPr>
              <a:t>astronomy</a:t>
            </a:r>
          </a:p>
        </p:txBody>
      </p:sp>
      <p:sp>
        <p:nvSpPr>
          <p:cNvPr id="28755" name="Text Box 83"/>
          <p:cNvSpPr txBox="1">
            <a:spLocks noChangeArrowheads="1"/>
          </p:cNvSpPr>
          <p:nvPr/>
        </p:nvSpPr>
        <p:spPr bwMode="auto">
          <a:xfrm>
            <a:off x="6553200" y="3394075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B:  </a:t>
            </a:r>
            <a:r>
              <a:rPr lang="en-US" sz="3200" b="1" dirty="0">
                <a:latin typeface="Arial" panose="020B0604020202020204" pitchFamily="34" charset="0"/>
              </a:rPr>
              <a:t>oceanography</a:t>
            </a:r>
            <a:endParaRPr lang="en-US" sz="3200" dirty="0"/>
          </a:p>
        </p:txBody>
      </p:sp>
      <p:sp>
        <p:nvSpPr>
          <p:cNvPr id="28756" name="Text Box 84"/>
          <p:cNvSpPr txBox="1">
            <a:spLocks noChangeArrowheads="1"/>
          </p:cNvSpPr>
          <p:nvPr/>
        </p:nvSpPr>
        <p:spPr bwMode="auto">
          <a:xfrm>
            <a:off x="6248400" y="4570846"/>
            <a:ext cx="4114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D: </a:t>
            </a:r>
            <a:r>
              <a:rPr lang="en-US" sz="3600" b="1" dirty="0">
                <a:latin typeface="Arial" panose="020B0604020202020204" pitchFamily="34" charset="0"/>
              </a:rPr>
              <a:t>geology</a:t>
            </a:r>
            <a:endParaRPr lang="en-US" sz="3600" dirty="0"/>
          </a:p>
        </p:txBody>
      </p:sp>
      <p:sp>
        <p:nvSpPr>
          <p:cNvPr id="28757" name="Text Box 85"/>
          <p:cNvSpPr txBox="1">
            <a:spLocks noChangeArrowheads="1"/>
          </p:cNvSpPr>
          <p:nvPr/>
        </p:nvSpPr>
        <p:spPr bwMode="auto">
          <a:xfrm>
            <a:off x="1181100" y="124475"/>
            <a:ext cx="6477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1" dirty="0"/>
              <a:t>The sub-branch of earth science that studies the solid earth is _______________</a:t>
            </a:r>
            <a:endParaRPr lang="en-US" sz="5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9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87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87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748"/>
                </p:tgtEl>
              </p:cMediaNode>
            </p:audio>
            <p:audio>
              <p:cMediaNode showWhenStopped="0">
                <p:cTn id="2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749"/>
                </p:tgtEl>
              </p:cMediaNode>
            </p:audio>
          </p:childTnLst>
        </p:cTn>
      </p:par>
    </p:tnLst>
    <p:bldLst>
      <p:bldP spid="28753" grpId="0" autoUpdateAnimBg="0"/>
      <p:bldP spid="28754" grpId="0" autoUpdateAnimBg="0"/>
      <p:bldP spid="28755" grpId="0" autoUpdateAnimBg="0"/>
      <p:bldP spid="28756" grpId="0" autoUpdateAnimBg="0"/>
      <p:bldP spid="2875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75" y="2245441"/>
            <a:ext cx="10515600" cy="132556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600" b="1" dirty="0">
                <a:latin typeface="Arial" panose="020B0604020202020204" pitchFamily="34" charset="0"/>
              </a:rPr>
              <a:t>D: </a:t>
            </a:r>
            <a:r>
              <a:rPr lang="en-US" sz="6000" b="1" dirty="0">
                <a:latin typeface="Arial" panose="020B0604020202020204" pitchFamily="34" charset="0"/>
              </a:rPr>
              <a:t>geology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33683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1" name="Text Box 38"/>
          <p:cNvSpPr txBox="1">
            <a:spLocks noChangeArrowheads="1"/>
          </p:cNvSpPr>
          <p:nvPr/>
        </p:nvSpPr>
        <p:spPr bwMode="auto">
          <a:xfrm>
            <a:off x="9067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50" name="Oval 67"/>
          <p:cNvSpPr>
            <a:spLocks noChangeArrowheads="1"/>
          </p:cNvSpPr>
          <p:nvPr/>
        </p:nvSpPr>
        <p:spPr bwMode="auto">
          <a:xfrm>
            <a:off x="8763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6452" name="AutoShape 69"/>
          <p:cNvSpPr>
            <a:spLocks noChangeArrowheads="1"/>
          </p:cNvSpPr>
          <p:nvPr/>
        </p:nvSpPr>
        <p:spPr bwMode="auto">
          <a:xfrm rot="5400000">
            <a:off x="4746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6453" name="Oval 70"/>
          <p:cNvSpPr>
            <a:spLocks noChangeArrowheads="1"/>
          </p:cNvSpPr>
          <p:nvPr/>
        </p:nvSpPr>
        <p:spPr bwMode="auto">
          <a:xfrm>
            <a:off x="4822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6455" name="Oval 72"/>
          <p:cNvSpPr>
            <a:spLocks noChangeArrowheads="1"/>
          </p:cNvSpPr>
          <p:nvPr/>
        </p:nvSpPr>
        <p:spPr bwMode="auto">
          <a:xfrm>
            <a:off x="5127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6456" name="AutoShape 73"/>
          <p:cNvSpPr>
            <a:spLocks noChangeArrowheads="1"/>
          </p:cNvSpPr>
          <p:nvPr/>
        </p:nvSpPr>
        <p:spPr bwMode="auto">
          <a:xfrm rot="5400000">
            <a:off x="5356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6457" name="Oval 74"/>
          <p:cNvSpPr>
            <a:spLocks noChangeArrowheads="1"/>
          </p:cNvSpPr>
          <p:nvPr/>
        </p:nvSpPr>
        <p:spPr bwMode="auto">
          <a:xfrm>
            <a:off x="5432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pic>
        <p:nvPicPr>
          <p:cNvPr id="29772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73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77" name="Text Box 81"/>
          <p:cNvSpPr txBox="1">
            <a:spLocks noChangeArrowheads="1"/>
          </p:cNvSpPr>
          <p:nvPr/>
        </p:nvSpPr>
        <p:spPr bwMode="auto">
          <a:xfrm>
            <a:off x="1012825" y="3829844"/>
            <a:ext cx="40386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A: </a:t>
            </a:r>
            <a:r>
              <a:rPr lang="en-US" sz="2800" b="1" dirty="0">
                <a:latin typeface="Arial" panose="020B0604020202020204" pitchFamily="34" charset="0"/>
              </a:rPr>
              <a:t>environmental                                                                scientists</a:t>
            </a:r>
            <a:endParaRPr lang="en-US" sz="2800" dirty="0"/>
          </a:p>
        </p:txBody>
      </p:sp>
      <p:sp>
        <p:nvSpPr>
          <p:cNvPr id="29778" name="Text Box 82"/>
          <p:cNvSpPr txBox="1">
            <a:spLocks noChangeArrowheads="1"/>
          </p:cNvSpPr>
          <p:nvPr/>
        </p:nvSpPr>
        <p:spPr bwMode="auto">
          <a:xfrm>
            <a:off x="762000" y="5159375"/>
            <a:ext cx="487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C: </a:t>
            </a:r>
            <a:r>
              <a:rPr lang="en-US" sz="3600" b="1" dirty="0">
                <a:latin typeface="Arial" panose="020B0604020202020204" pitchFamily="34" charset="0"/>
              </a:rPr>
              <a:t>astronomers</a:t>
            </a:r>
            <a:endParaRPr lang="en-US" sz="3600" dirty="0"/>
          </a:p>
        </p:txBody>
      </p:sp>
      <p:sp>
        <p:nvSpPr>
          <p:cNvPr id="29779" name="Text Box 83"/>
          <p:cNvSpPr txBox="1">
            <a:spLocks noChangeArrowheads="1"/>
          </p:cNvSpPr>
          <p:nvPr/>
        </p:nvSpPr>
        <p:spPr bwMode="auto">
          <a:xfrm>
            <a:off x="6553200" y="3865419"/>
            <a:ext cx="3581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B:  </a:t>
            </a:r>
            <a:r>
              <a:rPr lang="en-US" sz="3600" b="1" dirty="0">
                <a:latin typeface="Arial" panose="020B0604020202020204" pitchFamily="34" charset="0"/>
              </a:rPr>
              <a:t>biologists</a:t>
            </a:r>
          </a:p>
        </p:txBody>
      </p:sp>
      <p:sp>
        <p:nvSpPr>
          <p:cNvPr id="29780" name="Text Box 84"/>
          <p:cNvSpPr txBox="1">
            <a:spLocks noChangeArrowheads="1"/>
          </p:cNvSpPr>
          <p:nvPr/>
        </p:nvSpPr>
        <p:spPr bwMode="auto">
          <a:xfrm>
            <a:off x="6769100" y="4912736"/>
            <a:ext cx="3886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D:  </a:t>
            </a:r>
            <a:r>
              <a:rPr lang="en-US" sz="3600" b="1" dirty="0">
                <a:latin typeface="Arial" panose="020B0604020202020204" pitchFamily="34" charset="0"/>
              </a:rPr>
              <a:t>chemists</a:t>
            </a:r>
            <a:endParaRPr lang="en-US" sz="3600" dirty="0"/>
          </a:p>
        </p:txBody>
      </p:sp>
      <p:sp>
        <p:nvSpPr>
          <p:cNvPr id="29781" name="Text Box 85"/>
          <p:cNvSpPr txBox="1">
            <a:spLocks noChangeArrowheads="1"/>
          </p:cNvSpPr>
          <p:nvPr/>
        </p:nvSpPr>
        <p:spPr bwMode="auto">
          <a:xfrm>
            <a:off x="761999" y="84138"/>
            <a:ext cx="10806545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500" b="1" dirty="0">
                <a:latin typeface="Arial" panose="020B0604020202020204" pitchFamily="34" charset="0"/>
              </a:rPr>
              <a:t>People who study the effects of human activities on Earth’s </a:t>
            </a:r>
            <a:r>
              <a:rPr lang="en-US" sz="4500" b="1" dirty="0" smtClean="0">
                <a:latin typeface="Arial" panose="020B0604020202020204" pitchFamily="34" charset="0"/>
              </a:rPr>
              <a:t>land</a:t>
            </a:r>
            <a:r>
              <a:rPr lang="en-US" sz="4500" b="1" dirty="0">
                <a:latin typeface="Arial" panose="020B0604020202020204" pitchFamily="34" charset="0"/>
              </a:rPr>
              <a:t>, air, water, and living things are ______</a:t>
            </a:r>
          </a:p>
        </p:txBody>
      </p:sp>
    </p:spTree>
    <p:extLst>
      <p:ext uri="{BB962C8B-B14F-4D97-AF65-F5344CB8AC3E}">
        <p14:creationId xmlns:p14="http://schemas.microsoft.com/office/powerpoint/2010/main" val="785918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97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9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97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772"/>
                </p:tgtEl>
              </p:cMediaNode>
            </p:audio>
            <p:audio>
              <p:cMediaNode showWhenStopped="0">
                <p:cTn id="2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773"/>
                </p:tgtEl>
              </p:cMediaNode>
            </p:audio>
          </p:childTnLst>
        </p:cTn>
      </p:par>
    </p:tnLst>
    <p:bldLst>
      <p:bldP spid="29777" grpId="0" autoUpdateAnimBg="0"/>
      <p:bldP spid="29778" grpId="0" autoUpdateAnimBg="0"/>
      <p:bldP spid="29779" grpId="0" autoUpdateAnimBg="0"/>
      <p:bldP spid="29780" grpId="0" autoUpdateAnimBg="0"/>
      <p:bldP spid="2978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75" y="2245441"/>
            <a:ext cx="7094999" cy="2445829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8800" b="1" dirty="0">
                <a:latin typeface="Arial" panose="020B0604020202020204" pitchFamily="34" charset="0"/>
              </a:rPr>
              <a:t>A: </a:t>
            </a:r>
            <a:r>
              <a:rPr lang="en-US" sz="6600" b="1" dirty="0">
                <a:latin typeface="Arial" panose="020B0604020202020204" pitchFamily="34" charset="0"/>
              </a:rPr>
              <a:t>environmental                                                                scientists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16041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9" name="Text Box 38"/>
          <p:cNvSpPr txBox="1">
            <a:spLocks noChangeArrowheads="1"/>
          </p:cNvSpPr>
          <p:nvPr/>
        </p:nvSpPr>
        <p:spPr bwMode="auto">
          <a:xfrm>
            <a:off x="9067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500" name="AutoShape 69"/>
          <p:cNvSpPr>
            <a:spLocks noChangeArrowheads="1"/>
          </p:cNvSpPr>
          <p:nvPr/>
        </p:nvSpPr>
        <p:spPr bwMode="auto">
          <a:xfrm rot="5400000">
            <a:off x="4746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8501" name="Oval 70"/>
          <p:cNvSpPr>
            <a:spLocks noChangeArrowheads="1"/>
          </p:cNvSpPr>
          <p:nvPr/>
        </p:nvSpPr>
        <p:spPr bwMode="auto">
          <a:xfrm>
            <a:off x="4822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8502" name="AutoShape 71"/>
          <p:cNvSpPr>
            <a:spLocks noChangeArrowheads="1"/>
          </p:cNvSpPr>
          <p:nvPr/>
        </p:nvSpPr>
        <p:spPr bwMode="auto">
          <a:xfrm rot="5400000">
            <a:off x="5051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8503" name="Oval 72"/>
          <p:cNvSpPr>
            <a:spLocks noChangeArrowheads="1"/>
          </p:cNvSpPr>
          <p:nvPr/>
        </p:nvSpPr>
        <p:spPr bwMode="auto">
          <a:xfrm>
            <a:off x="5127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8504" name="AutoShape 73"/>
          <p:cNvSpPr>
            <a:spLocks noChangeArrowheads="1"/>
          </p:cNvSpPr>
          <p:nvPr/>
        </p:nvSpPr>
        <p:spPr bwMode="auto">
          <a:xfrm rot="5400000">
            <a:off x="5356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pic>
        <p:nvPicPr>
          <p:cNvPr id="36940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41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45" name="Text Box 81"/>
          <p:cNvSpPr txBox="1">
            <a:spLocks noChangeArrowheads="1"/>
          </p:cNvSpPr>
          <p:nvPr/>
        </p:nvSpPr>
        <p:spPr bwMode="auto">
          <a:xfrm>
            <a:off x="1089025" y="3630902"/>
            <a:ext cx="441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A:  </a:t>
            </a:r>
            <a:r>
              <a:rPr lang="en-US" sz="3200" b="1" dirty="0">
                <a:latin typeface="Arial" panose="020B0604020202020204" pitchFamily="34" charset="0"/>
              </a:rPr>
              <a:t>meteorologists </a:t>
            </a:r>
            <a:endParaRPr lang="en-US" sz="3200" dirty="0"/>
          </a:p>
        </p:txBody>
      </p:sp>
      <p:sp>
        <p:nvSpPr>
          <p:cNvPr id="36946" name="Text Box 82"/>
          <p:cNvSpPr txBox="1">
            <a:spLocks noChangeArrowheads="1"/>
          </p:cNvSpPr>
          <p:nvPr/>
        </p:nvSpPr>
        <p:spPr bwMode="auto">
          <a:xfrm>
            <a:off x="1241425" y="4865687"/>
            <a:ext cx="441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C: </a:t>
            </a:r>
            <a:r>
              <a:rPr lang="en-US" sz="3200" b="1" dirty="0">
                <a:latin typeface="Arial" panose="020B0604020202020204" pitchFamily="34" charset="0"/>
              </a:rPr>
              <a:t>geologists</a:t>
            </a:r>
          </a:p>
        </p:txBody>
      </p:sp>
      <p:sp>
        <p:nvSpPr>
          <p:cNvPr id="36947" name="Text Box 83"/>
          <p:cNvSpPr txBox="1">
            <a:spLocks noChangeArrowheads="1"/>
          </p:cNvSpPr>
          <p:nvPr/>
        </p:nvSpPr>
        <p:spPr bwMode="auto">
          <a:xfrm>
            <a:off x="6179127" y="3444875"/>
            <a:ext cx="426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B:  </a:t>
            </a:r>
            <a:r>
              <a:rPr lang="en-US" sz="3200" b="1" dirty="0">
                <a:latin typeface="Arial" panose="020B0604020202020204" pitchFamily="34" charset="0"/>
              </a:rPr>
              <a:t>astronomers</a:t>
            </a:r>
          </a:p>
        </p:txBody>
      </p:sp>
      <p:sp>
        <p:nvSpPr>
          <p:cNvPr id="36948" name="Text Box 84"/>
          <p:cNvSpPr txBox="1">
            <a:spLocks noChangeArrowheads="1"/>
          </p:cNvSpPr>
          <p:nvPr/>
        </p:nvSpPr>
        <p:spPr bwMode="auto">
          <a:xfrm>
            <a:off x="6159500" y="4857605"/>
            <a:ext cx="449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D:  </a:t>
            </a:r>
            <a:r>
              <a:rPr lang="en-US" sz="3200" b="1" dirty="0">
                <a:latin typeface="Arial" panose="020B0604020202020204" pitchFamily="34" charset="0"/>
              </a:rPr>
              <a:t>oceanographers</a:t>
            </a:r>
          </a:p>
        </p:txBody>
      </p:sp>
      <p:sp>
        <p:nvSpPr>
          <p:cNvPr id="36949" name="Text Box 85"/>
          <p:cNvSpPr txBox="1">
            <a:spLocks noChangeArrowheads="1"/>
          </p:cNvSpPr>
          <p:nvPr/>
        </p:nvSpPr>
        <p:spPr bwMode="auto">
          <a:xfrm>
            <a:off x="1241425" y="283454"/>
            <a:ext cx="10063884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latin typeface="Arial" panose="020B0604020202020204" pitchFamily="34" charset="0"/>
              </a:rPr>
              <a:t>____________ are scientists who gather information about conditions in the atmosphere from around the world, including weather and forces that change Earth’s </a:t>
            </a:r>
            <a:r>
              <a:rPr lang="en-US" sz="3600" b="1" dirty="0" err="1" smtClean="0">
                <a:latin typeface="Arial" panose="020B0604020202020204" pitchFamily="34" charset="0"/>
              </a:rPr>
              <a:t>climate.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climate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863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69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6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369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940"/>
                </p:tgtEl>
              </p:cMediaNode>
            </p:audio>
            <p:audio>
              <p:cMediaNode showWhenStopped="0">
                <p:cTn id="2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941"/>
                </p:tgtEl>
              </p:cMediaNode>
            </p:audio>
          </p:childTnLst>
        </p:cTn>
      </p:par>
    </p:tnLst>
    <p:bldLst>
      <p:bldP spid="36945" grpId="0" autoUpdateAnimBg="0"/>
      <p:bldP spid="36946" grpId="0" autoUpdateAnimBg="0"/>
      <p:bldP spid="36947" grpId="0" autoUpdateAnimBg="0"/>
      <p:bldP spid="36948" grpId="0" autoUpdateAnimBg="0"/>
      <p:bldP spid="3694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75" y="2245441"/>
            <a:ext cx="10515600" cy="132556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8000" b="1" dirty="0">
                <a:latin typeface="Arial" panose="020B0604020202020204" pitchFamily="34" charset="0"/>
              </a:rPr>
              <a:t>A:  </a:t>
            </a:r>
            <a:r>
              <a:rPr lang="en-US" sz="6600" b="1" dirty="0">
                <a:latin typeface="Arial" panose="020B0604020202020204" pitchFamily="34" charset="0"/>
              </a:rPr>
              <a:t>meteorologists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12070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" name="Text Box 21"/>
          <p:cNvSpPr txBox="1">
            <a:spLocks noChangeArrowheads="1"/>
          </p:cNvSpPr>
          <p:nvPr/>
        </p:nvSpPr>
        <p:spPr bwMode="auto">
          <a:xfrm>
            <a:off x="1860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46" name="Oval 67"/>
          <p:cNvSpPr>
            <a:spLocks noChangeArrowheads="1"/>
          </p:cNvSpPr>
          <p:nvPr/>
        </p:nvSpPr>
        <p:spPr bwMode="auto">
          <a:xfrm>
            <a:off x="8763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0548" name="AutoShape 69"/>
          <p:cNvSpPr>
            <a:spLocks noChangeArrowheads="1"/>
          </p:cNvSpPr>
          <p:nvPr/>
        </p:nvSpPr>
        <p:spPr bwMode="auto">
          <a:xfrm rot="5400000">
            <a:off x="4746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0549" name="Oval 70"/>
          <p:cNvSpPr>
            <a:spLocks noChangeArrowheads="1"/>
          </p:cNvSpPr>
          <p:nvPr/>
        </p:nvSpPr>
        <p:spPr bwMode="auto">
          <a:xfrm>
            <a:off x="4822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0550" name="AutoShape 71"/>
          <p:cNvSpPr>
            <a:spLocks noChangeArrowheads="1"/>
          </p:cNvSpPr>
          <p:nvPr/>
        </p:nvSpPr>
        <p:spPr bwMode="auto">
          <a:xfrm rot="5400000">
            <a:off x="5051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0551" name="Oval 72"/>
          <p:cNvSpPr>
            <a:spLocks noChangeArrowheads="1"/>
          </p:cNvSpPr>
          <p:nvPr/>
        </p:nvSpPr>
        <p:spPr bwMode="auto">
          <a:xfrm>
            <a:off x="5127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0552" name="AutoShape 73"/>
          <p:cNvSpPr>
            <a:spLocks noChangeArrowheads="1"/>
          </p:cNvSpPr>
          <p:nvPr/>
        </p:nvSpPr>
        <p:spPr bwMode="auto">
          <a:xfrm rot="5400000">
            <a:off x="5356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0553" name="Oval 74"/>
          <p:cNvSpPr>
            <a:spLocks noChangeArrowheads="1"/>
          </p:cNvSpPr>
          <p:nvPr/>
        </p:nvSpPr>
        <p:spPr bwMode="auto">
          <a:xfrm>
            <a:off x="5432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pic>
        <p:nvPicPr>
          <p:cNvPr id="26700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01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705" name="Text Box 81"/>
          <p:cNvSpPr txBox="1">
            <a:spLocks noChangeArrowheads="1"/>
          </p:cNvSpPr>
          <p:nvPr/>
        </p:nvSpPr>
        <p:spPr bwMode="auto">
          <a:xfrm>
            <a:off x="1566141" y="3467101"/>
            <a:ext cx="426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A:  </a:t>
            </a:r>
            <a:r>
              <a:rPr lang="en-US" sz="3200" b="1" dirty="0">
                <a:latin typeface="Arial" panose="020B0604020202020204" pitchFamily="34" charset="0"/>
              </a:rPr>
              <a:t>oceanography</a:t>
            </a:r>
            <a:endParaRPr lang="en-US" sz="3200" dirty="0"/>
          </a:p>
        </p:txBody>
      </p:sp>
      <p:sp>
        <p:nvSpPr>
          <p:cNvPr id="26706" name="Text Box 82"/>
          <p:cNvSpPr txBox="1">
            <a:spLocks noChangeArrowheads="1"/>
          </p:cNvSpPr>
          <p:nvPr/>
        </p:nvSpPr>
        <p:spPr bwMode="auto">
          <a:xfrm>
            <a:off x="1981200" y="4664074"/>
            <a:ext cx="3810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C:  </a:t>
            </a:r>
            <a:r>
              <a:rPr lang="en-US" sz="2800" b="1" dirty="0">
                <a:latin typeface="Arial" panose="020B0604020202020204" pitchFamily="34" charset="0"/>
              </a:rPr>
              <a:t>meteorology</a:t>
            </a:r>
            <a:endParaRPr lang="en-US" sz="2800" dirty="0"/>
          </a:p>
        </p:txBody>
      </p:sp>
      <p:sp>
        <p:nvSpPr>
          <p:cNvPr id="26707" name="Text Box 83"/>
          <p:cNvSpPr txBox="1">
            <a:spLocks noChangeArrowheads="1"/>
          </p:cNvSpPr>
          <p:nvPr/>
        </p:nvSpPr>
        <p:spPr bwMode="auto">
          <a:xfrm>
            <a:off x="6400800" y="3433763"/>
            <a:ext cx="4114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B: </a:t>
            </a:r>
            <a:r>
              <a:rPr lang="en-US" sz="3200" b="1" dirty="0">
                <a:latin typeface="Arial" panose="020B0604020202020204" pitchFamily="34" charset="0"/>
              </a:rPr>
              <a:t>astronomy</a:t>
            </a:r>
            <a:endParaRPr lang="en-US" sz="2000" dirty="0"/>
          </a:p>
        </p:txBody>
      </p:sp>
      <p:sp>
        <p:nvSpPr>
          <p:cNvPr id="26708" name="Text Box 84"/>
          <p:cNvSpPr txBox="1">
            <a:spLocks noChangeArrowheads="1"/>
          </p:cNvSpPr>
          <p:nvPr/>
        </p:nvSpPr>
        <p:spPr bwMode="auto">
          <a:xfrm>
            <a:off x="6400800" y="4719638"/>
            <a:ext cx="4114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D:  </a:t>
            </a:r>
            <a:r>
              <a:rPr lang="en-US" sz="3600" b="1" dirty="0">
                <a:latin typeface="Arial" panose="020B0604020202020204" pitchFamily="34" charset="0"/>
              </a:rPr>
              <a:t>geology</a:t>
            </a:r>
            <a:endParaRPr lang="en-US" sz="3600" dirty="0"/>
          </a:p>
        </p:txBody>
      </p:sp>
      <p:sp>
        <p:nvSpPr>
          <p:cNvPr id="26709" name="Text Box 85"/>
          <p:cNvSpPr txBox="1">
            <a:spLocks noChangeArrowheads="1"/>
          </p:cNvSpPr>
          <p:nvPr/>
        </p:nvSpPr>
        <p:spPr bwMode="auto">
          <a:xfrm>
            <a:off x="969817" y="558573"/>
            <a:ext cx="997527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1" dirty="0"/>
              <a:t>The sub-branch of earth science that studies the stars is __________</a:t>
            </a:r>
            <a:endParaRPr lang="en-US" sz="5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846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67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67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700"/>
                </p:tgtEl>
              </p:cMediaNode>
            </p:audio>
            <p:audio>
              <p:cMediaNode showWhenStopped="0">
                <p:cTn id="2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701"/>
                </p:tgtEl>
              </p:cMediaNode>
            </p:audio>
          </p:childTnLst>
        </p:cTn>
      </p:par>
    </p:tnLst>
    <p:bldLst>
      <p:bldP spid="26705" grpId="0" autoUpdateAnimBg="0"/>
      <p:bldP spid="26706" grpId="0" autoUpdateAnimBg="0"/>
      <p:bldP spid="26707" grpId="0" autoUpdateAnimBg="0"/>
      <p:bldP spid="26708" grpId="0" autoUpdateAnimBg="0"/>
      <p:bldP spid="2670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442" y="1884832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b. science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251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75" y="2245441"/>
            <a:ext cx="10515600" cy="1325563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9600" b="1" dirty="0">
                <a:latin typeface="Arial" panose="020B0604020202020204" pitchFamily="34" charset="0"/>
              </a:rPr>
              <a:t>B: </a:t>
            </a:r>
            <a:r>
              <a:rPr lang="en-US" sz="8000" b="1" dirty="0">
                <a:latin typeface="Arial" panose="020B0604020202020204" pitchFamily="34" charset="0"/>
              </a:rPr>
              <a:t>astronomy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69121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8229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65" name="Text Box 38"/>
          <p:cNvSpPr txBox="1">
            <a:spLocks noChangeArrowheads="1"/>
          </p:cNvSpPr>
          <p:nvPr/>
        </p:nvSpPr>
        <p:spPr bwMode="auto">
          <a:xfrm>
            <a:off x="9067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94" name="Oval 67"/>
          <p:cNvSpPr>
            <a:spLocks noChangeArrowheads="1"/>
          </p:cNvSpPr>
          <p:nvPr/>
        </p:nvSpPr>
        <p:spPr bwMode="auto">
          <a:xfrm>
            <a:off x="8763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pic>
        <p:nvPicPr>
          <p:cNvPr id="32844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45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49" name="Text Box 81"/>
          <p:cNvSpPr txBox="1">
            <a:spLocks noChangeArrowheads="1"/>
          </p:cNvSpPr>
          <p:nvPr/>
        </p:nvSpPr>
        <p:spPr bwMode="auto">
          <a:xfrm>
            <a:off x="1177636" y="3630612"/>
            <a:ext cx="426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latin typeface="Arial" panose="020B0604020202020204" pitchFamily="34" charset="0"/>
              </a:rPr>
              <a:t>A:  variable</a:t>
            </a:r>
            <a:endParaRPr lang="en-US" sz="4000" dirty="0"/>
          </a:p>
        </p:txBody>
      </p:sp>
      <p:sp>
        <p:nvSpPr>
          <p:cNvPr id="32850" name="Text Box 82"/>
          <p:cNvSpPr txBox="1">
            <a:spLocks noChangeArrowheads="1"/>
          </p:cNvSpPr>
          <p:nvPr/>
        </p:nvSpPr>
        <p:spPr bwMode="auto">
          <a:xfrm>
            <a:off x="1828800" y="4914900"/>
            <a:ext cx="4114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C</a:t>
            </a:r>
            <a:r>
              <a:rPr lang="en-US" sz="3200" b="1" dirty="0">
                <a:latin typeface="Arial" panose="020B0604020202020204" pitchFamily="34" charset="0"/>
              </a:rPr>
              <a:t>: </a:t>
            </a:r>
            <a:r>
              <a:rPr lang="en-US" sz="4000" b="1" dirty="0">
                <a:latin typeface="Arial" panose="020B0604020202020204" pitchFamily="34" charset="0"/>
              </a:rPr>
              <a:t>experiment</a:t>
            </a:r>
            <a:endParaRPr lang="en-US" sz="4000" dirty="0"/>
          </a:p>
        </p:txBody>
      </p:sp>
      <p:sp>
        <p:nvSpPr>
          <p:cNvPr id="32851" name="Text Box 83"/>
          <p:cNvSpPr txBox="1">
            <a:spLocks noChangeArrowheads="1"/>
          </p:cNvSpPr>
          <p:nvPr/>
        </p:nvSpPr>
        <p:spPr bwMode="auto">
          <a:xfrm>
            <a:off x="6105525" y="3692236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B:  </a:t>
            </a:r>
            <a:r>
              <a:rPr lang="en-US" sz="3600" b="1" dirty="0">
                <a:latin typeface="Arial" panose="020B0604020202020204" pitchFamily="34" charset="0"/>
              </a:rPr>
              <a:t>hypothesis</a:t>
            </a:r>
          </a:p>
        </p:txBody>
      </p:sp>
      <p:sp>
        <p:nvSpPr>
          <p:cNvPr id="32852" name="Text Box 84"/>
          <p:cNvSpPr txBox="1">
            <a:spLocks noChangeArrowheads="1"/>
          </p:cNvSpPr>
          <p:nvPr/>
        </p:nvSpPr>
        <p:spPr bwMode="auto">
          <a:xfrm>
            <a:off x="6477000" y="5015203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D: model</a:t>
            </a:r>
          </a:p>
        </p:txBody>
      </p:sp>
      <p:sp>
        <p:nvSpPr>
          <p:cNvPr id="32853" name="Text Box 85"/>
          <p:cNvSpPr txBox="1">
            <a:spLocks noChangeArrowheads="1"/>
          </p:cNvSpPr>
          <p:nvPr/>
        </p:nvSpPr>
        <p:spPr bwMode="auto">
          <a:xfrm>
            <a:off x="1524000" y="1"/>
            <a:ext cx="6477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 b="1" dirty="0">
                <a:latin typeface="Arial" panose="020B0604020202020204" pitchFamily="34" charset="0"/>
              </a:rPr>
              <a:t>A weather map is an example of a _________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72026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28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2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328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844"/>
                </p:tgtEl>
              </p:cMediaNode>
            </p:audio>
            <p:audio>
              <p:cMediaNode showWhenStopped="0">
                <p:cTn id="2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845"/>
                </p:tgtEl>
              </p:cMediaNode>
            </p:audio>
          </p:childTnLst>
        </p:cTn>
      </p:par>
    </p:tnLst>
    <p:bldLst>
      <p:bldP spid="32849" grpId="0" autoUpdateAnimBg="0"/>
      <p:bldP spid="32850" grpId="0" autoUpdateAnimBg="0"/>
      <p:bldP spid="32851" grpId="0" autoUpdateAnimBg="0"/>
      <p:bldP spid="32852" grpId="0" autoUpdateAnimBg="0"/>
      <p:bldP spid="3285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75" y="2245441"/>
            <a:ext cx="10515600" cy="1325563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9600" b="1" dirty="0">
                <a:latin typeface="Arial" panose="020B0604020202020204" pitchFamily="34" charset="0"/>
              </a:rPr>
              <a:t>D: model</a:t>
            </a:r>
          </a:p>
        </p:txBody>
      </p:sp>
    </p:spTree>
    <p:extLst>
      <p:ext uri="{BB962C8B-B14F-4D97-AF65-F5344CB8AC3E}">
        <p14:creationId xmlns:p14="http://schemas.microsoft.com/office/powerpoint/2010/main" val="3050765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8229600" y="-1587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65" name="Text Box 38"/>
          <p:cNvSpPr txBox="1">
            <a:spLocks noChangeArrowheads="1"/>
          </p:cNvSpPr>
          <p:nvPr/>
        </p:nvSpPr>
        <p:spPr bwMode="auto">
          <a:xfrm>
            <a:off x="9067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94" name="Oval 67"/>
          <p:cNvSpPr>
            <a:spLocks noChangeArrowheads="1"/>
          </p:cNvSpPr>
          <p:nvPr/>
        </p:nvSpPr>
        <p:spPr bwMode="auto">
          <a:xfrm>
            <a:off x="8763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pic>
        <p:nvPicPr>
          <p:cNvPr id="32844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45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53" name="Text Box 85"/>
          <p:cNvSpPr txBox="1">
            <a:spLocks noChangeArrowheads="1"/>
          </p:cNvSpPr>
          <p:nvPr/>
        </p:nvSpPr>
        <p:spPr bwMode="auto">
          <a:xfrm>
            <a:off x="858983" y="152400"/>
            <a:ext cx="10917382" cy="932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6000" b="1" dirty="0"/>
              <a:t>A statement that describes what scientists expect to happen every time under a particular set of conditions is a </a:t>
            </a:r>
            <a:r>
              <a:rPr lang="en-US" sz="6000" b="1" dirty="0" smtClean="0"/>
              <a:t>_______________.</a:t>
            </a:r>
          </a:p>
          <a:p>
            <a:pPr marL="1143000" indent="-1143000">
              <a:buAutoNum type="alphaLcPeriod"/>
            </a:pPr>
            <a:r>
              <a:rPr lang="en-US" sz="6000" dirty="0" smtClean="0"/>
              <a:t>theory</a:t>
            </a:r>
            <a:r>
              <a:rPr lang="en-US" sz="6000" dirty="0"/>
              <a:t>	</a:t>
            </a:r>
            <a:r>
              <a:rPr lang="en-US" sz="6000" dirty="0" smtClean="0"/>
              <a:t> 		c</a:t>
            </a:r>
            <a:r>
              <a:rPr lang="en-US" sz="6000" dirty="0"/>
              <a:t>.	hypothesis	</a:t>
            </a:r>
            <a:endParaRPr lang="en-US" sz="6000" dirty="0" smtClean="0"/>
          </a:p>
          <a:p>
            <a:endParaRPr lang="en-US" sz="6000" dirty="0"/>
          </a:p>
          <a:p>
            <a:r>
              <a:rPr lang="en-US" sz="6000" dirty="0"/>
              <a:t>b.	scientific law	d.	predicting</a:t>
            </a:r>
          </a:p>
          <a:p>
            <a:endParaRPr lang="en-US" sz="6000" b="1" dirty="0"/>
          </a:p>
          <a:p>
            <a:endParaRPr lang="en-US" sz="6000" b="1" dirty="0" smtClean="0"/>
          </a:p>
          <a:p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42491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28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2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328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844"/>
                </p:tgtEl>
              </p:cMediaNode>
            </p:audio>
            <p:audio>
              <p:cMediaNode showWhenStopped="0">
                <p:cTn id="1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845"/>
                </p:tgtEl>
              </p:cMediaNode>
            </p:audio>
          </p:childTnLst>
        </p:cTn>
      </p:par>
    </p:tnLst>
    <p:bldLst>
      <p:bldP spid="3285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75" y="2245441"/>
            <a:ext cx="10515600" cy="1325563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latin typeface="Arial Rounded MT Bold" panose="020F0704030504030204" pitchFamily="34" charset="0"/>
              </a:rPr>
              <a:t>b.	scientific law</a:t>
            </a:r>
            <a:endParaRPr lang="en-US" sz="96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53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029" y="0"/>
            <a:ext cx="1200797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Trying to explain a solar eclipse is an example </a:t>
            </a:r>
            <a:r>
              <a:rPr lang="en-US" sz="5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of</a:t>
            </a:r>
          </a:p>
          <a:p>
            <a:endParaRPr lang="en-US" sz="5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914400" indent="-914400">
              <a:buAutoNum type="alphaLcPeriod"/>
            </a:pPr>
            <a:r>
              <a:rPr lang="en-US" sz="4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en-US" sz="4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prediction.	c.	scientific inquiry.	</a:t>
            </a:r>
            <a:endParaRPr lang="en-US" sz="48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4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4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b.	drawing a conclusion</a:t>
            </a:r>
            <a:r>
              <a:rPr lang="en-US" sz="4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4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	d.	classification.</a:t>
            </a:r>
          </a:p>
        </p:txBody>
      </p:sp>
    </p:spTree>
    <p:extLst>
      <p:ext uri="{BB962C8B-B14F-4D97-AF65-F5344CB8AC3E}">
        <p14:creationId xmlns:p14="http://schemas.microsoft.com/office/powerpoint/2010/main" val="3982939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75" y="2245441"/>
            <a:ext cx="10515600" cy="1325563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9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c.	scientific inquiry</a:t>
            </a:r>
            <a:endParaRPr lang="en-US" sz="96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236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944" y="528981"/>
            <a:ext cx="1165167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Proposing an explanation for the changing colors of the sky is an example of a</a:t>
            </a:r>
          </a:p>
          <a:p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5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a.</a:t>
            </a:r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sz="5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prediction</a:t>
            </a:r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.	c.	theory.	</a:t>
            </a:r>
          </a:p>
          <a:p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b.	hypothesis.	d.	law.</a:t>
            </a:r>
          </a:p>
        </p:txBody>
      </p:sp>
    </p:spTree>
    <p:extLst>
      <p:ext uri="{BB962C8B-B14F-4D97-AF65-F5344CB8AC3E}">
        <p14:creationId xmlns:p14="http://schemas.microsoft.com/office/powerpoint/2010/main" val="3639653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75" y="2245441"/>
            <a:ext cx="10515600" cy="1325563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hypothesis</a:t>
            </a:r>
            <a:endParaRPr lang="en-US" sz="96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401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236" y="210327"/>
            <a:ext cx="1156854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An organized way to collect and record scientific observations is with a(an)</a:t>
            </a:r>
          </a:p>
          <a:p>
            <a:endParaRPr lang="it-IT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it-IT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.	model.	</a:t>
            </a:r>
            <a:r>
              <a:rPr lang="it-IT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	c</a:t>
            </a:r>
            <a:r>
              <a:rPr lang="it-IT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.	data table.	</a:t>
            </a:r>
          </a:p>
          <a:p>
            <a:endParaRPr lang="en-US" sz="4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.	inference.	d.	experiment.</a:t>
            </a:r>
          </a:p>
        </p:txBody>
      </p:sp>
    </p:spTree>
    <p:extLst>
      <p:ext uri="{BB962C8B-B14F-4D97-AF65-F5344CB8AC3E}">
        <p14:creationId xmlns:p14="http://schemas.microsoft.com/office/powerpoint/2010/main" val="2320069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0764" y="415637"/>
            <a:ext cx="1009996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When you explain or interpret the things you observe, you are  _______________ or making an inference</a:t>
            </a:r>
            <a:r>
              <a:rPr lang="en-US" sz="4400" dirty="0" smtClean="0">
                <a:latin typeface="Arial Rounded MT Bold" panose="020F0704030504030204" pitchFamily="34" charset="0"/>
              </a:rPr>
              <a:t>.</a:t>
            </a:r>
          </a:p>
          <a:p>
            <a:endParaRPr lang="en-US" sz="4400" dirty="0" smtClean="0">
              <a:latin typeface="Arial Rounded MT Bold" panose="020F0704030504030204" pitchFamily="34" charset="0"/>
            </a:endParaRPr>
          </a:p>
          <a:p>
            <a:pPr marL="742950" indent="-742950">
              <a:buAutoNum type="alphaLcPeriod"/>
            </a:pPr>
            <a:r>
              <a:rPr lang="en-US" sz="4400" dirty="0" smtClean="0"/>
              <a:t>observing</a:t>
            </a:r>
            <a:r>
              <a:rPr lang="en-US" sz="4400" dirty="0"/>
              <a:t>	c.	</a:t>
            </a:r>
            <a:r>
              <a:rPr lang="en-US" sz="4400" dirty="0" smtClean="0"/>
              <a:t>predicting</a:t>
            </a:r>
          </a:p>
          <a:p>
            <a:r>
              <a:rPr lang="en-US" sz="4400" dirty="0"/>
              <a:t>	</a:t>
            </a:r>
          </a:p>
          <a:p>
            <a:r>
              <a:rPr lang="en-US" sz="4400" dirty="0"/>
              <a:t>b.	smelling	d.	inferring</a:t>
            </a:r>
          </a:p>
          <a:p>
            <a:endParaRPr lang="en-US" sz="4400" dirty="0">
              <a:latin typeface="Arial Rounded MT Bold" panose="020F0704030504030204" pitchFamily="34" charset="0"/>
            </a:endParaRPr>
          </a:p>
          <a:p>
            <a:endParaRPr lang="en-US" sz="4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984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75" y="2245441"/>
            <a:ext cx="10515600" cy="1325563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it-IT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c.	data table</a:t>
            </a:r>
            <a:endParaRPr lang="en-US" sz="96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424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545" y="335018"/>
            <a:ext cx="11776363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What might cause scientists to change a scientific theory?</a:t>
            </a:r>
          </a:p>
          <a:p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.	some people disagree with it	</a:t>
            </a:r>
          </a:p>
          <a:p>
            <a:pPr marL="914400" indent="-914400">
              <a:buAutoNum type="alphaLcPeriod" startAt="2"/>
            </a:pP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it 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covers too broad a topic	</a:t>
            </a:r>
            <a:endParaRPr lang="en-US" sz="4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914400" indent="-914400">
              <a:buAutoNum type="alphaLcPeriod" startAt="2"/>
            </a:pP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new 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evidence contradicts it	</a:t>
            </a:r>
          </a:p>
          <a:p>
            <a:pPr marL="914400" indent="-914400">
              <a:buAutoNum type="alphaLcPeriod" startAt="2"/>
            </a:pP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it 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is too old</a:t>
            </a:r>
          </a:p>
        </p:txBody>
      </p:sp>
    </p:spTree>
    <p:extLst>
      <p:ext uri="{BB962C8B-B14F-4D97-AF65-F5344CB8AC3E}">
        <p14:creationId xmlns:p14="http://schemas.microsoft.com/office/powerpoint/2010/main" val="1698253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75" y="2245441"/>
            <a:ext cx="10515600" cy="311217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it-IT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c.	</a:t>
            </a:r>
            <a:r>
              <a:rPr 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9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new evidence contradicts it</a:t>
            </a:r>
            <a:endParaRPr lang="en-US" sz="96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410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964" y="279552"/>
            <a:ext cx="1163781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The ability to do work or cause change </a:t>
            </a:r>
            <a:r>
              <a:rPr lang="en-US" sz="6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energy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.	</a:t>
            </a: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c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.	science</a:t>
            </a: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b.	data.	</a:t>
            </a: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d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.	technology.</a:t>
            </a:r>
          </a:p>
        </p:txBody>
      </p:sp>
    </p:spTree>
    <p:extLst>
      <p:ext uri="{BB962C8B-B14F-4D97-AF65-F5344CB8AC3E}">
        <p14:creationId xmlns:p14="http://schemas.microsoft.com/office/powerpoint/2010/main" val="3806574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75" y="2245441"/>
            <a:ext cx="10515600" cy="311217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96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a.  energy</a:t>
            </a:r>
            <a:endParaRPr lang="en-US" sz="96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02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491" y="362866"/>
            <a:ext cx="1144385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The most important lab safety rule </a:t>
            </a: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</a:p>
          <a:p>
            <a:endParaRPr lang="en-US" sz="4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.	always wear a lab apron.	</a:t>
            </a:r>
          </a:p>
          <a:p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b.	always wear safety goggles.	</a:t>
            </a:r>
          </a:p>
          <a:p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c.	design and conduct your own experiments without asking your teacher.	</a:t>
            </a:r>
          </a:p>
          <a:p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d.	always follow your teacher’s instructions and textbook directions exactly.</a:t>
            </a:r>
          </a:p>
        </p:txBody>
      </p:sp>
    </p:spTree>
    <p:extLst>
      <p:ext uri="{BB962C8B-B14F-4D97-AF65-F5344CB8AC3E}">
        <p14:creationId xmlns:p14="http://schemas.microsoft.com/office/powerpoint/2010/main" val="301535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75" y="734096"/>
            <a:ext cx="10515600" cy="4623515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d.	always follow your teacher’s instructions and textbook directions exactly</a:t>
            </a:r>
            <a:endParaRPr lang="en-US" sz="6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591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527" y="279599"/>
            <a:ext cx="1162396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A possible explanation for a set of observations or answer to a scientific question is called a(an) ____________________.</a:t>
            </a:r>
          </a:p>
          <a:p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control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c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.	variable	</a:t>
            </a:r>
            <a:endParaRPr lang="en-US" sz="4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4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b.	hypothesis	</a:t>
            </a: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d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.	theory</a:t>
            </a:r>
          </a:p>
        </p:txBody>
      </p:sp>
    </p:spTree>
    <p:extLst>
      <p:ext uri="{BB962C8B-B14F-4D97-AF65-F5344CB8AC3E}">
        <p14:creationId xmlns:p14="http://schemas.microsoft.com/office/powerpoint/2010/main" val="813848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358" y="1815921"/>
            <a:ext cx="6232301" cy="2614411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b.	hypothesis</a:t>
            </a:r>
            <a:endParaRPr lang="en-US" sz="6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792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526" y="362727"/>
            <a:ext cx="1155469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The factors that can change in an experiment are called </a:t>
            </a:r>
            <a:r>
              <a:rPr lang="en-US" sz="5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____________________.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a.	variables	c.	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theorys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b.	controls	d.	laws</a:t>
            </a:r>
          </a:p>
        </p:txBody>
      </p:sp>
    </p:spTree>
    <p:extLst>
      <p:ext uri="{BB962C8B-B14F-4D97-AF65-F5344CB8AC3E}">
        <p14:creationId xmlns:p14="http://schemas.microsoft.com/office/powerpoint/2010/main" val="2940485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75" y="2245441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d.  inferring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530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358" y="1815921"/>
            <a:ext cx="6232301" cy="2614411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a.	variables</a:t>
            </a:r>
            <a:endParaRPr lang="en-US" sz="6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924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944" y="335064"/>
            <a:ext cx="1149927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A scientific ____________________ is a well-tested explanation for a wide range of observations or experimental results.</a:t>
            </a:r>
          </a:p>
          <a:p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hypothesis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c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.	theory	</a:t>
            </a:r>
            <a:endParaRPr lang="en-US" sz="4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914400" indent="-914400">
              <a:buAutoNum type="alphaLcPeriod"/>
            </a:pPr>
            <a:endParaRPr lang="en-US" sz="4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b.	control	</a:t>
            </a: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d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.	variable</a:t>
            </a:r>
          </a:p>
        </p:txBody>
      </p:sp>
    </p:spTree>
    <p:extLst>
      <p:ext uri="{BB962C8B-B14F-4D97-AF65-F5344CB8AC3E}">
        <p14:creationId xmlns:p14="http://schemas.microsoft.com/office/powerpoint/2010/main" val="4065735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358" y="1815921"/>
            <a:ext cx="6232301" cy="2614411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c.	theory</a:t>
            </a:r>
            <a:endParaRPr lang="en-US" sz="6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741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199" y="224181"/>
            <a:ext cx="1126374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Radiation from the </a:t>
            </a:r>
            <a:r>
              <a:rPr lang="en-US" sz="5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Sun </a:t>
            </a:r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provides ____________________ for the water cycle.</a:t>
            </a:r>
          </a:p>
          <a:p>
            <a:endParaRPr lang="en-US" sz="5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light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c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.	energy	</a:t>
            </a:r>
            <a:endParaRPr lang="en-US" sz="4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4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b.	matter	</a:t>
            </a: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d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.	force</a:t>
            </a:r>
          </a:p>
        </p:txBody>
      </p:sp>
    </p:spTree>
    <p:extLst>
      <p:ext uri="{BB962C8B-B14F-4D97-AF65-F5344CB8AC3E}">
        <p14:creationId xmlns:p14="http://schemas.microsoft.com/office/powerpoint/2010/main" val="2174523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358" y="1815921"/>
            <a:ext cx="6232301" cy="2614411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c.	energy</a:t>
            </a:r>
            <a:endParaRPr lang="en-US" sz="6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902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35018"/>
            <a:ext cx="114854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Using one or more of your senses to gather information is called </a:t>
            </a:r>
            <a:r>
              <a:rPr lang="en-US" sz="5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__________________.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observing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	c.	</a:t>
            </a: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predicting</a:t>
            </a:r>
          </a:p>
          <a:p>
            <a:endParaRPr lang="en-US" sz="4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b.	inferring	d.	smelling</a:t>
            </a:r>
          </a:p>
        </p:txBody>
      </p:sp>
    </p:spTree>
    <p:extLst>
      <p:ext uri="{BB962C8B-B14F-4D97-AF65-F5344CB8AC3E}">
        <p14:creationId xmlns:p14="http://schemas.microsoft.com/office/powerpoint/2010/main" val="1129808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358" y="1815921"/>
            <a:ext cx="6232301" cy="2614411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a</a:t>
            </a:r>
            <a:r>
              <a:rPr lang="en-US" sz="60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.</a:t>
            </a:r>
            <a:r>
              <a:rPr lang="en-US" sz="6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observing</a:t>
            </a:r>
            <a:endParaRPr lang="en-US" sz="6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810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7308" y="335063"/>
            <a:ext cx="1140229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</a:t>
            </a:r>
            <a:r>
              <a:rPr lang="en-US" sz="5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help </a:t>
            </a:r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people and scientists study and understand things that are complex or can’t be observed directly.</a:t>
            </a:r>
          </a:p>
          <a:p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models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c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.	</a:t>
            </a: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internet</a:t>
            </a:r>
          </a:p>
          <a:p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b.	microscopes	d.	telescopes</a:t>
            </a:r>
          </a:p>
        </p:txBody>
      </p:sp>
    </p:spTree>
    <p:extLst>
      <p:ext uri="{BB962C8B-B14F-4D97-AF65-F5344CB8AC3E}">
        <p14:creationId xmlns:p14="http://schemas.microsoft.com/office/powerpoint/2010/main" val="1852833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358" y="1815921"/>
            <a:ext cx="6232301" cy="2614411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a</a:t>
            </a:r>
            <a:r>
              <a:rPr lang="en-US" sz="60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.</a:t>
            </a:r>
            <a:r>
              <a:rPr lang="en-US" sz="6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models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US" sz="6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601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781" y="335017"/>
            <a:ext cx="1156854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 means making a forecast of what will happen in the future based on past experience or evidence</a:t>
            </a:r>
            <a:r>
              <a:rPr lang="en-US" sz="5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Inferring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c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.	</a:t>
            </a: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Predicting</a:t>
            </a:r>
          </a:p>
          <a:p>
            <a:endParaRPr lang="en-US" sz="4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b.	Observing	</a:t>
            </a: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d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.	Hypothesizing</a:t>
            </a:r>
          </a:p>
        </p:txBody>
      </p:sp>
    </p:spTree>
    <p:extLst>
      <p:ext uri="{BB962C8B-B14F-4D97-AF65-F5344CB8AC3E}">
        <p14:creationId xmlns:p14="http://schemas.microsoft.com/office/powerpoint/2010/main" val="4172980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" name="Text Box 21"/>
          <p:cNvSpPr txBox="1">
            <a:spLocks noChangeArrowheads="1"/>
          </p:cNvSpPr>
          <p:nvPr/>
        </p:nvSpPr>
        <p:spPr bwMode="auto">
          <a:xfrm>
            <a:off x="1860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50:50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76" name="Text Box 33"/>
          <p:cNvSpPr txBox="1">
            <a:spLocks noChangeArrowheads="1"/>
          </p:cNvSpPr>
          <p:nvPr/>
        </p:nvSpPr>
        <p:spPr bwMode="auto">
          <a:xfrm>
            <a:off x="8229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6186" name="Text Box 43"/>
          <p:cNvSpPr txBox="1">
            <a:spLocks noChangeArrowheads="1"/>
          </p:cNvSpPr>
          <p:nvPr/>
        </p:nvSpPr>
        <p:spPr bwMode="auto">
          <a:xfrm>
            <a:off x="9067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$32,000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91" name="Text Box 48"/>
          <p:cNvSpPr txBox="1">
            <a:spLocks noChangeArrowheads="1"/>
          </p:cNvSpPr>
          <p:nvPr/>
        </p:nvSpPr>
        <p:spPr bwMode="auto">
          <a:xfrm>
            <a:off x="9067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$1,000</a:t>
            </a:r>
          </a:p>
        </p:txBody>
      </p:sp>
      <p:sp>
        <p:nvSpPr>
          <p:cNvPr id="6200" name="Oval 57"/>
          <p:cNvSpPr>
            <a:spLocks noChangeArrowheads="1"/>
          </p:cNvSpPr>
          <p:nvPr/>
        </p:nvSpPr>
        <p:spPr bwMode="auto">
          <a:xfrm>
            <a:off x="8763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205" name="Oval 62"/>
          <p:cNvSpPr>
            <a:spLocks noChangeArrowheads="1"/>
          </p:cNvSpPr>
          <p:nvPr/>
        </p:nvSpPr>
        <p:spPr bwMode="auto">
          <a:xfrm>
            <a:off x="8763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6212" name="AutoShape 69"/>
          <p:cNvSpPr>
            <a:spLocks noChangeArrowheads="1"/>
          </p:cNvSpPr>
          <p:nvPr/>
        </p:nvSpPr>
        <p:spPr bwMode="auto">
          <a:xfrm rot="5400000">
            <a:off x="4746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213" name="Oval 70"/>
          <p:cNvSpPr>
            <a:spLocks noChangeArrowheads="1"/>
          </p:cNvSpPr>
          <p:nvPr/>
        </p:nvSpPr>
        <p:spPr bwMode="auto">
          <a:xfrm>
            <a:off x="4822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214" name="AutoShape 71"/>
          <p:cNvSpPr>
            <a:spLocks noChangeArrowheads="1"/>
          </p:cNvSpPr>
          <p:nvPr/>
        </p:nvSpPr>
        <p:spPr bwMode="auto">
          <a:xfrm rot="5400000">
            <a:off x="5051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215" name="Oval 72"/>
          <p:cNvSpPr>
            <a:spLocks noChangeArrowheads="1"/>
          </p:cNvSpPr>
          <p:nvPr/>
        </p:nvSpPr>
        <p:spPr bwMode="auto">
          <a:xfrm>
            <a:off x="5127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216" name="AutoShape 73"/>
          <p:cNvSpPr>
            <a:spLocks noChangeArrowheads="1"/>
          </p:cNvSpPr>
          <p:nvPr/>
        </p:nvSpPr>
        <p:spPr bwMode="auto">
          <a:xfrm rot="5400000">
            <a:off x="5356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217" name="Oval 74"/>
          <p:cNvSpPr>
            <a:spLocks noChangeArrowheads="1"/>
          </p:cNvSpPr>
          <p:nvPr/>
        </p:nvSpPr>
        <p:spPr bwMode="auto">
          <a:xfrm>
            <a:off x="5432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pic>
        <p:nvPicPr>
          <p:cNvPr id="35916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917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922" name="Text Box 82"/>
          <p:cNvSpPr txBox="1">
            <a:spLocks noChangeArrowheads="1"/>
          </p:cNvSpPr>
          <p:nvPr/>
        </p:nvSpPr>
        <p:spPr bwMode="auto">
          <a:xfrm>
            <a:off x="784225" y="5237956"/>
            <a:ext cx="464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C:  </a:t>
            </a:r>
            <a:r>
              <a:rPr lang="en-US" sz="3200" b="1" dirty="0">
                <a:latin typeface="Arial" panose="020B0604020202020204" pitchFamily="34" charset="0"/>
              </a:rPr>
              <a:t>physical science</a:t>
            </a:r>
          </a:p>
        </p:txBody>
      </p:sp>
      <p:sp>
        <p:nvSpPr>
          <p:cNvPr id="35923" name="Text Box 83"/>
          <p:cNvSpPr txBox="1">
            <a:spLocks noChangeArrowheads="1"/>
          </p:cNvSpPr>
          <p:nvPr/>
        </p:nvSpPr>
        <p:spPr bwMode="auto">
          <a:xfrm>
            <a:off x="6096000" y="3730965"/>
            <a:ext cx="441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B: </a:t>
            </a:r>
            <a:r>
              <a:rPr lang="en-US" sz="3200" b="1" dirty="0">
                <a:latin typeface="Arial" panose="020B0604020202020204" pitchFamily="34" charset="0"/>
              </a:rPr>
              <a:t>earth science</a:t>
            </a:r>
            <a:endParaRPr lang="en-US" sz="3200" dirty="0"/>
          </a:p>
        </p:txBody>
      </p:sp>
      <p:sp>
        <p:nvSpPr>
          <p:cNvPr id="35924" name="Text Box 84"/>
          <p:cNvSpPr txBox="1">
            <a:spLocks noChangeArrowheads="1"/>
          </p:cNvSpPr>
          <p:nvPr/>
        </p:nvSpPr>
        <p:spPr bwMode="auto">
          <a:xfrm>
            <a:off x="6553200" y="5154953"/>
            <a:ext cx="4114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D:  </a:t>
            </a:r>
            <a:r>
              <a:rPr lang="en-US" sz="3200" b="1" dirty="0">
                <a:latin typeface="Arial" panose="020B0604020202020204" pitchFamily="34" charset="0"/>
              </a:rPr>
              <a:t>biology</a:t>
            </a:r>
          </a:p>
        </p:txBody>
      </p:sp>
      <p:sp>
        <p:nvSpPr>
          <p:cNvPr id="35925" name="Text Box 85"/>
          <p:cNvSpPr txBox="1">
            <a:spLocks noChangeArrowheads="1"/>
          </p:cNvSpPr>
          <p:nvPr/>
        </p:nvSpPr>
        <p:spPr bwMode="auto">
          <a:xfrm>
            <a:off x="1676400" y="569118"/>
            <a:ext cx="927064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b="1" dirty="0">
                <a:latin typeface="Arial" panose="020B0604020202020204" pitchFamily="34" charset="0"/>
              </a:rPr>
              <a:t>____________ is the study of Earth’s structure, its history, and its place in the universe.</a:t>
            </a:r>
          </a:p>
        </p:txBody>
      </p:sp>
      <p:sp>
        <p:nvSpPr>
          <p:cNvPr id="81" name="Text Box 81"/>
          <p:cNvSpPr txBox="1">
            <a:spLocks noChangeArrowheads="1"/>
          </p:cNvSpPr>
          <p:nvPr/>
        </p:nvSpPr>
        <p:spPr bwMode="auto">
          <a:xfrm>
            <a:off x="860425" y="3902075"/>
            <a:ext cx="441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A: </a:t>
            </a:r>
            <a:r>
              <a:rPr lang="en-US" sz="3200" b="1" dirty="0">
                <a:latin typeface="Arial" panose="020B0604020202020204" pitchFamily="34" charset="0"/>
              </a:rPr>
              <a:t>life science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617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59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359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1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001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9501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916"/>
                </p:tgtEl>
              </p:cMediaNode>
            </p:audio>
            <p:audio>
              <p:cMediaNode showWhenStopped="0">
                <p:cTn id="2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917"/>
                </p:tgtEl>
              </p:cMediaNode>
            </p:audio>
          </p:childTnLst>
        </p:cTn>
      </p:par>
    </p:tnLst>
    <p:bldLst>
      <p:bldP spid="35922" grpId="0" autoUpdateAnimBg="0"/>
      <p:bldP spid="35923" grpId="0" autoUpdateAnimBg="0"/>
      <p:bldP spid="35924" grpId="0" autoUpdateAnimBg="0"/>
      <p:bldP spid="35925" grpId="0" autoUpdateAnimBg="0"/>
      <p:bldP spid="81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358" y="1815921"/>
            <a:ext cx="6232301" cy="2614411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c.</a:t>
            </a:r>
            <a:r>
              <a:rPr lang="en-US" sz="6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</a:t>
            </a:r>
            <a:r>
              <a:rPr lang="en-US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Predicting</a:t>
            </a:r>
          </a:p>
        </p:txBody>
      </p:sp>
    </p:spTree>
    <p:extLst>
      <p:ext uri="{BB962C8B-B14F-4D97-AF65-F5344CB8AC3E}">
        <p14:creationId xmlns:p14="http://schemas.microsoft.com/office/powerpoint/2010/main" val="577213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75" y="2245441"/>
            <a:ext cx="10515600" cy="132556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dirty="0">
                <a:latin typeface="Arial" panose="020B0604020202020204" pitchFamily="34" charset="0"/>
              </a:rPr>
              <a:t>B: </a:t>
            </a:r>
            <a:r>
              <a:rPr lang="en-US" b="1" dirty="0" smtClean="0">
                <a:latin typeface="Arial" panose="020B0604020202020204" pitchFamily="34" charset="0"/>
              </a:rPr>
              <a:t>Earth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83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" name="Text Box 21"/>
          <p:cNvSpPr txBox="1">
            <a:spLocks noChangeArrowheads="1"/>
          </p:cNvSpPr>
          <p:nvPr/>
        </p:nvSpPr>
        <p:spPr bwMode="auto">
          <a:xfrm>
            <a:off x="1860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19" name="Text Box 28"/>
          <p:cNvSpPr txBox="1">
            <a:spLocks noChangeArrowheads="1"/>
          </p:cNvSpPr>
          <p:nvPr/>
        </p:nvSpPr>
        <p:spPr bwMode="auto">
          <a:xfrm>
            <a:off x="8229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29" name="Text Box 38"/>
          <p:cNvSpPr txBox="1">
            <a:spLocks noChangeArrowheads="1"/>
          </p:cNvSpPr>
          <p:nvPr/>
        </p:nvSpPr>
        <p:spPr bwMode="auto">
          <a:xfrm>
            <a:off x="9067800" y="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34" name="Text Box 43"/>
          <p:cNvSpPr txBox="1">
            <a:spLocks noChangeArrowheads="1"/>
          </p:cNvSpPr>
          <p:nvPr/>
        </p:nvSpPr>
        <p:spPr bwMode="auto">
          <a:xfrm>
            <a:off x="9067800" y="1539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39" name="Text Box 48"/>
          <p:cNvSpPr txBox="1">
            <a:spLocks noChangeArrowheads="1"/>
          </p:cNvSpPr>
          <p:nvPr/>
        </p:nvSpPr>
        <p:spPr bwMode="auto">
          <a:xfrm>
            <a:off x="9067800" y="30638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</a:rPr>
              <a:t>$1,000</a:t>
            </a:r>
          </a:p>
        </p:txBody>
      </p:sp>
      <p:sp>
        <p:nvSpPr>
          <p:cNvPr id="8248" name="Oval 57"/>
          <p:cNvSpPr>
            <a:spLocks noChangeArrowheads="1"/>
          </p:cNvSpPr>
          <p:nvPr/>
        </p:nvSpPr>
        <p:spPr bwMode="auto">
          <a:xfrm>
            <a:off x="8763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8253" name="Oval 62"/>
          <p:cNvSpPr>
            <a:spLocks noChangeArrowheads="1"/>
          </p:cNvSpPr>
          <p:nvPr/>
        </p:nvSpPr>
        <p:spPr bwMode="auto">
          <a:xfrm>
            <a:off x="8763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8258" name="Oval 67"/>
          <p:cNvSpPr>
            <a:spLocks noChangeArrowheads="1"/>
          </p:cNvSpPr>
          <p:nvPr/>
        </p:nvSpPr>
        <p:spPr bwMode="auto">
          <a:xfrm>
            <a:off x="8763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8260" name="AutoShape 69"/>
          <p:cNvSpPr>
            <a:spLocks noChangeArrowheads="1"/>
          </p:cNvSpPr>
          <p:nvPr/>
        </p:nvSpPr>
        <p:spPr bwMode="auto">
          <a:xfrm rot="5400000">
            <a:off x="4746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8261" name="Oval 70"/>
          <p:cNvSpPr>
            <a:spLocks noChangeArrowheads="1"/>
          </p:cNvSpPr>
          <p:nvPr/>
        </p:nvSpPr>
        <p:spPr bwMode="auto">
          <a:xfrm>
            <a:off x="4822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8262" name="AutoShape 71"/>
          <p:cNvSpPr>
            <a:spLocks noChangeArrowheads="1"/>
          </p:cNvSpPr>
          <p:nvPr/>
        </p:nvSpPr>
        <p:spPr bwMode="auto">
          <a:xfrm rot="5400000">
            <a:off x="5051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8263" name="Oval 72"/>
          <p:cNvSpPr>
            <a:spLocks noChangeArrowheads="1"/>
          </p:cNvSpPr>
          <p:nvPr/>
        </p:nvSpPr>
        <p:spPr bwMode="auto">
          <a:xfrm>
            <a:off x="5127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8264" name="AutoShape 73"/>
          <p:cNvSpPr>
            <a:spLocks noChangeArrowheads="1"/>
          </p:cNvSpPr>
          <p:nvPr/>
        </p:nvSpPr>
        <p:spPr bwMode="auto">
          <a:xfrm rot="5400000">
            <a:off x="5356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pic>
        <p:nvPicPr>
          <p:cNvPr id="25676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77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81" name="Text Box 81"/>
          <p:cNvSpPr txBox="1">
            <a:spLocks noChangeArrowheads="1"/>
          </p:cNvSpPr>
          <p:nvPr/>
        </p:nvSpPr>
        <p:spPr bwMode="auto">
          <a:xfrm>
            <a:off x="1343025" y="4081462"/>
            <a:ext cx="487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A:  </a:t>
            </a:r>
            <a:r>
              <a:rPr lang="en-US" sz="3600" b="1" dirty="0">
                <a:latin typeface="Arial" panose="020B0604020202020204" pitchFamily="34" charset="0"/>
              </a:rPr>
              <a:t>physical science</a:t>
            </a:r>
            <a:endParaRPr lang="en-US" sz="3600" dirty="0"/>
          </a:p>
        </p:txBody>
      </p:sp>
      <p:sp>
        <p:nvSpPr>
          <p:cNvPr id="25682" name="Text Box 82"/>
          <p:cNvSpPr txBox="1">
            <a:spLocks noChangeArrowheads="1"/>
          </p:cNvSpPr>
          <p:nvPr/>
        </p:nvSpPr>
        <p:spPr bwMode="auto">
          <a:xfrm>
            <a:off x="871764" y="4937125"/>
            <a:ext cx="480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C:  </a:t>
            </a:r>
            <a:r>
              <a:rPr lang="en-US" sz="3600" b="1" dirty="0">
                <a:latin typeface="Arial" panose="020B0604020202020204" pitchFamily="34" charset="0"/>
              </a:rPr>
              <a:t>life science</a:t>
            </a:r>
            <a:endParaRPr lang="en-US" sz="3600" dirty="0"/>
          </a:p>
        </p:txBody>
      </p:sp>
      <p:sp>
        <p:nvSpPr>
          <p:cNvPr id="25683" name="Text Box 83"/>
          <p:cNvSpPr txBox="1">
            <a:spLocks noChangeArrowheads="1"/>
          </p:cNvSpPr>
          <p:nvPr/>
        </p:nvSpPr>
        <p:spPr bwMode="auto">
          <a:xfrm>
            <a:off x="6550025" y="4208462"/>
            <a:ext cx="441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B:  earth science</a:t>
            </a:r>
            <a:endParaRPr lang="en-US" sz="4000" dirty="0"/>
          </a:p>
        </p:txBody>
      </p:sp>
      <p:sp>
        <p:nvSpPr>
          <p:cNvPr id="25684" name="Text Box 84"/>
          <p:cNvSpPr txBox="1">
            <a:spLocks noChangeArrowheads="1"/>
          </p:cNvSpPr>
          <p:nvPr/>
        </p:nvSpPr>
        <p:spPr bwMode="auto">
          <a:xfrm>
            <a:off x="6362700" y="5124903"/>
            <a:ext cx="441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latin typeface="Arial" panose="020B0604020202020204" pitchFamily="34" charset="0"/>
              </a:rPr>
              <a:t>D:  </a:t>
            </a:r>
            <a:r>
              <a:rPr lang="en-US" sz="3600" b="1" dirty="0">
                <a:latin typeface="Arial" panose="020B0604020202020204" pitchFamily="34" charset="0"/>
              </a:rPr>
              <a:t>geography</a:t>
            </a:r>
            <a:endParaRPr lang="en-US" sz="3600" dirty="0"/>
          </a:p>
        </p:txBody>
      </p:sp>
      <p:sp>
        <p:nvSpPr>
          <p:cNvPr id="25685" name="Text Box 85"/>
          <p:cNvSpPr txBox="1">
            <a:spLocks noChangeArrowheads="1"/>
          </p:cNvSpPr>
          <p:nvPr/>
        </p:nvSpPr>
        <p:spPr bwMode="auto">
          <a:xfrm>
            <a:off x="1638300" y="184150"/>
            <a:ext cx="6477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5400" b="1" dirty="0">
                <a:latin typeface="+mj-lt"/>
              </a:rPr>
              <a:t>The branch of science that studies matter and energy is __________________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39219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56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56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76"/>
                </p:tgtEl>
              </p:cMediaNode>
            </p:audio>
            <p:audio>
              <p:cMediaNode showWhenStopped="0">
                <p:cTn id="2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77"/>
                </p:tgtEl>
              </p:cMediaNode>
            </p:audio>
          </p:childTnLst>
        </p:cTn>
      </p:par>
    </p:tnLst>
    <p:bldLst>
      <p:bldP spid="25681" grpId="0" autoUpdateAnimBg="0"/>
      <p:bldP spid="25682" grpId="0" autoUpdateAnimBg="0"/>
      <p:bldP spid="25683" grpId="0" autoUpdateAnimBg="0"/>
      <p:bldP spid="25684" grpId="0" autoUpdateAnimBg="0"/>
      <p:bldP spid="2568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75" y="2245441"/>
            <a:ext cx="10515600" cy="132556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000" b="1" dirty="0">
                <a:latin typeface="Arial" panose="020B0604020202020204" pitchFamily="34" charset="0"/>
              </a:rPr>
              <a:t>A:  </a:t>
            </a:r>
            <a:r>
              <a:rPr lang="en-US" sz="5400" b="1" dirty="0" smtClean="0">
                <a:latin typeface="Arial" panose="020B0604020202020204" pitchFamily="34" charset="0"/>
              </a:rPr>
              <a:t>Physical Science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702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" name="Text Box 21"/>
          <p:cNvSpPr txBox="1">
            <a:spLocks noChangeArrowheads="1"/>
          </p:cNvSpPr>
          <p:nvPr/>
        </p:nvSpPr>
        <p:spPr bwMode="auto">
          <a:xfrm>
            <a:off x="1860550" y="41021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67" name="Text Box 28"/>
          <p:cNvSpPr txBox="1">
            <a:spLocks noChangeArrowheads="1"/>
          </p:cNvSpPr>
          <p:nvPr/>
        </p:nvSpPr>
        <p:spPr bwMode="auto">
          <a:xfrm>
            <a:off x="8229600" y="152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96" name="Oval 57"/>
          <p:cNvSpPr>
            <a:spLocks noChangeArrowheads="1"/>
          </p:cNvSpPr>
          <p:nvPr/>
        </p:nvSpPr>
        <p:spPr bwMode="auto">
          <a:xfrm>
            <a:off x="8763000" y="3200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301" name="Oval 62"/>
          <p:cNvSpPr>
            <a:spLocks noChangeArrowheads="1"/>
          </p:cNvSpPr>
          <p:nvPr/>
        </p:nvSpPr>
        <p:spPr bwMode="auto">
          <a:xfrm>
            <a:off x="8763000" y="1676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10306" name="Oval 67"/>
          <p:cNvSpPr>
            <a:spLocks noChangeArrowheads="1"/>
          </p:cNvSpPr>
          <p:nvPr/>
        </p:nvSpPr>
        <p:spPr bwMode="auto">
          <a:xfrm>
            <a:off x="8763000" y="15240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308" name="AutoShape 69"/>
          <p:cNvSpPr>
            <a:spLocks noChangeArrowheads="1"/>
          </p:cNvSpPr>
          <p:nvPr/>
        </p:nvSpPr>
        <p:spPr bwMode="auto">
          <a:xfrm rot="5400000">
            <a:off x="4746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309" name="Oval 70"/>
          <p:cNvSpPr>
            <a:spLocks noChangeArrowheads="1"/>
          </p:cNvSpPr>
          <p:nvPr/>
        </p:nvSpPr>
        <p:spPr bwMode="auto">
          <a:xfrm>
            <a:off x="4822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310" name="AutoShape 71"/>
          <p:cNvSpPr>
            <a:spLocks noChangeArrowheads="1"/>
          </p:cNvSpPr>
          <p:nvPr/>
        </p:nvSpPr>
        <p:spPr bwMode="auto">
          <a:xfrm rot="5400000">
            <a:off x="5051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311" name="Oval 72"/>
          <p:cNvSpPr>
            <a:spLocks noChangeArrowheads="1"/>
          </p:cNvSpPr>
          <p:nvPr/>
        </p:nvSpPr>
        <p:spPr bwMode="auto">
          <a:xfrm>
            <a:off x="5127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312" name="AutoShape 73"/>
          <p:cNvSpPr>
            <a:spLocks noChangeArrowheads="1"/>
          </p:cNvSpPr>
          <p:nvPr/>
        </p:nvSpPr>
        <p:spPr bwMode="auto">
          <a:xfrm rot="5400000">
            <a:off x="5356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313" name="Oval 74"/>
          <p:cNvSpPr>
            <a:spLocks noChangeArrowheads="1"/>
          </p:cNvSpPr>
          <p:nvPr/>
        </p:nvSpPr>
        <p:spPr bwMode="auto">
          <a:xfrm>
            <a:off x="5432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pic>
        <p:nvPicPr>
          <p:cNvPr id="24652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53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57" name="Text Box 81"/>
          <p:cNvSpPr txBox="1">
            <a:spLocks noChangeArrowheads="1"/>
          </p:cNvSpPr>
          <p:nvPr/>
        </p:nvSpPr>
        <p:spPr bwMode="auto">
          <a:xfrm>
            <a:off x="936625" y="4277520"/>
            <a:ext cx="419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Arial" panose="020B0604020202020204" pitchFamily="34" charset="0"/>
              </a:rPr>
              <a:t>A:  </a:t>
            </a:r>
            <a:r>
              <a:rPr lang="en-US" sz="4000" b="1" dirty="0">
                <a:latin typeface="Arial" panose="020B0604020202020204" pitchFamily="34" charset="0"/>
              </a:rPr>
              <a:t>earth science</a:t>
            </a:r>
            <a:endParaRPr lang="en-US" sz="4000" dirty="0"/>
          </a:p>
        </p:txBody>
      </p:sp>
      <p:sp>
        <p:nvSpPr>
          <p:cNvPr id="24658" name="Text Box 82"/>
          <p:cNvSpPr txBox="1">
            <a:spLocks noChangeArrowheads="1"/>
          </p:cNvSpPr>
          <p:nvPr/>
        </p:nvSpPr>
        <p:spPr bwMode="auto">
          <a:xfrm>
            <a:off x="1089025" y="5393530"/>
            <a:ext cx="3962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Arial" panose="020B0604020202020204" pitchFamily="34" charset="0"/>
              </a:rPr>
              <a:t>C: </a:t>
            </a:r>
            <a:r>
              <a:rPr lang="en-US" sz="4000" b="1" dirty="0">
                <a:latin typeface="Arial" panose="020B0604020202020204" pitchFamily="34" charset="0"/>
              </a:rPr>
              <a:t>life science</a:t>
            </a:r>
            <a:endParaRPr lang="en-US" sz="4000" dirty="0"/>
          </a:p>
        </p:txBody>
      </p:sp>
      <p:sp>
        <p:nvSpPr>
          <p:cNvPr id="24659" name="Text Box 83"/>
          <p:cNvSpPr txBox="1">
            <a:spLocks noChangeArrowheads="1"/>
          </p:cNvSpPr>
          <p:nvPr/>
        </p:nvSpPr>
        <p:spPr bwMode="auto">
          <a:xfrm>
            <a:off x="5889625" y="4440238"/>
            <a:ext cx="487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latin typeface="Arial" panose="020B0604020202020204" pitchFamily="34" charset="0"/>
              </a:rPr>
              <a:t>B: </a:t>
            </a:r>
            <a:r>
              <a:rPr lang="en-US" sz="4000" b="1" dirty="0">
                <a:latin typeface="Arial" panose="020B0604020202020204" pitchFamily="34" charset="0"/>
              </a:rPr>
              <a:t>physical science</a:t>
            </a:r>
          </a:p>
        </p:txBody>
      </p:sp>
      <p:sp>
        <p:nvSpPr>
          <p:cNvPr id="24660" name="Text Box 84"/>
          <p:cNvSpPr txBox="1">
            <a:spLocks noChangeArrowheads="1"/>
          </p:cNvSpPr>
          <p:nvPr/>
        </p:nvSpPr>
        <p:spPr bwMode="auto">
          <a:xfrm>
            <a:off x="6019800" y="5527676"/>
            <a:ext cx="441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Arial" panose="020B0604020202020204" pitchFamily="34" charset="0"/>
              </a:rPr>
              <a:t>D:  </a:t>
            </a:r>
            <a:r>
              <a:rPr lang="en-US" sz="4000" b="1" dirty="0">
                <a:latin typeface="Arial" panose="020B0604020202020204" pitchFamily="34" charset="0"/>
              </a:rPr>
              <a:t>geography</a:t>
            </a:r>
          </a:p>
        </p:txBody>
      </p:sp>
      <p:sp>
        <p:nvSpPr>
          <p:cNvPr id="24661" name="Text Box 85"/>
          <p:cNvSpPr txBox="1">
            <a:spLocks noChangeArrowheads="1"/>
          </p:cNvSpPr>
          <p:nvPr/>
        </p:nvSpPr>
        <p:spPr bwMode="auto">
          <a:xfrm>
            <a:off x="507134" y="332943"/>
            <a:ext cx="924098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 b="1" dirty="0"/>
              <a:t>The branch of science that studies living things is </a:t>
            </a:r>
            <a:r>
              <a:rPr lang="en-US" sz="6000" b="1" dirty="0" smtClean="0"/>
              <a:t>_______ ________________</a:t>
            </a:r>
            <a:endParaRPr lang="en-US" sz="6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726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46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46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652"/>
                </p:tgtEl>
              </p:cMediaNode>
            </p:audio>
            <p:audio>
              <p:cMediaNode showWhenStopped="0">
                <p:cTn id="2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653"/>
                </p:tgtEl>
              </p:cMediaNode>
            </p:audio>
          </p:childTnLst>
        </p:cTn>
      </p:par>
    </p:tnLst>
    <p:bldLst>
      <p:bldP spid="24657" grpId="0" autoUpdateAnimBg="0"/>
      <p:bldP spid="24658" grpId="0" autoUpdateAnimBg="0"/>
      <p:bldP spid="24659" grpId="0" autoUpdateAnimBg="0"/>
      <p:bldP spid="24660" grpId="0" autoUpdateAnimBg="0"/>
      <p:bldP spid="24661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619</Words>
  <Application>Microsoft Office PowerPoint</Application>
  <PresentationFormat>Widescreen</PresentationFormat>
  <Paragraphs>182</Paragraphs>
  <Slides>50</Slides>
  <Notes>10</Notes>
  <HiddenSlides>1</HiddenSlides>
  <MMClips>20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</vt:lpstr>
      <vt:lpstr>Arial Rounded MT Bold</vt:lpstr>
      <vt:lpstr>Calibri</vt:lpstr>
      <vt:lpstr>Calibri Light</vt:lpstr>
      <vt:lpstr>Times New Roman</vt:lpstr>
      <vt:lpstr>Office Theme</vt:lpstr>
      <vt:lpstr>PowerPoint Presentation</vt:lpstr>
      <vt:lpstr>b. science</vt:lpstr>
      <vt:lpstr>PowerPoint Presentation</vt:lpstr>
      <vt:lpstr>d.  inferring</vt:lpstr>
      <vt:lpstr>PowerPoint Presentation</vt:lpstr>
      <vt:lpstr>B: Earth Science</vt:lpstr>
      <vt:lpstr>PowerPoint Presentation</vt:lpstr>
      <vt:lpstr>A:  Physical Science</vt:lpstr>
      <vt:lpstr>PowerPoint Presentation</vt:lpstr>
      <vt:lpstr>C: Life Science</vt:lpstr>
      <vt:lpstr>PowerPoint Presentation</vt:lpstr>
      <vt:lpstr>D: oceanography</vt:lpstr>
      <vt:lpstr>PowerPoint Presentation</vt:lpstr>
      <vt:lpstr>D: geology</vt:lpstr>
      <vt:lpstr>PowerPoint Presentation</vt:lpstr>
      <vt:lpstr>A: environmental                                                                scientists</vt:lpstr>
      <vt:lpstr>PowerPoint Presentation</vt:lpstr>
      <vt:lpstr>A:  meteorologists </vt:lpstr>
      <vt:lpstr>PowerPoint Presentation</vt:lpstr>
      <vt:lpstr>B: astronomy</vt:lpstr>
      <vt:lpstr>PowerPoint Presentation</vt:lpstr>
      <vt:lpstr>D: model</vt:lpstr>
      <vt:lpstr>PowerPoint Presentation</vt:lpstr>
      <vt:lpstr>b. scientific law</vt:lpstr>
      <vt:lpstr>PowerPoint Presentation</vt:lpstr>
      <vt:lpstr>c. scientific inquiry</vt:lpstr>
      <vt:lpstr>PowerPoint Presentation</vt:lpstr>
      <vt:lpstr>b. hypothesis</vt:lpstr>
      <vt:lpstr>PowerPoint Presentation</vt:lpstr>
      <vt:lpstr>c. data table</vt:lpstr>
      <vt:lpstr>PowerPoint Presentation</vt:lpstr>
      <vt:lpstr>c.  new evidence contradicts it</vt:lpstr>
      <vt:lpstr>PowerPoint Presentation</vt:lpstr>
      <vt:lpstr>a.  energy</vt:lpstr>
      <vt:lpstr>PowerPoint Presentation</vt:lpstr>
      <vt:lpstr>d. always follow your teacher’s instructions and textbook directions exactly</vt:lpstr>
      <vt:lpstr>PowerPoint Presentation</vt:lpstr>
      <vt:lpstr>b. hypothesis</vt:lpstr>
      <vt:lpstr>PowerPoint Presentation</vt:lpstr>
      <vt:lpstr>a. variables</vt:lpstr>
      <vt:lpstr>PowerPoint Presentation</vt:lpstr>
      <vt:lpstr>c. theory</vt:lpstr>
      <vt:lpstr>PowerPoint Presentation</vt:lpstr>
      <vt:lpstr>c. energy</vt:lpstr>
      <vt:lpstr>PowerPoint Presentation</vt:lpstr>
      <vt:lpstr>a.  observing</vt:lpstr>
      <vt:lpstr>PowerPoint Presentation</vt:lpstr>
      <vt:lpstr>a.  models </vt:lpstr>
      <vt:lpstr>PowerPoint Presentation</vt:lpstr>
      <vt:lpstr>c.  Predicting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Rosemarie Cox</dc:creator>
  <cp:lastModifiedBy>Cox Rosemarie</cp:lastModifiedBy>
  <cp:revision>19</cp:revision>
  <cp:lastPrinted>2013-08-18T21:57:30Z</cp:lastPrinted>
  <dcterms:created xsi:type="dcterms:W3CDTF">2013-08-18T16:31:33Z</dcterms:created>
  <dcterms:modified xsi:type="dcterms:W3CDTF">2016-08-18T18:33:29Z</dcterms:modified>
</cp:coreProperties>
</file>