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2"/>
  </p:handoutMasterIdLst>
  <p:sldIdLst>
    <p:sldId id="257" r:id="rId2"/>
    <p:sldId id="282" r:id="rId3"/>
    <p:sldId id="258" r:id="rId4"/>
    <p:sldId id="283" r:id="rId5"/>
    <p:sldId id="259" r:id="rId6"/>
    <p:sldId id="284" r:id="rId7"/>
    <p:sldId id="260" r:id="rId8"/>
    <p:sldId id="285" r:id="rId9"/>
    <p:sldId id="261" r:id="rId10"/>
    <p:sldId id="286" r:id="rId11"/>
    <p:sldId id="262" r:id="rId12"/>
    <p:sldId id="287" r:id="rId13"/>
    <p:sldId id="263" r:id="rId14"/>
    <p:sldId id="288" r:id="rId15"/>
    <p:sldId id="264" r:id="rId16"/>
    <p:sldId id="289" r:id="rId17"/>
    <p:sldId id="265" r:id="rId18"/>
    <p:sldId id="290" r:id="rId19"/>
    <p:sldId id="266" r:id="rId20"/>
    <p:sldId id="291" r:id="rId21"/>
    <p:sldId id="267" r:id="rId22"/>
    <p:sldId id="292" r:id="rId23"/>
    <p:sldId id="268" r:id="rId24"/>
    <p:sldId id="293" r:id="rId25"/>
    <p:sldId id="269" r:id="rId26"/>
    <p:sldId id="294" r:id="rId27"/>
    <p:sldId id="270" r:id="rId28"/>
    <p:sldId id="295" r:id="rId29"/>
    <p:sldId id="271" r:id="rId30"/>
    <p:sldId id="296" r:id="rId31"/>
    <p:sldId id="272" r:id="rId32"/>
    <p:sldId id="297" r:id="rId33"/>
    <p:sldId id="273" r:id="rId34"/>
    <p:sldId id="298" r:id="rId35"/>
    <p:sldId id="274" r:id="rId36"/>
    <p:sldId id="299" r:id="rId37"/>
    <p:sldId id="275" r:id="rId38"/>
    <p:sldId id="300" r:id="rId39"/>
    <p:sldId id="276" r:id="rId40"/>
    <p:sldId id="301" r:id="rId41"/>
    <p:sldId id="277" r:id="rId42"/>
    <p:sldId id="302" r:id="rId43"/>
    <p:sldId id="278" r:id="rId44"/>
    <p:sldId id="303" r:id="rId45"/>
    <p:sldId id="279" r:id="rId46"/>
    <p:sldId id="304" r:id="rId47"/>
    <p:sldId id="280" r:id="rId48"/>
    <p:sldId id="305" r:id="rId49"/>
    <p:sldId id="281" r:id="rId50"/>
    <p:sldId id="306" r:id="rId5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29" autoAdjust="0"/>
    <p:restoredTop sz="94660"/>
  </p:normalViewPr>
  <p:slideViewPr>
    <p:cSldViewPr snapToGrid="0">
      <p:cViewPr varScale="1">
        <p:scale>
          <a:sx n="38" d="100"/>
          <a:sy n="38" d="100"/>
        </p:scale>
        <p:origin x="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108EEA-3618-4B1E-A97A-55B1B58C8311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D9D056-981E-467F-B26E-6196C0EE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8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8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3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1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8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0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5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8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49C71-A798-42D6-BC33-94BAD7F7A7E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63E6-0BF3-4036-AA8F-A69B149D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5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773" y="1310327"/>
            <a:ext cx="10515600" cy="34219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/>
              <a:t>Holes drilled several kilometers into Earth’s crust provide direct evidence about Earth’s interior in the form </a:t>
            </a:r>
            <a:r>
              <a:rPr lang="en-US" sz="3600" b="1" dirty="0" smtClean="0"/>
              <a:t>of</a:t>
            </a:r>
          </a:p>
          <a:p>
            <a:pPr marL="0" indent="0">
              <a:buNone/>
            </a:pPr>
            <a:endParaRPr lang="en-US" sz="3600" b="1" dirty="0"/>
          </a:p>
          <a:p>
            <a:pPr marL="514350" indent="-514350">
              <a:buAutoNum type="alphaLcPeriod"/>
            </a:pPr>
            <a:r>
              <a:rPr lang="en-US" sz="3600" b="1" dirty="0" smtClean="0"/>
              <a:t>seismic </a:t>
            </a:r>
            <a:r>
              <a:rPr lang="en-US" sz="3600" b="1" dirty="0"/>
              <a:t>waves.	</a:t>
            </a:r>
            <a:r>
              <a:rPr lang="en-US" sz="3600" b="1" dirty="0" smtClean="0"/>
              <a:t>		c</a:t>
            </a:r>
            <a:r>
              <a:rPr lang="en-US" sz="3600" b="1" dirty="0"/>
              <a:t>.	liquid iron.	</a:t>
            </a:r>
            <a:endParaRPr lang="en-US" sz="3600" b="1" dirty="0" smtClean="0"/>
          </a:p>
          <a:p>
            <a:pPr marL="514350" indent="-514350">
              <a:buAutoNum type="alphaLcPeriod"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b.	rock samples.	</a:t>
            </a:r>
            <a:r>
              <a:rPr lang="en-US" sz="3600" b="1" dirty="0" smtClean="0"/>
              <a:t>		d</a:t>
            </a:r>
            <a:r>
              <a:rPr lang="en-US" sz="3600" b="1" dirty="0"/>
              <a:t>.	volcanic eruption.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7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44600" y="2540000"/>
            <a:ext cx="63287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lphaLcPeriod" startAt="3"/>
            </a:pPr>
            <a:r>
              <a:rPr lang="en-US" sz="5400" b="1" dirty="0"/>
              <a:t>a layer of hot rock.	</a:t>
            </a:r>
          </a:p>
        </p:txBody>
      </p:sp>
    </p:spTree>
    <p:extLst>
      <p:ext uri="{BB962C8B-B14F-4D97-AF65-F5344CB8AC3E}">
        <p14:creationId xmlns:p14="http://schemas.microsoft.com/office/powerpoint/2010/main" val="157652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664" y="1297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Earth’s magnetic field results from movements in </a:t>
            </a:r>
            <a:r>
              <a:rPr lang="en-US" sz="3600" b="1" dirty="0" smtClean="0"/>
              <a:t>the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mantle.	</a:t>
            </a:r>
            <a:r>
              <a:rPr lang="en-US" sz="3600" b="1" dirty="0" smtClean="0"/>
              <a:t>		c</a:t>
            </a:r>
            <a:r>
              <a:rPr lang="en-US" sz="3600" b="1" dirty="0"/>
              <a:t>.	inner core.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outer core.	</a:t>
            </a:r>
            <a:r>
              <a:rPr lang="en-US" sz="3600" b="1" dirty="0" smtClean="0"/>
              <a:t>	d</a:t>
            </a:r>
            <a:r>
              <a:rPr lang="en-US" sz="3600" b="1" dirty="0"/>
              <a:t>.	crust.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3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/>
              <a:t>b.	outer core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883" y="126944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____________________ is a rock with a fine, dark texture that makes up the oceanic crust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endParaRPr lang="en-US" sz="3600" b="1" dirty="0"/>
          </a:p>
          <a:p>
            <a:pPr marL="742950" indent="-742950">
              <a:buAutoNum type="alphaLcPeriod"/>
            </a:pPr>
            <a:r>
              <a:rPr lang="en-US" sz="3600" b="1" dirty="0" smtClean="0"/>
              <a:t>granite</a:t>
            </a:r>
            <a:r>
              <a:rPr lang="en-US" sz="3600" b="1" dirty="0"/>
              <a:t>	</a:t>
            </a:r>
            <a:r>
              <a:rPr lang="en-US" sz="3600" b="1" dirty="0" smtClean="0"/>
              <a:t>		c</a:t>
            </a:r>
            <a:r>
              <a:rPr lang="en-US" sz="3600" b="1" dirty="0"/>
              <a:t>.	silt	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b.	basalt	</a:t>
            </a:r>
            <a:r>
              <a:rPr lang="en-US" sz="3600" b="1" dirty="0" smtClean="0"/>
              <a:t>		d</a:t>
            </a:r>
            <a:r>
              <a:rPr lang="en-US" sz="3600" b="1" dirty="0"/>
              <a:t>.	lava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6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b.	basalt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585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19" y="10997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The lithosphere is broken into sections called ____________________, which float on top of the asthenosphere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endParaRPr lang="en-US" sz="3600" b="1" dirty="0"/>
          </a:p>
          <a:p>
            <a:pPr marL="742950" indent="-742950">
              <a:buAutoNum type="alphaLcPeriod"/>
            </a:pPr>
            <a:r>
              <a:rPr lang="en-US" sz="3600" b="1" dirty="0" smtClean="0"/>
              <a:t>plates</a:t>
            </a:r>
            <a:r>
              <a:rPr lang="en-US" sz="3600" b="1" dirty="0"/>
              <a:t>	</a:t>
            </a:r>
            <a:r>
              <a:rPr lang="en-US" sz="3600" b="1" dirty="0" smtClean="0"/>
              <a:t>			c</a:t>
            </a:r>
            <a:r>
              <a:rPr lang="en-US" sz="3600" b="1" dirty="0"/>
              <a:t>.	ridges	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b.	trenches	</a:t>
            </a:r>
            <a:r>
              <a:rPr lang="en-US" sz="3600" b="1" dirty="0" smtClean="0"/>
              <a:t>			d</a:t>
            </a:r>
            <a:r>
              <a:rPr lang="en-US" sz="3600" b="1" dirty="0"/>
              <a:t>.	volcanoes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0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A.  plates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0888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042" y="581285"/>
            <a:ext cx="10515600" cy="5838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According to Wegener’s hypothesis of continental drift</a:t>
            </a:r>
            <a:r>
              <a:rPr lang="en-US" sz="3600" b="1" dirty="0" smtClean="0"/>
              <a:t>,</a:t>
            </a:r>
          </a:p>
          <a:p>
            <a:pPr marL="742950" indent="-742950">
              <a:buAutoNum type="alphaLcPeriod"/>
            </a:pPr>
            <a:endParaRPr lang="en-US" sz="3600" b="1" dirty="0"/>
          </a:p>
          <a:p>
            <a:pPr marL="742950" indent="-742950">
              <a:buAutoNum type="alphaLcPeriod"/>
            </a:pPr>
            <a:r>
              <a:rPr lang="en-US" sz="3600" b="1" dirty="0" smtClean="0"/>
              <a:t>Earth’s </a:t>
            </a:r>
            <a:r>
              <a:rPr lang="en-US" sz="3600" b="1" dirty="0"/>
              <a:t>surface is made up of seven major landmasses.	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b.	Earth </a:t>
            </a:r>
            <a:r>
              <a:rPr lang="en-US" sz="3600" b="1" dirty="0"/>
              <a:t>is slowly cooling and shrinking.	</a:t>
            </a:r>
          </a:p>
          <a:p>
            <a:pPr marL="0" indent="0">
              <a:buNone/>
            </a:pPr>
            <a:r>
              <a:rPr lang="en-US" sz="3600" b="1" dirty="0" smtClean="0"/>
              <a:t>c.	the </a:t>
            </a:r>
            <a:r>
              <a:rPr lang="en-US" sz="3600" b="1" dirty="0"/>
              <a:t>continents do not move.	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d</a:t>
            </a:r>
            <a:r>
              <a:rPr lang="en-US" sz="3600" b="1" dirty="0"/>
              <a:t>.	the continents were once joined together in a </a:t>
            </a:r>
            <a:r>
              <a:rPr lang="en-US" sz="3600" b="1" dirty="0" smtClean="0"/>
              <a:t>	single </a:t>
            </a:r>
            <a:r>
              <a:rPr lang="en-US" sz="3600" b="1" dirty="0"/>
              <a:t>landmass.</a:t>
            </a:r>
          </a:p>
        </p:txBody>
      </p:sp>
    </p:spTree>
    <p:extLst>
      <p:ext uri="{BB962C8B-B14F-4D97-AF65-F5344CB8AC3E}">
        <p14:creationId xmlns:p14="http://schemas.microsoft.com/office/powerpoint/2010/main" val="320628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d.	the continents were once joined together in a </a:t>
            </a:r>
            <a:r>
              <a:rPr lang="en-US" sz="4400" b="1" dirty="0" smtClean="0"/>
              <a:t>single </a:t>
            </a:r>
            <a:r>
              <a:rPr lang="en-US" sz="4400" b="1" dirty="0"/>
              <a:t>landmass.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8402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493" y="118460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What technology did scientists use in the mid-1900s to map the mid-ocean ridge</a:t>
            </a:r>
            <a:r>
              <a:rPr lang="en-US" sz="3600" b="1" dirty="0" smtClean="0"/>
              <a:t>?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satellites	</a:t>
            </a:r>
            <a:r>
              <a:rPr lang="en-US" sz="3600" b="1" dirty="0" smtClean="0"/>
              <a:t>			c</a:t>
            </a:r>
            <a:r>
              <a:rPr lang="en-US" sz="3600" b="1" dirty="0"/>
              <a:t>.	submarines	</a:t>
            </a:r>
          </a:p>
          <a:p>
            <a:pPr marL="0" indent="0">
              <a:buNone/>
            </a:pPr>
            <a:r>
              <a:rPr lang="es-ES" sz="3600" b="1" dirty="0"/>
              <a:t>b.	</a:t>
            </a:r>
            <a:r>
              <a:rPr lang="es-ES" sz="3600" b="1" dirty="0" err="1"/>
              <a:t>deep</a:t>
            </a:r>
            <a:r>
              <a:rPr lang="es-ES" sz="3600" b="1" dirty="0"/>
              <a:t>-sea </a:t>
            </a:r>
            <a:r>
              <a:rPr lang="es-ES" sz="3600" b="1" dirty="0" err="1"/>
              <a:t>diving</a:t>
            </a:r>
            <a:r>
              <a:rPr lang="es-ES" sz="3600" b="1" dirty="0"/>
              <a:t>	</a:t>
            </a:r>
            <a:r>
              <a:rPr lang="es-ES" sz="3600" b="1" dirty="0" smtClean="0"/>
              <a:t>	d</a:t>
            </a:r>
            <a:r>
              <a:rPr lang="es-ES" sz="3600" b="1" dirty="0"/>
              <a:t>.	sonar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158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/>
              <a:t>b.	rock samples.</a:t>
            </a:r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6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6000" b="1" dirty="0"/>
              <a:t>d.	sonar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4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786" y="12223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process by which the ocean floor sinks beneath a deep-ocean trench and back into the mantle is known </a:t>
            </a:r>
            <a:r>
              <a:rPr lang="en-US" sz="3600" b="1" dirty="0" smtClean="0"/>
              <a:t>as</a:t>
            </a:r>
          </a:p>
          <a:p>
            <a:pPr marL="0" indent="0">
              <a:buNone/>
            </a:pPr>
            <a:endParaRPr lang="en-US" sz="3600" b="1" dirty="0"/>
          </a:p>
          <a:p>
            <a:pPr marL="742950" indent="-742950">
              <a:buAutoNum type="alphaLcPeriod"/>
            </a:pPr>
            <a:r>
              <a:rPr lang="en-US" sz="3600" b="1" dirty="0" smtClean="0"/>
              <a:t>convection</a:t>
            </a:r>
            <a:r>
              <a:rPr lang="en-US" sz="3600" b="1" dirty="0"/>
              <a:t>.	</a:t>
            </a:r>
            <a:r>
              <a:rPr lang="en-US" sz="3600" b="1" dirty="0" smtClean="0"/>
              <a:t>		c</a:t>
            </a:r>
            <a:r>
              <a:rPr lang="en-US" sz="3600" b="1" dirty="0"/>
              <a:t>.	subduction.	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fr-FR" sz="3600" b="1" dirty="0"/>
              <a:t>b.	continental drift.	</a:t>
            </a:r>
            <a:r>
              <a:rPr lang="fr-FR" sz="3600" b="1" dirty="0" smtClean="0"/>
              <a:t>	d</a:t>
            </a:r>
            <a:r>
              <a:rPr lang="fr-FR" sz="3600" b="1" dirty="0"/>
              <a:t>.	conduction.</a:t>
            </a:r>
          </a:p>
        </p:txBody>
      </p:sp>
    </p:spTree>
    <p:extLst>
      <p:ext uri="{BB962C8B-B14F-4D97-AF65-F5344CB8AC3E}">
        <p14:creationId xmlns:p14="http://schemas.microsoft.com/office/powerpoint/2010/main" val="278396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/>
              <a:t>c.	subduction.</a:t>
            </a: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389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505" y="14014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geological theory that states that pieces of Earth’s lithosphere are in constant, slow motion is the theory </a:t>
            </a:r>
            <a:r>
              <a:rPr lang="en-US" sz="3600" b="1" dirty="0" smtClean="0"/>
              <a:t>of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subduction.	</a:t>
            </a:r>
            <a:r>
              <a:rPr lang="en-US" sz="3600" b="1" dirty="0" smtClean="0"/>
              <a:t>	c</a:t>
            </a:r>
            <a:r>
              <a:rPr lang="en-US" sz="3600" b="1" dirty="0"/>
              <a:t>.	deep-ocean trenches.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plate tectonics.	d.	sea-floor spreading.</a:t>
            </a:r>
          </a:p>
        </p:txBody>
      </p:sp>
    </p:spTree>
    <p:extLst>
      <p:ext uri="{BB962C8B-B14F-4D97-AF65-F5344CB8AC3E}">
        <p14:creationId xmlns:p14="http://schemas.microsoft.com/office/powerpoint/2010/main" val="288597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/>
              <a:t>b.	plate tectonics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0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51" y="11468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 place where two plates slip past each other, moving in opposite directions, is known as </a:t>
            </a:r>
            <a:r>
              <a:rPr lang="en-US" sz="3600" b="1" dirty="0" smtClean="0"/>
              <a:t>a</a:t>
            </a:r>
          </a:p>
          <a:p>
            <a:pPr marL="0" indent="0">
              <a:buNone/>
            </a:pPr>
            <a:endParaRPr lang="en-US" sz="3600" b="1" dirty="0"/>
          </a:p>
          <a:p>
            <a:pPr marL="742950" indent="-742950">
              <a:buAutoNum type="alphaLcPeriod"/>
            </a:pPr>
            <a:r>
              <a:rPr lang="en-US" sz="3600" b="1" dirty="0" smtClean="0"/>
              <a:t>transform </a:t>
            </a:r>
            <a:r>
              <a:rPr lang="en-US" sz="3600" b="1" dirty="0"/>
              <a:t>boundary.	</a:t>
            </a:r>
            <a:endParaRPr lang="en-US" sz="3600" b="1" dirty="0" smtClean="0"/>
          </a:p>
          <a:p>
            <a:pPr marL="742950" indent="-742950">
              <a:buAutoNum type="alphaLcPeriod"/>
            </a:pPr>
            <a:r>
              <a:rPr lang="en-US" sz="3600" b="1" dirty="0" smtClean="0"/>
              <a:t>convergent </a:t>
            </a:r>
            <a:r>
              <a:rPr lang="en-US" sz="3600" b="1" dirty="0"/>
              <a:t>boundary.	</a:t>
            </a:r>
          </a:p>
          <a:p>
            <a:pPr marL="0" indent="0">
              <a:buNone/>
            </a:pPr>
            <a:r>
              <a:rPr lang="en-US" sz="3600" b="1" dirty="0" smtClean="0"/>
              <a:t>c.    divergent </a:t>
            </a:r>
            <a:r>
              <a:rPr lang="en-US" sz="3600" b="1" dirty="0"/>
              <a:t>boundary.	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smtClean="0"/>
              <a:t>d.    rift </a:t>
            </a:r>
            <a:r>
              <a:rPr lang="en-US" sz="3600" b="1" dirty="0"/>
              <a:t>valley.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354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a.  transform </a:t>
            </a:r>
            <a:r>
              <a:rPr lang="en-US" sz="6000" b="1" dirty="0"/>
              <a:t>boundary.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1755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858" y="13542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A rift valley forms at </a:t>
            </a:r>
            <a:r>
              <a:rPr lang="en-US" sz="3600" b="1" dirty="0" smtClean="0"/>
              <a:t>a</a:t>
            </a:r>
          </a:p>
          <a:p>
            <a:pPr marL="0" indent="0">
              <a:buNone/>
            </a:pPr>
            <a:endParaRPr lang="en-US" sz="3600" b="1" dirty="0"/>
          </a:p>
          <a:p>
            <a:pPr marL="742950" indent="-742950">
              <a:buAutoNum type="alphaLcPeriod"/>
            </a:pPr>
            <a:r>
              <a:rPr lang="en-US" sz="3600" b="1" dirty="0" smtClean="0"/>
              <a:t>convergent </a:t>
            </a:r>
            <a:r>
              <a:rPr lang="en-US" sz="3600" b="1" dirty="0"/>
              <a:t>plate boundary	</a:t>
            </a:r>
            <a:endParaRPr lang="en-US" sz="3600" b="1" dirty="0" smtClean="0"/>
          </a:p>
          <a:p>
            <a:pPr marL="742950" indent="-742950">
              <a:buAutoNum type="alphaLcPeriod"/>
            </a:pPr>
            <a:r>
              <a:rPr lang="en-US" sz="3600" b="1" dirty="0" smtClean="0"/>
              <a:t>transform </a:t>
            </a:r>
            <a:r>
              <a:rPr lang="en-US" sz="3600" b="1" dirty="0"/>
              <a:t>boundary.	</a:t>
            </a:r>
          </a:p>
          <a:p>
            <a:pPr marL="0" indent="0">
              <a:buNone/>
            </a:pPr>
            <a:r>
              <a:rPr lang="en-US" sz="3600" b="1" dirty="0" smtClean="0"/>
              <a:t>c.    divergent </a:t>
            </a:r>
            <a:r>
              <a:rPr lang="en-US" sz="3600" b="1" dirty="0"/>
              <a:t>plate boundary.	</a:t>
            </a:r>
            <a:endParaRPr lang="en-US" sz="3600" b="1" dirty="0" smtClean="0"/>
          </a:p>
          <a:p>
            <a:pPr marL="742950" indent="-742950">
              <a:buAutoNum type="alphaLcPeriod" startAt="2"/>
            </a:pPr>
            <a:r>
              <a:rPr lang="en-US" sz="3600" b="1" dirty="0" smtClean="0"/>
              <a:t>deep-ocean </a:t>
            </a:r>
            <a:r>
              <a:rPr lang="en-US" sz="3600" b="1" dirty="0"/>
              <a:t>trench.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6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/>
              <a:t>c.    divergent plate boundary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0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213" y="118460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place where two plates come together is known as </a:t>
            </a:r>
            <a:r>
              <a:rPr lang="en-US" sz="3600" b="1" dirty="0" smtClean="0"/>
              <a:t>a</a:t>
            </a:r>
          </a:p>
          <a:p>
            <a:pPr marL="0" indent="0">
              <a:buNone/>
            </a:pPr>
            <a:endParaRPr lang="en-US" sz="3600" b="1" dirty="0"/>
          </a:p>
          <a:p>
            <a:pPr marL="742950" indent="-742950">
              <a:buAutoNum type="alphaLcPeriod"/>
            </a:pPr>
            <a:r>
              <a:rPr lang="en-US" sz="3600" b="1" dirty="0" smtClean="0"/>
              <a:t>transform </a:t>
            </a:r>
            <a:r>
              <a:rPr lang="en-US" sz="3600" b="1" dirty="0"/>
              <a:t>boundary.	</a:t>
            </a:r>
            <a:endParaRPr lang="en-US" sz="3600" b="1" dirty="0" smtClean="0"/>
          </a:p>
          <a:p>
            <a:pPr marL="742950" indent="-742950">
              <a:buAutoNum type="alphaLcPeriod"/>
            </a:pPr>
            <a:r>
              <a:rPr lang="en-US" sz="3600" b="1" dirty="0" smtClean="0"/>
              <a:t>convergent </a:t>
            </a:r>
            <a:r>
              <a:rPr lang="en-US" sz="3600" b="1" dirty="0"/>
              <a:t>boundary.	</a:t>
            </a:r>
            <a:endParaRPr lang="en-US" sz="3600" b="1" dirty="0" smtClean="0"/>
          </a:p>
          <a:p>
            <a:pPr marL="742950" indent="-742950">
              <a:buAutoNum type="alphaLcPeriod"/>
            </a:pPr>
            <a:r>
              <a:rPr lang="en-US" sz="3600" b="1" dirty="0" smtClean="0"/>
              <a:t>divergent </a:t>
            </a:r>
            <a:r>
              <a:rPr lang="en-US" sz="3600" b="1" dirty="0"/>
              <a:t>boundary.	</a:t>
            </a:r>
            <a:endParaRPr lang="en-US" sz="3600" b="1" dirty="0" smtClean="0"/>
          </a:p>
          <a:p>
            <a:pPr marL="742950" indent="-742950">
              <a:buAutoNum type="alphaLcPeriod" startAt="2"/>
            </a:pPr>
            <a:r>
              <a:rPr lang="en-US" sz="3600" b="1" dirty="0" smtClean="0"/>
              <a:t>rift </a:t>
            </a:r>
            <a:r>
              <a:rPr lang="en-US" sz="3600" b="1" dirty="0"/>
              <a:t>valley.</a:t>
            </a:r>
          </a:p>
        </p:txBody>
      </p:sp>
    </p:spTree>
    <p:extLst>
      <p:ext uri="{BB962C8B-B14F-4D97-AF65-F5344CB8AC3E}">
        <p14:creationId xmlns:p14="http://schemas.microsoft.com/office/powerpoint/2010/main" val="5047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078" y="1057340"/>
            <a:ext cx="10515600" cy="580066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Geologists obtain indirect evidence about Earth’s interior </a:t>
            </a:r>
            <a:r>
              <a:rPr lang="en-US" sz="3600" b="1" dirty="0" smtClean="0"/>
              <a:t>by</a:t>
            </a:r>
          </a:p>
          <a:p>
            <a:pPr marL="0" indent="0">
              <a:buNone/>
            </a:pPr>
            <a:endParaRPr lang="en-US" sz="3600" b="1" dirty="0"/>
          </a:p>
          <a:p>
            <a:pPr marL="514350" indent="-514350">
              <a:buAutoNum type="alphaLcPeriod"/>
            </a:pPr>
            <a:r>
              <a:rPr lang="en-US" sz="3600" b="1" dirty="0" smtClean="0"/>
              <a:t>measuring </a:t>
            </a:r>
            <a:r>
              <a:rPr lang="en-US" sz="3600" b="1" dirty="0"/>
              <a:t>pressure differences at Earth’s surface.	</a:t>
            </a:r>
            <a:endParaRPr lang="en-US" sz="3600" b="1" dirty="0" smtClean="0"/>
          </a:p>
          <a:p>
            <a:pPr marL="514350" indent="-514350">
              <a:buAutoNum type="alphaLcPeriod"/>
            </a:pPr>
            <a:r>
              <a:rPr lang="en-US" sz="3600" b="1" dirty="0" smtClean="0"/>
              <a:t>directly </a:t>
            </a:r>
            <a:r>
              <a:rPr lang="en-US" sz="3600" b="1" dirty="0"/>
              <a:t>looking under the many layers.	</a:t>
            </a:r>
          </a:p>
          <a:p>
            <a:pPr marL="514350" indent="-514350">
              <a:buAutoNum type="alphaLcPeriod"/>
            </a:pPr>
            <a:r>
              <a:rPr lang="en-US" sz="3600" b="1" dirty="0" smtClean="0"/>
              <a:t>estimating </a:t>
            </a:r>
            <a:r>
              <a:rPr lang="en-US" sz="3600" b="1" dirty="0"/>
              <a:t>temperature inside earth.	</a:t>
            </a:r>
            <a:endParaRPr lang="en-US" sz="3600" b="1" dirty="0" smtClean="0"/>
          </a:p>
          <a:p>
            <a:pPr marL="514350" indent="-514350">
              <a:buAutoNum type="alphaLcPeriod"/>
            </a:pPr>
            <a:r>
              <a:rPr lang="en-US" sz="3600" b="1" dirty="0" smtClean="0"/>
              <a:t>recording </a:t>
            </a:r>
            <a:r>
              <a:rPr lang="en-US" sz="3600" b="1" dirty="0"/>
              <a:t>and studying seismic waves.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B.  convergent </a:t>
            </a:r>
            <a:r>
              <a:rPr lang="en-US" sz="6000" b="1" dirty="0"/>
              <a:t>boundary.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4483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663" y="128829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Wegener believed that the continents had once been joined in one landmass called </a:t>
            </a:r>
            <a:r>
              <a:rPr lang="en-US" sz="3600" b="1" dirty="0" smtClean="0"/>
              <a:t>____________________.</a:t>
            </a:r>
          </a:p>
          <a:p>
            <a:pPr marL="0" indent="0">
              <a:buNone/>
            </a:pPr>
            <a:endParaRPr lang="en-US" sz="3600" b="1" dirty="0"/>
          </a:p>
          <a:p>
            <a:pPr marL="742950" indent="-742950">
              <a:buAutoNum type="alphaLcPeriod"/>
            </a:pPr>
            <a:r>
              <a:rPr lang="en-US" sz="3600" b="1" dirty="0" smtClean="0"/>
              <a:t>drifting</a:t>
            </a:r>
            <a:r>
              <a:rPr lang="en-US" sz="3600" b="1" dirty="0"/>
              <a:t>	</a:t>
            </a:r>
            <a:r>
              <a:rPr lang="en-US" sz="3600" b="1" dirty="0" smtClean="0"/>
              <a:t>		c</a:t>
            </a:r>
            <a:r>
              <a:rPr lang="en-US" sz="3600" b="1" dirty="0"/>
              <a:t>.	pancake	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b.	Pangaea	</a:t>
            </a:r>
            <a:r>
              <a:rPr lang="en-US" sz="3600" b="1" dirty="0" smtClean="0"/>
              <a:t>		d</a:t>
            </a:r>
            <a:r>
              <a:rPr lang="en-US" sz="3600" b="1" dirty="0"/>
              <a:t>.	plates</a:t>
            </a:r>
          </a:p>
        </p:txBody>
      </p:sp>
    </p:spTree>
    <p:extLst>
      <p:ext uri="{BB962C8B-B14F-4D97-AF65-F5344CB8AC3E}">
        <p14:creationId xmlns:p14="http://schemas.microsoft.com/office/powerpoint/2010/main" val="155264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/>
              <a:t>b.	Pangaea</a:t>
            </a:r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773" y="13919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Earthquakes produce ________________ _____________ that travel through Earth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eruptions	</a:t>
            </a:r>
            <a:r>
              <a:rPr lang="en-US" sz="3600" b="1" dirty="0" smtClean="0"/>
              <a:t>		c</a:t>
            </a:r>
            <a:r>
              <a:rPr lang="en-US" sz="3600" b="1" dirty="0"/>
              <a:t>.	ridges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trenches	</a:t>
            </a:r>
            <a:r>
              <a:rPr lang="en-US" sz="3600" b="1" dirty="0" smtClean="0"/>
              <a:t>		d</a:t>
            </a:r>
            <a:r>
              <a:rPr lang="en-US" sz="3600" b="1" dirty="0"/>
              <a:t>.	seismic waves</a:t>
            </a:r>
          </a:p>
        </p:txBody>
      </p:sp>
    </p:spTree>
    <p:extLst>
      <p:ext uri="{BB962C8B-B14F-4D97-AF65-F5344CB8AC3E}">
        <p14:creationId xmlns:p14="http://schemas.microsoft.com/office/powerpoint/2010/main" val="279235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d.	seismic waves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3755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518" y="13637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Scientists think that convection currents flow in </a:t>
            </a:r>
            <a:r>
              <a:rPr lang="en-US" sz="3600" b="1" dirty="0" smtClean="0"/>
              <a:t>Earth’s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continents.	</a:t>
            </a:r>
            <a:r>
              <a:rPr lang="en-US" sz="3600" b="1" dirty="0" smtClean="0"/>
              <a:t>		c</a:t>
            </a:r>
            <a:r>
              <a:rPr lang="en-US" sz="3600" b="1" dirty="0"/>
              <a:t>.	lithosphere.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mantle.	</a:t>
            </a:r>
            <a:r>
              <a:rPr lang="en-US" sz="3600" b="1" dirty="0" smtClean="0"/>
              <a:t>		d</a:t>
            </a:r>
            <a:r>
              <a:rPr lang="en-US" sz="3600" b="1" dirty="0"/>
              <a:t>.	inner core.</a:t>
            </a:r>
          </a:p>
        </p:txBody>
      </p:sp>
    </p:spTree>
    <p:extLst>
      <p:ext uri="{BB962C8B-B14F-4D97-AF65-F5344CB8AC3E}">
        <p14:creationId xmlns:p14="http://schemas.microsoft.com/office/powerpoint/2010/main" val="373751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/>
              <a:t>b.	mantle.</a:t>
            </a:r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225" y="88294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process of _________________________ continually adds new crust to the ocean floor along both sides of the mid-ocean ridge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sea floor spreading	</a:t>
            </a:r>
            <a:r>
              <a:rPr lang="en-US" sz="3600" b="1" dirty="0" smtClean="0"/>
              <a:t>	c</a:t>
            </a:r>
            <a:r>
              <a:rPr lang="en-US" sz="3600" b="1" dirty="0"/>
              <a:t>.	seismic waves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continental drift	</a:t>
            </a:r>
            <a:r>
              <a:rPr lang="en-US" sz="3600" b="1" dirty="0" smtClean="0"/>
              <a:t>	d</a:t>
            </a:r>
            <a:r>
              <a:rPr lang="en-US" sz="3600" b="1" dirty="0"/>
              <a:t>.	fossilization</a:t>
            </a:r>
          </a:p>
        </p:txBody>
      </p:sp>
    </p:spTree>
    <p:extLst>
      <p:ext uri="{BB962C8B-B14F-4D97-AF65-F5344CB8AC3E}">
        <p14:creationId xmlns:p14="http://schemas.microsoft.com/office/powerpoint/2010/main" val="268584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a.	sea floor spreading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183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079" y="12882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Samples collected by the </a:t>
            </a:r>
            <a:r>
              <a:rPr lang="en-US" sz="3600" b="1" i="1" dirty="0"/>
              <a:t>Glomar Challenger</a:t>
            </a:r>
            <a:r>
              <a:rPr lang="en-US" sz="3600" b="1" dirty="0"/>
              <a:t> showed that the youngest rocks on the ocean floor are found in the center of </a:t>
            </a:r>
            <a:r>
              <a:rPr lang="en-US" sz="3600" b="1" dirty="0" smtClean="0"/>
              <a:t>____________________.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trenches	</a:t>
            </a:r>
            <a:r>
              <a:rPr lang="en-US" sz="3600" b="1" dirty="0" smtClean="0"/>
              <a:t>		c</a:t>
            </a:r>
            <a:r>
              <a:rPr lang="en-US" sz="3600" b="1" dirty="0"/>
              <a:t>.	mid ocean ridges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volcanoes	</a:t>
            </a:r>
            <a:r>
              <a:rPr lang="en-US" sz="3600" b="1" dirty="0" smtClean="0"/>
              <a:t>	d</a:t>
            </a:r>
            <a:r>
              <a:rPr lang="en-US" sz="3600" b="1" dirty="0"/>
              <a:t>.	seamounts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0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d.  recording </a:t>
            </a:r>
            <a:r>
              <a:rPr lang="en-US" sz="4400" b="1" dirty="0"/>
              <a:t>and studying seismic waves.</a:t>
            </a:r>
          </a:p>
        </p:txBody>
      </p:sp>
    </p:spTree>
    <p:extLst>
      <p:ext uri="{BB962C8B-B14F-4D97-AF65-F5344CB8AC3E}">
        <p14:creationId xmlns:p14="http://schemas.microsoft.com/office/powerpoint/2010/main" val="145374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c.	mid ocean ridges	</a:t>
            </a:r>
          </a:p>
        </p:txBody>
      </p:sp>
    </p:spTree>
    <p:extLst>
      <p:ext uri="{BB962C8B-B14F-4D97-AF65-F5344CB8AC3E}">
        <p14:creationId xmlns:p14="http://schemas.microsoft.com/office/powerpoint/2010/main" val="16005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091" y="118460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The ocean floor does not only spread apart, but also plunges into deep underwater canyons called </a:t>
            </a:r>
            <a:r>
              <a:rPr lang="en-US" sz="3600" b="1" dirty="0" smtClean="0"/>
              <a:t>_________________________.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ridges	</a:t>
            </a:r>
            <a:r>
              <a:rPr lang="en-US" sz="3600" b="1" dirty="0" smtClean="0"/>
              <a:t>		c</a:t>
            </a:r>
            <a:r>
              <a:rPr lang="en-US" sz="3600" b="1" dirty="0"/>
              <a:t>.	seamounts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volcanoes	</a:t>
            </a:r>
            <a:r>
              <a:rPr lang="en-US" sz="3600" b="1" dirty="0" smtClean="0"/>
              <a:t>	d</a:t>
            </a:r>
            <a:r>
              <a:rPr lang="en-US" sz="3600" b="1" dirty="0"/>
              <a:t>.	deep ocean trenches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539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d.	deep ocean trenches</a:t>
            </a:r>
          </a:p>
        </p:txBody>
      </p:sp>
    </p:spTree>
    <p:extLst>
      <p:ext uri="{BB962C8B-B14F-4D97-AF65-F5344CB8AC3E}">
        <p14:creationId xmlns:p14="http://schemas.microsoft.com/office/powerpoint/2010/main" val="348221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640" y="120345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Heat transfer within a material or between materials that are touching is </a:t>
            </a:r>
            <a:r>
              <a:rPr lang="en-US" sz="3600" b="1" dirty="0" smtClean="0"/>
              <a:t>called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radiation	</a:t>
            </a:r>
            <a:r>
              <a:rPr lang="en-US" sz="3600" b="1" dirty="0" smtClean="0"/>
              <a:t>		c</a:t>
            </a:r>
            <a:r>
              <a:rPr lang="en-US" sz="3600" b="1" dirty="0"/>
              <a:t>.	subduction.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convection	</a:t>
            </a:r>
            <a:r>
              <a:rPr lang="en-US" sz="3600" b="1" dirty="0" smtClean="0"/>
              <a:t>	d</a:t>
            </a:r>
            <a:r>
              <a:rPr lang="en-US" sz="3600" b="1" dirty="0"/>
              <a:t>.	conduction</a:t>
            </a:r>
          </a:p>
        </p:txBody>
      </p:sp>
    </p:spTree>
    <p:extLst>
      <p:ext uri="{BB962C8B-B14F-4D97-AF65-F5344CB8AC3E}">
        <p14:creationId xmlns:p14="http://schemas.microsoft.com/office/powerpoint/2010/main" val="40600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d.	conduction</a:t>
            </a:r>
          </a:p>
        </p:txBody>
      </p:sp>
    </p:spTree>
    <p:extLst>
      <p:ext uri="{BB962C8B-B14F-4D97-AF65-F5344CB8AC3E}">
        <p14:creationId xmlns:p14="http://schemas.microsoft.com/office/powerpoint/2010/main" val="170129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774" y="14862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The transfer of energy through empty space is </a:t>
            </a:r>
            <a:r>
              <a:rPr lang="en-US" sz="3600" b="1" dirty="0" smtClean="0"/>
              <a:t>called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conduction.	</a:t>
            </a:r>
            <a:r>
              <a:rPr lang="en-US" sz="3600" b="1" dirty="0" smtClean="0"/>
              <a:t>	c</a:t>
            </a:r>
            <a:r>
              <a:rPr lang="en-US" sz="3600" b="1" dirty="0"/>
              <a:t>.	radiation.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convection.	</a:t>
            </a:r>
            <a:r>
              <a:rPr lang="en-US" sz="3600" b="1" dirty="0" smtClean="0"/>
              <a:t>	d</a:t>
            </a:r>
            <a:r>
              <a:rPr lang="en-US" sz="3600" b="1" dirty="0"/>
              <a:t>.	subduction.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026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c.	radiation.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4956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797" y="14956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Heat transfer within a fluid takes place </a:t>
            </a:r>
            <a:r>
              <a:rPr lang="en-US" sz="3600" b="1" dirty="0" smtClean="0"/>
              <a:t>by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convection currents.	c.	conduction.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radiation.	</a:t>
            </a:r>
            <a:r>
              <a:rPr lang="en-US" sz="3600" b="1" dirty="0" smtClean="0"/>
              <a:t>			d</a:t>
            </a:r>
            <a:r>
              <a:rPr lang="en-US" sz="3600" b="1" dirty="0"/>
              <a:t>.	density.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589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/>
              <a:t>a.	convection currents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1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225" y="153339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To support his hypothesis, Alfred Wegener provided evidence from ____________________, traces of ancient organisms preserved in rock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a.	fossils	</a:t>
            </a:r>
            <a:r>
              <a:rPr lang="en-US" sz="3600" b="1" dirty="0" smtClean="0"/>
              <a:t>		c</a:t>
            </a:r>
            <a:r>
              <a:rPr lang="en-US" sz="3600" b="1" dirty="0"/>
              <a:t>.	plates	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</a:t>
            </a:r>
            <a:r>
              <a:rPr lang="en-US" sz="3600" b="1" dirty="0"/>
              <a:t>.	water	</a:t>
            </a:r>
            <a:r>
              <a:rPr lang="en-US" sz="3600" b="1" dirty="0" smtClean="0"/>
              <a:t>		d</a:t>
            </a:r>
            <a:r>
              <a:rPr lang="en-US" sz="3600" b="1" dirty="0"/>
              <a:t>.	drift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8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71" y="675555"/>
            <a:ext cx="10515600" cy="58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What is the correct order (starting from the surface) of Earth’s </a:t>
            </a:r>
            <a:r>
              <a:rPr lang="en-US" sz="3600" b="1" dirty="0" smtClean="0"/>
              <a:t>layers?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a.	crust</a:t>
            </a:r>
            <a:r>
              <a:rPr lang="en-US" sz="3600" b="1" dirty="0"/>
              <a:t>, outer core, inner core, mantle	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b. 	crust</a:t>
            </a:r>
            <a:r>
              <a:rPr lang="en-US" sz="3600" b="1" dirty="0"/>
              <a:t>, mantle, outer core, inner core	</a:t>
            </a:r>
          </a:p>
          <a:p>
            <a:pPr marL="0" indent="0">
              <a:buNone/>
            </a:pPr>
            <a:r>
              <a:rPr lang="en-US" sz="3600" b="1" dirty="0" smtClean="0"/>
              <a:t>c.	mantle</a:t>
            </a:r>
            <a:r>
              <a:rPr lang="en-US" sz="3600" b="1" dirty="0"/>
              <a:t>, outer core, inner core, crust	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d. 	outer </a:t>
            </a:r>
            <a:r>
              <a:rPr lang="en-US" sz="3600" b="1" dirty="0"/>
              <a:t>core, inner core, crust, mantle</a:t>
            </a:r>
          </a:p>
        </p:txBody>
      </p:sp>
    </p:spTree>
    <p:extLst>
      <p:ext uri="{BB962C8B-B14F-4D97-AF65-F5344CB8AC3E}">
        <p14:creationId xmlns:p14="http://schemas.microsoft.com/office/powerpoint/2010/main" val="151388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a.	fossils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535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b. 	crust, mantle, outer core, inner core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7253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236" y="713262"/>
            <a:ext cx="10515600" cy="53576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Earth’s </a:t>
            </a:r>
            <a:r>
              <a:rPr lang="en-US" sz="3600" b="1" dirty="0" smtClean="0"/>
              <a:t>inner core is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742950" indent="-742950">
              <a:buAutoNum type="alphaLcPeriod"/>
            </a:pPr>
            <a:r>
              <a:rPr lang="en-US" sz="3600" b="1" dirty="0" smtClean="0"/>
              <a:t>  a </a:t>
            </a:r>
            <a:r>
              <a:rPr lang="en-US" sz="3600" b="1" dirty="0"/>
              <a:t>dense ball of solid metal.	</a:t>
            </a:r>
            <a:endParaRPr lang="en-US" sz="3600" b="1" dirty="0" smtClean="0"/>
          </a:p>
          <a:p>
            <a:pPr marL="742950" indent="-742950">
              <a:buAutoNum type="alphaLcPeriod"/>
            </a:pPr>
            <a:r>
              <a:rPr lang="en-US" sz="3600" b="1" dirty="0"/>
              <a:t>	a layer of hot rock.	</a:t>
            </a:r>
          </a:p>
          <a:p>
            <a:pPr marL="0" indent="0">
              <a:buNone/>
            </a:pPr>
            <a:r>
              <a:rPr lang="en-US" sz="3600" b="1" dirty="0" smtClean="0"/>
              <a:t>c.	a </a:t>
            </a:r>
            <a:r>
              <a:rPr lang="en-US" sz="3600" b="1" dirty="0"/>
              <a:t>layer of molten metal.	</a:t>
            </a:r>
          </a:p>
          <a:p>
            <a:pPr marL="0" indent="0">
              <a:buNone/>
            </a:pPr>
            <a:r>
              <a:rPr lang="en-US" sz="3600" b="1" dirty="0" smtClean="0"/>
              <a:t>d</a:t>
            </a:r>
            <a:r>
              <a:rPr lang="en-US" sz="3600" b="1" dirty="0"/>
              <a:t>.	a layer of rock that forms Earth’s outer skin.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4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 </a:t>
            </a:r>
            <a:r>
              <a:rPr lang="en-US" sz="5400" b="1" dirty="0" smtClean="0"/>
              <a:t>a.  a </a:t>
            </a:r>
            <a:r>
              <a:rPr lang="en-US" sz="5400" b="1" dirty="0"/>
              <a:t>dense ball of solid metal.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668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359" y="750969"/>
            <a:ext cx="10515600" cy="483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Earth’s mantle </a:t>
            </a:r>
            <a:r>
              <a:rPr lang="en-US" sz="3600" b="1" dirty="0" smtClean="0"/>
              <a:t>is</a:t>
            </a:r>
          </a:p>
          <a:p>
            <a:pPr marL="0" indent="0">
              <a:buNone/>
            </a:pPr>
            <a:endParaRPr lang="en-US" sz="3600" b="1" dirty="0"/>
          </a:p>
          <a:p>
            <a:pPr marL="742950" indent="-742950">
              <a:buAutoNum type="alphaLcPeriod"/>
            </a:pPr>
            <a:r>
              <a:rPr lang="en-US" sz="3600" b="1" dirty="0" smtClean="0"/>
              <a:t>a </a:t>
            </a:r>
            <a:r>
              <a:rPr lang="en-US" sz="3600" b="1" dirty="0"/>
              <a:t>layer of molten metal.	</a:t>
            </a:r>
            <a:endParaRPr lang="en-US" sz="3600" b="1" dirty="0" smtClean="0"/>
          </a:p>
          <a:p>
            <a:pPr marL="742950" indent="-742950">
              <a:buAutoNum type="alphaLcPeriod"/>
            </a:pPr>
            <a:r>
              <a:rPr lang="en-US" sz="3600" b="1" dirty="0" smtClean="0"/>
              <a:t>a </a:t>
            </a:r>
            <a:r>
              <a:rPr lang="en-US" sz="3600" b="1" dirty="0"/>
              <a:t>dense ball of solid metal.	</a:t>
            </a:r>
          </a:p>
          <a:p>
            <a:pPr marL="742950" indent="-742950">
              <a:buAutoNum type="alphaLcPeriod" startAt="3"/>
            </a:pPr>
            <a:r>
              <a:rPr lang="en-US" sz="3600" b="1" dirty="0" smtClean="0"/>
              <a:t>a </a:t>
            </a:r>
            <a:r>
              <a:rPr lang="en-US" sz="3600" b="1" dirty="0"/>
              <a:t>layer of hot rock.	</a:t>
            </a:r>
            <a:endParaRPr lang="en-US" sz="3600" b="1" dirty="0" smtClean="0"/>
          </a:p>
          <a:p>
            <a:pPr marL="742950" indent="-742950">
              <a:buAutoNum type="alphaLcPeriod" startAt="3"/>
            </a:pPr>
            <a:r>
              <a:rPr lang="en-US" sz="3600" b="1" dirty="0" smtClean="0"/>
              <a:t>a </a:t>
            </a:r>
            <a:r>
              <a:rPr lang="en-US" sz="3600" b="1" dirty="0"/>
              <a:t>layer of rock that forms Earth’s outer skin.</a:t>
            </a:r>
          </a:p>
        </p:txBody>
      </p:sp>
    </p:spTree>
    <p:extLst>
      <p:ext uri="{BB962C8B-B14F-4D97-AF65-F5344CB8AC3E}">
        <p14:creationId xmlns:p14="http://schemas.microsoft.com/office/powerpoint/2010/main" val="12698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479</Words>
  <Application>Microsoft Office PowerPoint</Application>
  <PresentationFormat>Widescreen</PresentationFormat>
  <Paragraphs>157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Rosemarie Cox</dc:creator>
  <cp:lastModifiedBy>Rosemarie Cox</cp:lastModifiedBy>
  <cp:revision>12</cp:revision>
  <cp:lastPrinted>2013-10-25T21:00:43Z</cp:lastPrinted>
  <dcterms:created xsi:type="dcterms:W3CDTF">2013-10-09T17:05:27Z</dcterms:created>
  <dcterms:modified xsi:type="dcterms:W3CDTF">2013-10-30T15:50:16Z</dcterms:modified>
</cp:coreProperties>
</file>