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9"/>
  </p:handoutMasterIdLst>
  <p:sldIdLst>
    <p:sldId id="283" r:id="rId2"/>
    <p:sldId id="311" r:id="rId3"/>
    <p:sldId id="282" r:id="rId4"/>
    <p:sldId id="312" r:id="rId5"/>
    <p:sldId id="284" r:id="rId6"/>
    <p:sldId id="313" r:id="rId7"/>
    <p:sldId id="289" r:id="rId8"/>
    <p:sldId id="314" r:id="rId9"/>
    <p:sldId id="290" r:id="rId10"/>
    <p:sldId id="315" r:id="rId11"/>
    <p:sldId id="288" r:id="rId12"/>
    <p:sldId id="316" r:id="rId13"/>
    <p:sldId id="287" r:id="rId14"/>
    <p:sldId id="317" r:id="rId15"/>
    <p:sldId id="286" r:id="rId16"/>
    <p:sldId id="318" r:id="rId17"/>
    <p:sldId id="298" r:id="rId18"/>
    <p:sldId id="319" r:id="rId19"/>
    <p:sldId id="303" r:id="rId20"/>
    <p:sldId id="320" r:id="rId21"/>
    <p:sldId id="302" r:id="rId22"/>
    <p:sldId id="321" r:id="rId23"/>
    <p:sldId id="301" r:id="rId24"/>
    <p:sldId id="322" r:id="rId25"/>
    <p:sldId id="299" r:id="rId26"/>
    <p:sldId id="323" r:id="rId27"/>
    <p:sldId id="300" r:id="rId28"/>
    <p:sldId id="324" r:id="rId29"/>
    <p:sldId id="297" r:id="rId30"/>
    <p:sldId id="325" r:id="rId31"/>
    <p:sldId id="296" r:id="rId32"/>
    <p:sldId id="326" r:id="rId33"/>
    <p:sldId id="295" r:id="rId34"/>
    <p:sldId id="327" r:id="rId35"/>
    <p:sldId id="292" r:id="rId36"/>
    <p:sldId id="328" r:id="rId37"/>
    <p:sldId id="294" r:id="rId38"/>
    <p:sldId id="329" r:id="rId39"/>
    <p:sldId id="293" r:id="rId40"/>
    <p:sldId id="330" r:id="rId41"/>
    <p:sldId id="305" r:id="rId42"/>
    <p:sldId id="331" r:id="rId43"/>
    <p:sldId id="306" r:id="rId44"/>
    <p:sldId id="332" r:id="rId45"/>
    <p:sldId id="307" r:id="rId46"/>
    <p:sldId id="333" r:id="rId47"/>
    <p:sldId id="308" r:id="rId48"/>
    <p:sldId id="334" r:id="rId49"/>
    <p:sldId id="310" r:id="rId50"/>
    <p:sldId id="335" r:id="rId51"/>
    <p:sldId id="309" r:id="rId52"/>
    <p:sldId id="336" r:id="rId53"/>
    <p:sldId id="257" r:id="rId54"/>
    <p:sldId id="258" r:id="rId55"/>
    <p:sldId id="259" r:id="rId56"/>
    <p:sldId id="260" r:id="rId57"/>
    <p:sldId id="261" r:id="rId58"/>
    <p:sldId id="262" r:id="rId59"/>
    <p:sldId id="263" r:id="rId60"/>
    <p:sldId id="264" r:id="rId61"/>
    <p:sldId id="265" r:id="rId62"/>
    <p:sldId id="266" r:id="rId63"/>
    <p:sldId id="267" r:id="rId64"/>
    <p:sldId id="268" r:id="rId65"/>
    <p:sldId id="269" r:id="rId66"/>
    <p:sldId id="270" r:id="rId67"/>
    <p:sldId id="271" r:id="rId68"/>
    <p:sldId id="272" r:id="rId69"/>
    <p:sldId id="273" r:id="rId70"/>
    <p:sldId id="274" r:id="rId71"/>
    <p:sldId id="275" r:id="rId72"/>
    <p:sldId id="276" r:id="rId73"/>
    <p:sldId id="277" r:id="rId74"/>
    <p:sldId id="278" r:id="rId75"/>
    <p:sldId id="279" r:id="rId76"/>
    <p:sldId id="280" r:id="rId77"/>
    <p:sldId id="281" r:id="rId7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E4AAF-60C3-455A-A8D5-3BBA3C723B3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9DEE2-E0C3-4258-8BC1-C0268A67B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9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4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4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4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2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2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0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0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3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6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3FF37-2AA9-4FC9-B26F-E168CC2AC2E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47CFD-EA9E-4A12-BAAE-1C16E676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218" y="86966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In a heliocentric system, Earth revolves around </a:t>
            </a:r>
            <a:r>
              <a:rPr lang="en-US" sz="4800" dirty="0" smtClean="0">
                <a:latin typeface="Arial Rounded MT Bold" panose="020F0704030504030204" pitchFamily="34" charset="0"/>
              </a:rPr>
              <a:t>________________.</a:t>
            </a:r>
          </a:p>
          <a:p>
            <a:pPr marL="0" indent="0">
              <a:buNone/>
            </a:pPr>
            <a:endParaRPr lang="en-US" sz="4800" dirty="0"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latin typeface="Arial Rounded MT Bold" panose="020F0704030504030204" pitchFamily="34" charset="0"/>
              </a:rPr>
              <a:t>Mars</a:t>
            </a:r>
            <a:r>
              <a:rPr lang="en-US" sz="4800" dirty="0">
                <a:latin typeface="Arial Rounded MT Bold" panose="020F0704030504030204" pitchFamily="34" charset="0"/>
              </a:rPr>
              <a:t>.	</a:t>
            </a:r>
            <a:r>
              <a:rPr lang="en-US" sz="4800" dirty="0" smtClean="0">
                <a:latin typeface="Arial Rounded MT Bold" panose="020F0704030504030204" pitchFamily="34" charset="0"/>
              </a:rPr>
              <a:t>		c</a:t>
            </a:r>
            <a:r>
              <a:rPr lang="en-US" sz="4800" dirty="0">
                <a:latin typeface="Arial Rounded MT Bold" panose="020F0704030504030204" pitchFamily="34" charset="0"/>
              </a:rPr>
              <a:t>.	the moon.	</a:t>
            </a:r>
            <a:endParaRPr lang="en-US" sz="4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4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4800" dirty="0">
                <a:latin typeface="Arial Rounded MT Bold" panose="020F0704030504030204" pitchFamily="34" charset="0"/>
              </a:rPr>
              <a:t>b.	the stars.	d.	the sun.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04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Arial Rounded MT Bold" panose="020F0704030504030204" pitchFamily="34" charset="0"/>
              </a:rPr>
              <a:t>c.  Copernicus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40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764" y="418145"/>
            <a:ext cx="1127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An Earth-centered model of the solar system is called a ________________ model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heliocentric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 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geocentric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</a:t>
            </a:r>
            <a:r>
              <a:rPr lang="en-US" sz="48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earthcentric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d.	</a:t>
            </a:r>
            <a:r>
              <a:rPr lang="en-US" sz="48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innercentric</a:t>
            </a:r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49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c.	geocentric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116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345" y="598254"/>
            <a:ext cx="112775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 supported Copernicus’s heliocentric model using the telescope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Aristotle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c.	Brahe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Galileo	d.	</a:t>
            </a:r>
            <a:r>
              <a:rPr lang="en-US" sz="48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Kepler</a:t>
            </a:r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62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Galileo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30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2450" y="352336"/>
            <a:ext cx="103251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The geocentric model was further developed around 140 A.D. by  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__________________.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Copernicus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Brahe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Galileo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Ptolemy</a:t>
            </a:r>
          </a:p>
        </p:txBody>
      </p:sp>
    </p:spTree>
    <p:extLst>
      <p:ext uri="{BB962C8B-B14F-4D97-AF65-F5344CB8AC3E}">
        <p14:creationId xmlns:p14="http://schemas.microsoft.com/office/powerpoint/2010/main" val="8714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d.	Ptolemy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034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2450" y="0"/>
            <a:ext cx="106870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 ______________ is a natural satellite that revolves around a planet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moon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rocket</a:t>
            </a: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space shuttle	d.	orbit</a:t>
            </a:r>
          </a:p>
        </p:txBody>
      </p:sp>
    </p:spTree>
    <p:extLst>
      <p:ext uri="{BB962C8B-B14F-4D97-AF65-F5344CB8AC3E}">
        <p14:creationId xmlns:p14="http://schemas.microsoft.com/office/powerpoint/2010/main" val="2592679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a.</a:t>
            </a:r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moon	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64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243185"/>
            <a:ext cx="99250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Which model of the solar system do we believe exists today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?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geocentric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milky way	</a:t>
            </a: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heliocentric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galaxy</a:t>
            </a:r>
          </a:p>
        </p:txBody>
      </p:sp>
    </p:spTree>
    <p:extLst>
      <p:ext uri="{BB962C8B-B14F-4D97-AF65-F5344CB8AC3E}">
        <p14:creationId xmlns:p14="http://schemas.microsoft.com/office/powerpoint/2010/main" val="96298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Arial Rounded MT Bold" panose="020F0704030504030204" pitchFamily="34" charset="0"/>
              </a:rPr>
              <a:t>d.  The Sun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79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heliocentric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994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50" y="619036"/>
            <a:ext cx="113157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Aside from Earth, which inner planet once had liquid water on its surface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?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Mercury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c.	Venus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Europa	d.	Mars</a:t>
            </a:r>
          </a:p>
        </p:txBody>
      </p:sp>
    </p:spTree>
    <p:extLst>
      <p:ext uri="{BB962C8B-B14F-4D97-AF65-F5344CB8AC3E}">
        <p14:creationId xmlns:p14="http://schemas.microsoft.com/office/powerpoint/2010/main" val="755371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d.	Mars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907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50" y="681335"/>
            <a:ext cx="108394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  is a cold, blue, gaseous planet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Mercury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c.	Neptune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Uranus	d.	Jupiter</a:t>
            </a:r>
          </a:p>
        </p:txBody>
      </p:sp>
    </p:spTree>
    <p:extLst>
      <p:ext uri="{BB962C8B-B14F-4D97-AF65-F5344CB8AC3E}">
        <p14:creationId xmlns:p14="http://schemas.microsoft.com/office/powerpoint/2010/main" val="197251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c.	Neptune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490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28536"/>
            <a:ext cx="114490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 looks blue-green because of traces of methane in its atmosphere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Uranus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Saturn</a:t>
            </a: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Neptune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d.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Jupiter</a:t>
            </a:r>
          </a:p>
        </p:txBody>
      </p:sp>
    </p:spTree>
    <p:extLst>
      <p:ext uri="{BB962C8B-B14F-4D97-AF65-F5344CB8AC3E}">
        <p14:creationId xmlns:p14="http://schemas.microsoft.com/office/powerpoint/2010/main" val="2503304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a.</a:t>
            </a:r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 Uranus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48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589687"/>
            <a:ext cx="114681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Venus and Earth are much alike in terms of </a:t>
            </a:r>
            <a:r>
              <a:rPr lang="en-US" sz="40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__________________________.</a:t>
            </a:r>
          </a:p>
          <a:p>
            <a:endParaRPr lang="en-US" sz="4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0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a.  their </a:t>
            </a:r>
            <a:r>
              <a:rPr lang="en-US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size and density.	c.	their </a:t>
            </a:r>
            <a:r>
              <a:rPr lang="en-US" sz="40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								atmospheres</a:t>
            </a:r>
            <a:r>
              <a:rPr lang="en-US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</a:t>
            </a:r>
          </a:p>
          <a:p>
            <a:r>
              <a:rPr lang="en-US" sz="40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b.  their </a:t>
            </a:r>
            <a:r>
              <a:rPr lang="en-US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rates of rotation.	d.	their direction </a:t>
            </a:r>
            <a:r>
              <a:rPr lang="en-US" sz="40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						of </a:t>
            </a:r>
            <a:r>
              <a:rPr lang="en-US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rotation.</a:t>
            </a:r>
          </a:p>
        </p:txBody>
      </p:sp>
    </p:spTree>
    <p:extLst>
      <p:ext uri="{BB962C8B-B14F-4D97-AF65-F5344CB8AC3E}">
        <p14:creationId xmlns:p14="http://schemas.microsoft.com/office/powerpoint/2010/main" val="2166572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a.  their size and density.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19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38036"/>
            <a:ext cx="114490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The planet that is called the Red Planet because it is rusty and dusty is 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Mars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Venus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Earth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Jupiter</a:t>
            </a:r>
          </a:p>
        </p:txBody>
      </p:sp>
    </p:spTree>
    <p:extLst>
      <p:ext uri="{BB962C8B-B14F-4D97-AF65-F5344CB8AC3E}">
        <p14:creationId xmlns:p14="http://schemas.microsoft.com/office/powerpoint/2010/main" val="78314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4508" y="709091"/>
            <a:ext cx="108342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The fact that each planet’s orbit is an ellipse was discovered by 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____________________.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Copernicus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</a:t>
            </a:r>
            <a:r>
              <a:rPr lang="en-US" sz="48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Kepler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Galileo.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Brahe.</a:t>
            </a:r>
          </a:p>
        </p:txBody>
      </p:sp>
    </p:spTree>
    <p:extLst>
      <p:ext uri="{BB962C8B-B14F-4D97-AF65-F5344CB8AC3E}">
        <p14:creationId xmlns:p14="http://schemas.microsoft.com/office/powerpoint/2010/main" val="36364565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a.  Mars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604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1050" y="684937"/>
            <a:ext cx="1127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Saturn’s rings are made up mostly of _________________________.</a:t>
            </a: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nitrogen 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and helium.	c.	volcanic 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				dust particles.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ice and water vapor.	d.	chunks 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					of 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ice and rock.</a:t>
            </a:r>
          </a:p>
        </p:txBody>
      </p:sp>
    </p:spTree>
    <p:extLst>
      <p:ext uri="{BB962C8B-B14F-4D97-AF65-F5344CB8AC3E}">
        <p14:creationId xmlns:p14="http://schemas.microsoft.com/office/powerpoint/2010/main" val="40829066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d.	chunks 	</a:t>
            </a:r>
            <a:r>
              <a:rPr lang="en-US" sz="9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of </a:t>
            </a:r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ice and rock.</a:t>
            </a:r>
          </a:p>
        </p:txBody>
      </p:sp>
    </p:spTree>
    <p:extLst>
      <p:ext uri="{BB962C8B-B14F-4D97-AF65-F5344CB8AC3E}">
        <p14:creationId xmlns:p14="http://schemas.microsoft.com/office/powerpoint/2010/main" val="1567811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1050" y="476250"/>
            <a:ext cx="1089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Uranus is different from most other planets because it 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742950" indent="-742950">
              <a:buAutoNum type="alphaLcPeriod"/>
            </a:pPr>
            <a:r>
              <a:rPr lang="en-US" sz="3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is </a:t>
            </a:r>
            <a:r>
              <a:rPr lang="en-US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the farthest from the sun.	c.	rotates </a:t>
            </a:r>
            <a:r>
              <a:rPr lang="en-US" sz="3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					from </a:t>
            </a:r>
            <a:r>
              <a:rPr lang="en-US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top to bottom.	</a:t>
            </a:r>
          </a:p>
          <a:p>
            <a:r>
              <a:rPr lang="en-US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is mostly nitrogen and helium.	d.	has </a:t>
            </a:r>
            <a:r>
              <a:rPr lang="en-US" sz="3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					the </a:t>
            </a:r>
            <a:r>
              <a:rPr lang="en-US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most moons.</a:t>
            </a:r>
          </a:p>
        </p:txBody>
      </p:sp>
    </p:spTree>
    <p:extLst>
      <p:ext uri="{BB962C8B-B14F-4D97-AF65-F5344CB8AC3E}">
        <p14:creationId xmlns:p14="http://schemas.microsoft.com/office/powerpoint/2010/main" val="884484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c.	rotates 	</a:t>
            </a:r>
            <a:r>
              <a:rPr lang="en-US" sz="9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from </a:t>
            </a:r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top to bottom.</a:t>
            </a:r>
          </a:p>
        </p:txBody>
      </p:sp>
    </p:spTree>
    <p:extLst>
      <p:ext uri="{BB962C8B-B14F-4D97-AF65-F5344CB8AC3E}">
        <p14:creationId xmlns:p14="http://schemas.microsoft.com/office/powerpoint/2010/main" val="22486935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12943"/>
            <a:ext cx="1122045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What is distinctive about Jupiter</a:t>
            </a:r>
            <a:r>
              <a:rPr lang="en-US" sz="3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?</a:t>
            </a:r>
          </a:p>
          <a:p>
            <a:endParaRPr lang="en-US" sz="36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742950" indent="-742950">
              <a:buAutoNum type="alphaLcPeriod"/>
            </a:pPr>
            <a:r>
              <a:rPr lang="en-US" sz="3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Its </a:t>
            </a:r>
            <a:r>
              <a:rPr lang="en-US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axis of rotation is tilted 90 degrees</a:t>
            </a:r>
            <a:r>
              <a:rPr lang="en-US" sz="3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r>
              <a:rPr lang="en-US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	</a:t>
            </a:r>
          </a:p>
          <a:p>
            <a:pPr marL="742950" indent="-742950">
              <a:buAutoNum type="alphaLcPeriod" startAt="2"/>
            </a:pPr>
            <a:r>
              <a:rPr lang="en-US" sz="3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It </a:t>
            </a:r>
            <a:r>
              <a:rPr lang="en-US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is smaller and denser than the other outer planets.	</a:t>
            </a:r>
            <a:endParaRPr lang="en-US" sz="36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742950" indent="-742950">
              <a:buAutoNum type="alphaLcPeriod" startAt="2"/>
            </a:pPr>
            <a:endParaRPr lang="en-US" sz="36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742950" indent="-742950">
              <a:buAutoNum type="alphaLcPeriod" startAt="3"/>
            </a:pPr>
            <a:r>
              <a:rPr lang="en-US" sz="3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It </a:t>
            </a:r>
            <a:r>
              <a:rPr lang="en-US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is the planet with the most spectacular rings</a:t>
            </a:r>
            <a:r>
              <a:rPr lang="en-US" sz="3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742950" indent="-742950">
              <a:buAutoNum type="alphaLcPeriod" startAt="3"/>
            </a:pPr>
            <a:endParaRPr lang="en-US" sz="36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d</a:t>
            </a:r>
            <a:r>
              <a:rPr lang="en-US" sz="3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It is the largest and most massive planet.</a:t>
            </a:r>
          </a:p>
        </p:txBody>
      </p:sp>
    </p:spTree>
    <p:extLst>
      <p:ext uri="{BB962C8B-B14F-4D97-AF65-F5344CB8AC3E}">
        <p14:creationId xmlns:p14="http://schemas.microsoft.com/office/powerpoint/2010/main" val="19054151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d.	It is the largest and most massive planet.</a:t>
            </a:r>
          </a:p>
        </p:txBody>
      </p:sp>
    </p:spTree>
    <p:extLst>
      <p:ext uri="{BB962C8B-B14F-4D97-AF65-F5344CB8AC3E}">
        <p14:creationId xmlns:p14="http://schemas.microsoft.com/office/powerpoint/2010/main" val="22440044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1050" y="385286"/>
            <a:ext cx="10668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The planet that is considered to have the hottest average temperature because it traps the heat in its thick clouds is __________________________.</a:t>
            </a: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Mercury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Mars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Earth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Venus</a:t>
            </a:r>
          </a:p>
        </p:txBody>
      </p:sp>
    </p:spTree>
    <p:extLst>
      <p:ext uri="{BB962C8B-B14F-4D97-AF65-F5344CB8AC3E}">
        <p14:creationId xmlns:p14="http://schemas.microsoft.com/office/powerpoint/2010/main" val="10982477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d.	Venus</a:t>
            </a:r>
          </a:p>
        </p:txBody>
      </p:sp>
    </p:spTree>
    <p:extLst>
      <p:ext uri="{BB962C8B-B14F-4D97-AF65-F5344CB8AC3E}">
        <p14:creationId xmlns:p14="http://schemas.microsoft.com/office/powerpoint/2010/main" val="29185835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50" y="180886"/>
            <a:ext cx="97726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Neptune is very similar in size and color to 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_________________.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Jupiter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Uranus.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Saturn.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Earth.</a:t>
            </a:r>
          </a:p>
        </p:txBody>
      </p:sp>
    </p:spTree>
    <p:extLst>
      <p:ext uri="{BB962C8B-B14F-4D97-AF65-F5344CB8AC3E}">
        <p14:creationId xmlns:p14="http://schemas.microsoft.com/office/powerpoint/2010/main" val="394492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Arial Rounded MT Bold" panose="020F0704030504030204" pitchFamily="34" charset="0"/>
              </a:rPr>
              <a:t>c.  </a:t>
            </a:r>
            <a:r>
              <a:rPr lang="en-US" sz="9600" dirty="0" err="1" smtClean="0">
                <a:latin typeface="Arial Rounded MT Bold" panose="020F0704030504030204" pitchFamily="34" charset="0"/>
              </a:rPr>
              <a:t>Kepler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5421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c.	Uranus.</a:t>
            </a:r>
          </a:p>
        </p:txBody>
      </p:sp>
    </p:spTree>
    <p:extLst>
      <p:ext uri="{BB962C8B-B14F-4D97-AF65-F5344CB8AC3E}">
        <p14:creationId xmlns:p14="http://schemas.microsoft.com/office/powerpoint/2010/main" val="5448828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50" y="338435"/>
            <a:ext cx="101536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Which is the smallest terrestrial planet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?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Mars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Venus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Mercury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Earth</a:t>
            </a:r>
          </a:p>
        </p:txBody>
      </p:sp>
    </p:spTree>
    <p:extLst>
      <p:ext uri="{BB962C8B-B14F-4D97-AF65-F5344CB8AC3E}">
        <p14:creationId xmlns:p14="http://schemas.microsoft.com/office/powerpoint/2010/main" val="38489659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160" y="187388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Mercury</a:t>
            </a:r>
          </a:p>
        </p:txBody>
      </p:sp>
    </p:spTree>
    <p:extLst>
      <p:ext uri="{BB962C8B-B14F-4D97-AF65-F5344CB8AC3E}">
        <p14:creationId xmlns:p14="http://schemas.microsoft.com/office/powerpoint/2010/main" val="20498092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9650" y="117693"/>
            <a:ext cx="111823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The planet known for its spectacular rings is 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___________________________.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Jupiter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Uranus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Saturn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Neptune</a:t>
            </a:r>
          </a:p>
        </p:txBody>
      </p:sp>
    </p:spTree>
    <p:extLst>
      <p:ext uri="{BB962C8B-B14F-4D97-AF65-F5344CB8AC3E}">
        <p14:creationId xmlns:p14="http://schemas.microsoft.com/office/powerpoint/2010/main" val="36866815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160" y="187388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Saturn</a:t>
            </a:r>
          </a:p>
        </p:txBody>
      </p:sp>
    </p:spTree>
    <p:extLst>
      <p:ext uri="{BB962C8B-B14F-4D97-AF65-F5344CB8AC3E}">
        <p14:creationId xmlns:p14="http://schemas.microsoft.com/office/powerpoint/2010/main" val="22138464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0"/>
            <a:ext cx="1135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The planet known to have a giant red spot which is actually a huge storm is ____________.</a:t>
            </a:r>
          </a:p>
          <a:p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Saturn			c.	Mars</a:t>
            </a:r>
          </a:p>
          <a:p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</a:p>
          <a:p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b.	Jupiter			d.	Venus</a:t>
            </a:r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072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160" y="187388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</a:t>
            </a:r>
            <a:r>
              <a:rPr lang="en-US" sz="9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Jupiter</a:t>
            </a:r>
            <a:endParaRPr lang="en-US" sz="96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241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550" y="542836"/>
            <a:ext cx="112204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The planets that are closer to the Sun than Earth are - Venus and 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____________________.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Mars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Sun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Jupiter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Mercury</a:t>
            </a:r>
          </a:p>
        </p:txBody>
      </p:sp>
    </p:spTree>
    <p:extLst>
      <p:ext uri="{BB962C8B-B14F-4D97-AF65-F5344CB8AC3E}">
        <p14:creationId xmlns:p14="http://schemas.microsoft.com/office/powerpoint/2010/main" val="17520500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160" y="187388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d.	Mercury</a:t>
            </a:r>
          </a:p>
        </p:txBody>
      </p:sp>
    </p:spTree>
    <p:extLst>
      <p:ext uri="{BB962C8B-B14F-4D97-AF65-F5344CB8AC3E}">
        <p14:creationId xmlns:p14="http://schemas.microsoft.com/office/powerpoint/2010/main" val="22837737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5900" y="333286"/>
            <a:ext cx="105537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____________________ was formerly considered to be a planet but is now classified as a dwarf planet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Pluto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Titan</a:t>
            </a: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Mars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Neptune</a:t>
            </a:r>
          </a:p>
        </p:txBody>
      </p:sp>
    </p:spTree>
    <p:extLst>
      <p:ext uri="{BB962C8B-B14F-4D97-AF65-F5344CB8AC3E}">
        <p14:creationId xmlns:p14="http://schemas.microsoft.com/office/powerpoint/2010/main" val="23778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2109" y="639818"/>
            <a:ext cx="107234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Another name for the four outer planets is </a:t>
            </a:r>
            <a:r>
              <a:rPr lang="en-US" sz="44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________________________.</a:t>
            </a:r>
          </a:p>
          <a:p>
            <a:endParaRPr lang="en-US" sz="44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a.	Colorful Giants	</a:t>
            </a:r>
            <a:r>
              <a:rPr lang="en-US" sz="44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c</a:t>
            </a:r>
            <a:r>
              <a:rPr lang="en-US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Gas Giants	</a:t>
            </a:r>
          </a:p>
          <a:p>
            <a:r>
              <a:rPr lang="en-US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Jupiter’s Moons	d.	Terrestrial </a:t>
            </a:r>
            <a:r>
              <a:rPr lang="en-US" sz="44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					Planets</a:t>
            </a:r>
            <a:endParaRPr lang="en-US" sz="44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257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160" y="187388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a.</a:t>
            </a:r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 Pluto</a:t>
            </a:r>
          </a:p>
        </p:txBody>
      </p:sp>
    </p:spTree>
    <p:extLst>
      <p:ext uri="{BB962C8B-B14F-4D97-AF65-F5344CB8AC3E}">
        <p14:creationId xmlns:p14="http://schemas.microsoft.com/office/powerpoint/2010/main" val="13437579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180886"/>
            <a:ext cx="110299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The ________________ is unique in our solar system in having liquid water at its surface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Mars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Earth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Venus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Jupiter</a:t>
            </a:r>
          </a:p>
        </p:txBody>
      </p:sp>
    </p:spTree>
    <p:extLst>
      <p:ext uri="{BB962C8B-B14F-4D97-AF65-F5344CB8AC3E}">
        <p14:creationId xmlns:p14="http://schemas.microsoft.com/office/powerpoint/2010/main" val="27337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160" y="1873885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c.	Earth</a:t>
            </a:r>
          </a:p>
        </p:txBody>
      </p:sp>
    </p:spTree>
    <p:extLst>
      <p:ext uri="{BB962C8B-B14F-4D97-AF65-F5344CB8AC3E}">
        <p14:creationId xmlns:p14="http://schemas.microsoft.com/office/powerpoint/2010/main" val="35723344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 smtClean="0"/>
              <a:t>The fact that each planet’s orbit is an ellipse was discovered by</a:t>
            </a:r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71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________ is a cold, blue gaseous planet.</a:t>
            </a:r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522842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>
                <a:latin typeface="Arial" panose="020B0604020202020204" pitchFamily="34" charset="0"/>
              </a:rPr>
              <a:t>_____________ further developed the heliocentric model which believes the Sun is the center of the solar system.</a:t>
            </a:r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903984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_____________ looks blue-green because of traces of methane in its atmosphere.</a:t>
            </a:r>
            <a:endParaRPr lang="en-US" sz="6600" b="1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967395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________ supported Copernicus’s heliocentric model using the telescope.</a:t>
            </a:r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845716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The geocentric model was further developed around 140 AD by _______</a:t>
            </a:r>
            <a:endParaRPr lang="en-US" sz="6600" b="1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389796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Saturn’s rings are made up mostly of </a:t>
            </a:r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779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Arial Rounded MT Bold" panose="020F0704030504030204" pitchFamily="34" charset="0"/>
              </a:rPr>
              <a:t>c.  Gas Giants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069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The Earth-centered model of the solar system is called the ____________ model.</a:t>
            </a:r>
            <a:endParaRPr lang="en-US" sz="6600" b="1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373578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________ is different from most planets because it rotates from top to bottom.</a:t>
            </a:r>
          </a:p>
          <a:p>
            <a:pPr marL="0" indent="0">
              <a:buNone/>
            </a:pP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58581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In a heliocentric system, Earth and all of the planets revolve around the __________</a:t>
            </a:r>
            <a:endParaRPr lang="en-US" sz="7200" b="1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382853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Jupiter’s Great Red Spot is a __________ that is larger than Earth.</a:t>
            </a:r>
            <a:endParaRPr lang="en-US" sz="6600" b="1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2491814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>
                <a:latin typeface="Arial" panose="020B0604020202020204" pitchFamily="34" charset="0"/>
              </a:rPr>
              <a:t>What do all of the inner planets have in common?</a:t>
            </a:r>
          </a:p>
          <a:p>
            <a:pPr marL="0" indent="0">
              <a:buNone/>
            </a:pP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470941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The _______ ________ consists of the Sun, eight planets and their moons, and dwarf planets.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012583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>
                <a:latin typeface="Arial" panose="020B0604020202020204" pitchFamily="34" charset="0"/>
              </a:rPr>
              <a:t>Another name for the four outer planets is ____________ ___________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248595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Aside from Earth, which inner planet once had liquid water on the surface?</a:t>
            </a:r>
            <a:endParaRPr lang="en-US" sz="7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6115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>
                <a:latin typeface="Arial" panose="020B0604020202020204" pitchFamily="34" charset="0"/>
              </a:rPr>
              <a:t>The planet known for its spectacular rings is _______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023605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The planets that are closer to the Sun than Earth are _______ and _____.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4253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9" y="0"/>
            <a:ext cx="943494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The ____________ ____________ consists of the Sun, eight planets and their moons, dwarf planets, and several kinds of smaller objects</a:t>
            </a:r>
            <a:r>
              <a:rPr lang="en-US" sz="44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US" sz="44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742950" indent="-742950">
              <a:buAutoNum type="alphaLcPeriod"/>
            </a:pPr>
            <a:r>
              <a:rPr lang="en-US" sz="44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Solar </a:t>
            </a:r>
            <a:r>
              <a:rPr lang="en-US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System	</a:t>
            </a:r>
            <a:r>
              <a:rPr lang="en-US" sz="44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c</a:t>
            </a:r>
            <a:r>
              <a:rPr lang="en-US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Milky </a:t>
            </a:r>
            <a:r>
              <a:rPr lang="en-US" sz="44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Way</a:t>
            </a:r>
          </a:p>
          <a:p>
            <a:r>
              <a:rPr lang="en-US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</a:p>
          <a:p>
            <a:r>
              <a:rPr lang="en-US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great universe	d.	inner </a:t>
            </a:r>
            <a:r>
              <a:rPr lang="en-US" sz="44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						planets</a:t>
            </a:r>
            <a:endParaRPr lang="en-US" sz="44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818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>
                <a:latin typeface="Arial" panose="020B0604020202020204" pitchFamily="34" charset="0"/>
              </a:rPr>
              <a:t>Venus and Earth are much alike in terms of ________________ ____________________________________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237191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>
                <a:latin typeface="Arial" panose="020B0604020202020204" pitchFamily="34" charset="0"/>
              </a:rPr>
              <a:t>Which is the smallest terrestrial planet?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47845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________ was formerly considered to planet but is now classified as a dwarf planet.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854840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>
                <a:latin typeface="Arial" panose="020B0604020202020204" pitchFamily="34" charset="0"/>
              </a:rPr>
              <a:t>The planet that is called the “Red Planet” because it is rusty and dusty is __________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059161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The ___________ is unique in our solar system in having liquid water at its surface.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711514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>
                <a:latin typeface="Arial" panose="020B0604020202020204" pitchFamily="34" charset="0"/>
              </a:rPr>
              <a:t>What is distinctive about Jupiter?_____________ ____________________ _____________________</a:t>
            </a:r>
            <a:endParaRPr lang="en-US" sz="6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437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/>
              <a:t>The planet with the hottest average temperature is ____________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539330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6600" b="1" dirty="0" smtClean="0">
                <a:latin typeface="Arial" panose="020B0604020202020204" pitchFamily="34" charset="0"/>
              </a:rPr>
              <a:t>Neptune is very similar in size and color to ____________________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70645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2437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Arial Rounded MT Bold" panose="020F0704030504030204" pitchFamily="34" charset="0"/>
              </a:rPr>
              <a:t>a.  The Solar System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76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654" y="515127"/>
            <a:ext cx="112498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_________________ further developed the heliocentric model which believed the Sun was the center of the solar system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Aristotle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c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Copernicus	</a:t>
            </a:r>
            <a:endParaRPr lang="en-US" sz="48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914400" indent="-914400">
              <a:buAutoNum type="alphaLcPeriod"/>
            </a:pPr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Brahe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		d</a:t>
            </a:r>
            <a:r>
              <a:rPr lang="en-US" sz="4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	</a:t>
            </a:r>
            <a:r>
              <a:rPr lang="en-US" sz="4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Galileo</a:t>
            </a:r>
            <a:endParaRPr lang="en-US" sz="4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7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756</Words>
  <Application>Microsoft Office PowerPoint</Application>
  <PresentationFormat>Widescreen</PresentationFormat>
  <Paragraphs>179</Paragraphs>
  <Slides>77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2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d.  The Sun</vt:lpstr>
      <vt:lpstr>PowerPoint Presentation</vt:lpstr>
      <vt:lpstr>c.  Kepler</vt:lpstr>
      <vt:lpstr>PowerPoint Presentation</vt:lpstr>
      <vt:lpstr>c.  Gas Giants</vt:lpstr>
      <vt:lpstr>PowerPoint Presentation</vt:lpstr>
      <vt:lpstr>a.  The Solar System</vt:lpstr>
      <vt:lpstr>PowerPoint Presentation</vt:lpstr>
      <vt:lpstr>c.  Copernicus</vt:lpstr>
      <vt:lpstr>PowerPoint Presentation</vt:lpstr>
      <vt:lpstr>c. geocentric</vt:lpstr>
      <vt:lpstr>PowerPoint Presentation</vt:lpstr>
      <vt:lpstr>b. Galileo</vt:lpstr>
      <vt:lpstr>PowerPoint Presentation</vt:lpstr>
      <vt:lpstr>d. Ptolemy</vt:lpstr>
      <vt:lpstr>PowerPoint Presentation</vt:lpstr>
      <vt:lpstr>a. moon </vt:lpstr>
      <vt:lpstr>PowerPoint Presentation</vt:lpstr>
      <vt:lpstr>b. heliocentric</vt:lpstr>
      <vt:lpstr>PowerPoint Presentation</vt:lpstr>
      <vt:lpstr>d. Mars</vt:lpstr>
      <vt:lpstr>PowerPoint Presentation</vt:lpstr>
      <vt:lpstr>c. Neptune</vt:lpstr>
      <vt:lpstr>PowerPoint Presentation</vt:lpstr>
      <vt:lpstr>a.  Uranus</vt:lpstr>
      <vt:lpstr>PowerPoint Presentation</vt:lpstr>
      <vt:lpstr>a.  their size and density.</vt:lpstr>
      <vt:lpstr>PowerPoint Presentation</vt:lpstr>
      <vt:lpstr>a.  Mars</vt:lpstr>
      <vt:lpstr>PowerPoint Presentation</vt:lpstr>
      <vt:lpstr>d. chunks  of ice and rock.</vt:lpstr>
      <vt:lpstr>PowerPoint Presentation</vt:lpstr>
      <vt:lpstr>c. rotates  from top to bottom.</vt:lpstr>
      <vt:lpstr>PowerPoint Presentation</vt:lpstr>
      <vt:lpstr>d. It is the largest and most massive planet.</vt:lpstr>
      <vt:lpstr>PowerPoint Presentation</vt:lpstr>
      <vt:lpstr>d. Venus</vt:lpstr>
      <vt:lpstr>PowerPoint Presentation</vt:lpstr>
      <vt:lpstr>c. Uranus.</vt:lpstr>
      <vt:lpstr>PowerPoint Presentation</vt:lpstr>
      <vt:lpstr>b. Mercury</vt:lpstr>
      <vt:lpstr>PowerPoint Presentation</vt:lpstr>
      <vt:lpstr>b. Saturn</vt:lpstr>
      <vt:lpstr>PowerPoint Presentation</vt:lpstr>
      <vt:lpstr>b. Jupiter</vt:lpstr>
      <vt:lpstr>PowerPoint Presentation</vt:lpstr>
      <vt:lpstr>d. Mercury</vt:lpstr>
      <vt:lpstr>PowerPoint Presentation</vt:lpstr>
      <vt:lpstr>a.  Pluto</vt:lpstr>
      <vt:lpstr>PowerPoint Presentation</vt:lpstr>
      <vt:lpstr>c. Earth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Rosemarie Cox</dc:creator>
  <cp:lastModifiedBy>Cox Rosemarie</cp:lastModifiedBy>
  <cp:revision>12</cp:revision>
  <cp:lastPrinted>2013-09-03T18:48:47Z</cp:lastPrinted>
  <dcterms:created xsi:type="dcterms:W3CDTF">2013-08-28T13:31:03Z</dcterms:created>
  <dcterms:modified xsi:type="dcterms:W3CDTF">2015-09-02T19:39:12Z</dcterms:modified>
</cp:coreProperties>
</file>