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2"/>
  </p:handoutMasterIdLst>
  <p:sldIdLst>
    <p:sldId id="285" r:id="rId2"/>
    <p:sldId id="286" r:id="rId3"/>
    <p:sldId id="266" r:id="rId4"/>
    <p:sldId id="287" r:id="rId5"/>
    <p:sldId id="267" r:id="rId6"/>
    <p:sldId id="288" r:id="rId7"/>
    <p:sldId id="268" r:id="rId8"/>
    <p:sldId id="289" r:id="rId9"/>
    <p:sldId id="269" r:id="rId10"/>
    <p:sldId id="290" r:id="rId11"/>
    <p:sldId id="270" r:id="rId12"/>
    <p:sldId id="291" r:id="rId13"/>
    <p:sldId id="271" r:id="rId14"/>
    <p:sldId id="292" r:id="rId15"/>
    <p:sldId id="272" r:id="rId16"/>
    <p:sldId id="293" r:id="rId17"/>
    <p:sldId id="273" r:id="rId18"/>
    <p:sldId id="294" r:id="rId19"/>
    <p:sldId id="274" r:id="rId20"/>
    <p:sldId id="295" r:id="rId21"/>
    <p:sldId id="275" r:id="rId22"/>
    <p:sldId id="296" r:id="rId23"/>
    <p:sldId id="276" r:id="rId24"/>
    <p:sldId id="297" r:id="rId25"/>
    <p:sldId id="277" r:id="rId26"/>
    <p:sldId id="298" r:id="rId27"/>
    <p:sldId id="278" r:id="rId28"/>
    <p:sldId id="299" r:id="rId29"/>
    <p:sldId id="279" r:id="rId30"/>
    <p:sldId id="300" r:id="rId31"/>
    <p:sldId id="280" r:id="rId32"/>
    <p:sldId id="301" r:id="rId33"/>
    <p:sldId id="281" r:id="rId34"/>
    <p:sldId id="302" r:id="rId35"/>
    <p:sldId id="282" r:id="rId36"/>
    <p:sldId id="303" r:id="rId37"/>
    <p:sldId id="283" r:id="rId38"/>
    <p:sldId id="304" r:id="rId39"/>
    <p:sldId id="284" r:id="rId40"/>
    <p:sldId id="305" r:id="rId4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82" d="100"/>
          <a:sy n="82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1C855421-1E76-4F64-831E-DF62FF9A365E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502A1847-F5EC-45B3-82E5-B71457A08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00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377C-1BE6-4E47-8983-372B2519681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6955-57F2-4857-A150-20A2AF7F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6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377C-1BE6-4E47-8983-372B2519681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6955-57F2-4857-A150-20A2AF7F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1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377C-1BE6-4E47-8983-372B2519681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6955-57F2-4857-A150-20A2AF7F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3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377C-1BE6-4E47-8983-372B2519681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6955-57F2-4857-A150-20A2AF7F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7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377C-1BE6-4E47-8983-372B2519681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6955-57F2-4857-A150-20A2AF7F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63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377C-1BE6-4E47-8983-372B2519681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6955-57F2-4857-A150-20A2AF7F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1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377C-1BE6-4E47-8983-372B2519681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6955-57F2-4857-A150-20A2AF7F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92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377C-1BE6-4E47-8983-372B2519681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6955-57F2-4857-A150-20A2AF7F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9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377C-1BE6-4E47-8983-372B2519681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6955-57F2-4857-A150-20A2AF7F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6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377C-1BE6-4E47-8983-372B2519681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6955-57F2-4857-A150-20A2AF7F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31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F377C-1BE6-4E47-8983-372B2519681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B6955-57F2-4857-A150-20A2AF7F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3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F377C-1BE6-4E47-8983-372B25196811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B6955-57F2-4857-A150-20A2AF7F0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83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Our solar system is located in the ______________ _________ galaxy - which is a spiral galaxy</a:t>
            </a:r>
            <a:r>
              <a:rPr lang="en-US" sz="3200" b="1" dirty="0" smtClean="0"/>
              <a:t>.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Milky </a:t>
            </a:r>
            <a:r>
              <a:rPr lang="en-US" sz="3200" b="1" dirty="0"/>
              <a:t>Way	</a:t>
            </a:r>
            <a:r>
              <a:rPr lang="en-US" sz="3200" b="1" dirty="0" smtClean="0"/>
              <a:t>			c</a:t>
            </a:r>
            <a:r>
              <a:rPr lang="en-US" sz="3200" b="1" dirty="0"/>
              <a:t>.	Nebular	</a:t>
            </a: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sv-SE" sz="3200" b="1" dirty="0" smtClean="0"/>
              <a:t>b.  Andromeda</a:t>
            </a:r>
            <a:r>
              <a:rPr lang="sv-SE" sz="3200" b="1" dirty="0"/>
              <a:t>	</a:t>
            </a:r>
            <a:r>
              <a:rPr lang="sv-SE" sz="3200" b="1" dirty="0" smtClean="0"/>
              <a:t>			d</a:t>
            </a:r>
            <a:r>
              <a:rPr lang="sv-SE" sz="3200" b="1" dirty="0"/>
              <a:t>.	Big Bang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4647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 - </a:t>
            </a:r>
            <a:r>
              <a:rPr lang="en-US" b="1" dirty="0"/>
              <a:t>comets or asteroids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When a meteoroid enters Earth’s atmosphere, it produces a streak of light called a(an</a:t>
            </a:r>
            <a:r>
              <a:rPr lang="en-US" sz="3200" b="1" dirty="0" smtClean="0"/>
              <a:t>)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meteor.			</a:t>
            </a:r>
            <a:r>
              <a:rPr lang="en-US" sz="3200" b="1" dirty="0"/>
              <a:t>	c.	meteorite.	</a:t>
            </a: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b.  asteroid</a:t>
            </a:r>
            <a:r>
              <a:rPr lang="en-US" sz="3200" b="1" dirty="0"/>
              <a:t>.	</a:t>
            </a:r>
            <a:r>
              <a:rPr lang="en-US" sz="3200" b="1" dirty="0" smtClean="0"/>
              <a:t>		d</a:t>
            </a:r>
            <a:r>
              <a:rPr lang="en-US" sz="3200" b="1" dirty="0"/>
              <a:t>.	comet.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94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- </a:t>
            </a:r>
            <a:r>
              <a:rPr lang="en-US" b="1" dirty="0"/>
              <a:t>meteor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8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A comet’s head consists of a nucleus and a fuzzy outer layer called </a:t>
            </a:r>
            <a:r>
              <a:rPr lang="en-US" sz="3200" b="1" dirty="0" smtClean="0"/>
              <a:t>the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ellipse</a:t>
            </a:r>
            <a:r>
              <a:rPr lang="en-US" sz="3200" b="1" dirty="0"/>
              <a:t>	</a:t>
            </a:r>
            <a:r>
              <a:rPr lang="en-US" sz="3200" b="1" dirty="0" smtClean="0"/>
              <a:t>		c</a:t>
            </a:r>
            <a:r>
              <a:rPr lang="en-US" sz="3200" b="1" dirty="0"/>
              <a:t>.	tail	</a:t>
            </a: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b.  nucleus</a:t>
            </a:r>
            <a:r>
              <a:rPr lang="en-US" sz="3200" b="1" dirty="0"/>
              <a:t>	</a:t>
            </a:r>
            <a:r>
              <a:rPr lang="en-US" sz="3200" b="1" dirty="0" smtClean="0"/>
              <a:t>		d</a:t>
            </a:r>
            <a:r>
              <a:rPr lang="en-US" sz="3200" b="1" dirty="0"/>
              <a:t>.	coma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3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d.	coma</a:t>
            </a:r>
          </a:p>
        </p:txBody>
      </p:sp>
    </p:spTree>
    <p:extLst>
      <p:ext uri="{BB962C8B-B14F-4D97-AF65-F5344CB8AC3E}">
        <p14:creationId xmlns:p14="http://schemas.microsoft.com/office/powerpoint/2010/main" val="423304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A meteoroid that hits Earth’s surface is called a(an</a:t>
            </a:r>
            <a:r>
              <a:rPr lang="en-US" sz="3200" b="1" dirty="0" smtClean="0"/>
              <a:t>)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meteor</a:t>
            </a:r>
            <a:r>
              <a:rPr lang="en-US" sz="3200" b="1" dirty="0"/>
              <a:t>	</a:t>
            </a:r>
            <a:r>
              <a:rPr lang="en-US" sz="3200" b="1" dirty="0" smtClean="0"/>
              <a:t>		c</a:t>
            </a:r>
            <a:r>
              <a:rPr lang="en-US" sz="3200" b="1" dirty="0"/>
              <a:t>.	asteroid	</a:t>
            </a: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b.  meteorite</a:t>
            </a:r>
            <a:r>
              <a:rPr lang="en-US" sz="3200" b="1" dirty="0"/>
              <a:t>	</a:t>
            </a:r>
            <a:r>
              <a:rPr lang="en-US" sz="3200" b="1" dirty="0" smtClean="0"/>
              <a:t>	d</a:t>
            </a:r>
            <a:r>
              <a:rPr lang="en-US" sz="3200" b="1" dirty="0"/>
              <a:t>.	meteoroid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b.  meteorite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As a comet approaches the Sun and heats up, some of its gas and dust stream outward forming a </a:t>
            </a:r>
            <a:r>
              <a:rPr lang="en-US" sz="3200" b="1" dirty="0" smtClean="0"/>
              <a:t>___________________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coma</a:t>
            </a:r>
            <a:r>
              <a:rPr lang="en-US" sz="3200" b="1" dirty="0"/>
              <a:t>	</a:t>
            </a:r>
            <a:r>
              <a:rPr lang="en-US" sz="3200" b="1" dirty="0" smtClean="0"/>
              <a:t>		c</a:t>
            </a:r>
            <a:r>
              <a:rPr lang="en-US" sz="3200" b="1" dirty="0"/>
              <a:t>.	</a:t>
            </a:r>
            <a:r>
              <a:rPr lang="en-US" sz="3200" b="1" dirty="0" smtClean="0"/>
              <a:t>tail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</a:p>
          <a:p>
            <a:pPr marL="0" indent="0">
              <a:buNone/>
            </a:pPr>
            <a:r>
              <a:rPr lang="en-US" sz="3200" b="1" dirty="0" smtClean="0"/>
              <a:t>b.  head</a:t>
            </a:r>
            <a:r>
              <a:rPr lang="en-US" sz="3200" b="1" dirty="0"/>
              <a:t>	</a:t>
            </a:r>
            <a:r>
              <a:rPr lang="en-US" sz="3200" b="1" dirty="0" smtClean="0"/>
              <a:t>		d</a:t>
            </a:r>
            <a:r>
              <a:rPr lang="en-US" sz="3200" b="1" dirty="0"/>
              <a:t>.	nucleus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8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b="1" dirty="0"/>
              <a:t>c.	tail</a:t>
            </a:r>
          </a:p>
        </p:txBody>
      </p:sp>
    </p:spTree>
    <p:extLst>
      <p:ext uri="{BB962C8B-B14F-4D97-AF65-F5344CB8AC3E}">
        <p14:creationId xmlns:p14="http://schemas.microsoft.com/office/powerpoint/2010/main" val="86522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_______________ are loose collections of ice, dust, and small rocky </a:t>
            </a:r>
            <a:r>
              <a:rPr lang="en-US" sz="3200" b="1" dirty="0" smtClean="0"/>
              <a:t>particles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comets</a:t>
            </a:r>
            <a:r>
              <a:rPr lang="en-US" sz="3200" b="1" dirty="0"/>
              <a:t>	</a:t>
            </a:r>
            <a:r>
              <a:rPr lang="en-US" sz="3200" b="1" dirty="0" smtClean="0"/>
              <a:t>		c</a:t>
            </a:r>
            <a:r>
              <a:rPr lang="en-US" sz="3200" b="1" dirty="0"/>
              <a:t>.	</a:t>
            </a:r>
            <a:r>
              <a:rPr lang="en-US" sz="3200" b="1" dirty="0" smtClean="0"/>
              <a:t>asteroids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</a:p>
          <a:p>
            <a:pPr marL="0" indent="0">
              <a:buNone/>
            </a:pPr>
            <a:r>
              <a:rPr lang="en-US" sz="3200" b="1" dirty="0" smtClean="0"/>
              <a:t>b.  meteors</a:t>
            </a:r>
            <a:r>
              <a:rPr lang="en-US" sz="3200" b="1" dirty="0"/>
              <a:t>	</a:t>
            </a:r>
            <a:r>
              <a:rPr lang="en-US" sz="3200" b="1" dirty="0" smtClean="0"/>
              <a:t>	d</a:t>
            </a:r>
            <a:r>
              <a:rPr lang="en-US" sz="3200" b="1" dirty="0"/>
              <a:t>.	meteorites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– Milky Way Galaxy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5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- </a:t>
            </a:r>
            <a:r>
              <a:rPr lang="en-US" b="1" dirty="0"/>
              <a:t>comets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70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A chunk of rock or dust in space that come from comets or asteroids are called </a:t>
            </a:r>
            <a:r>
              <a:rPr lang="en-US" sz="3200" b="1" dirty="0" smtClean="0"/>
              <a:t>_________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Meteoroid	</a:t>
            </a:r>
            <a:r>
              <a:rPr lang="en-US" sz="3200" b="1" dirty="0"/>
              <a:t>	</a:t>
            </a:r>
            <a:r>
              <a:rPr lang="en-US" sz="3200" b="1" dirty="0" smtClean="0"/>
              <a:t>	c</a:t>
            </a:r>
            <a:r>
              <a:rPr lang="en-US" sz="3200" b="1" dirty="0"/>
              <a:t>.	comets	</a:t>
            </a: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b.  meteors</a:t>
            </a:r>
            <a:r>
              <a:rPr lang="en-US" sz="3200" b="1" dirty="0"/>
              <a:t>	</a:t>
            </a:r>
            <a:r>
              <a:rPr lang="en-US" sz="3200" b="1" dirty="0" smtClean="0"/>
              <a:t>		d.</a:t>
            </a:r>
            <a:r>
              <a:rPr lang="en-US" sz="3200" b="1" dirty="0"/>
              <a:t>	asteroids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7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- </a:t>
            </a:r>
            <a:r>
              <a:rPr lang="en-US" b="1" dirty="0"/>
              <a:t>Meteoroid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Which parts of the sun’s atmosphere become visible during an eclipse</a:t>
            </a:r>
            <a:r>
              <a:rPr lang="en-US" sz="3200" b="1" dirty="0" smtClean="0"/>
              <a:t>?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a.  photosphere </a:t>
            </a:r>
            <a:r>
              <a:rPr lang="en-US" sz="3200" b="1" dirty="0"/>
              <a:t>and corona	</a:t>
            </a:r>
            <a:r>
              <a:rPr lang="en-US" sz="3200" b="1" dirty="0" smtClean="0"/>
              <a:t>	c</a:t>
            </a:r>
            <a:r>
              <a:rPr lang="en-US" sz="3200" b="1" dirty="0"/>
              <a:t>.	photosphere and </a:t>
            </a:r>
            <a:r>
              <a:rPr lang="en-US" sz="3200" b="1" dirty="0" smtClean="0"/>
              <a:t>								chromosphere</a:t>
            </a:r>
            <a:r>
              <a:rPr lang="en-US" sz="3200" b="1" dirty="0"/>
              <a:t>	</a:t>
            </a:r>
          </a:p>
          <a:p>
            <a:pPr marL="0" indent="0">
              <a:buNone/>
            </a:pPr>
            <a:r>
              <a:rPr lang="en-US" sz="3200" b="1" dirty="0" smtClean="0"/>
              <a:t>b.  chromosphere </a:t>
            </a:r>
            <a:r>
              <a:rPr lang="en-US" sz="3200" b="1" dirty="0"/>
              <a:t>and corona	</a:t>
            </a:r>
            <a:r>
              <a:rPr lang="en-US" sz="3200" b="1" dirty="0" smtClean="0"/>
              <a:t>	d</a:t>
            </a:r>
            <a:r>
              <a:rPr lang="en-US" sz="3200" b="1" dirty="0"/>
              <a:t>.	prominences and </a:t>
            </a:r>
            <a:r>
              <a:rPr lang="en-US" sz="3200" b="1" dirty="0" smtClean="0"/>
              <a:t>								flares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3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 -</a:t>
            </a:r>
            <a:r>
              <a:rPr lang="en-US" b="1" dirty="0"/>
              <a:t> chromosphere and corona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92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The </a:t>
            </a:r>
            <a:r>
              <a:rPr lang="en-US" sz="3200" b="1" dirty="0"/>
              <a:t>outer layer of the Sun’s atmosphere is called the ________________ which looks like a white halo around the Sun</a:t>
            </a:r>
            <a:r>
              <a:rPr lang="en-US" sz="3200" b="1" dirty="0" smtClean="0"/>
              <a:t>.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coma</a:t>
            </a:r>
            <a:r>
              <a:rPr lang="en-US" sz="3200" b="1" dirty="0"/>
              <a:t>	</a:t>
            </a:r>
            <a:r>
              <a:rPr lang="en-US" sz="3200" b="1" dirty="0" smtClean="0"/>
              <a:t>		c</a:t>
            </a:r>
            <a:r>
              <a:rPr lang="en-US" sz="3200" b="1" dirty="0"/>
              <a:t>.	chromosphere	</a:t>
            </a: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b.  corona</a:t>
            </a:r>
            <a:r>
              <a:rPr lang="en-US" sz="3200" b="1" dirty="0"/>
              <a:t>	</a:t>
            </a:r>
            <a:r>
              <a:rPr lang="en-US" sz="3200" b="1" dirty="0" smtClean="0"/>
              <a:t>		d</a:t>
            </a:r>
            <a:r>
              <a:rPr lang="en-US" sz="3200" b="1" dirty="0"/>
              <a:t>.	photosphere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7455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 - </a:t>
            </a:r>
            <a:r>
              <a:rPr lang="en-US" b="1" dirty="0"/>
              <a:t>corona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83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The middle layer of the Sun’s atmosphere is the </a:t>
            </a:r>
            <a:r>
              <a:rPr lang="en-US" sz="3200" b="1" dirty="0" smtClean="0"/>
              <a:t>____________________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chromosphere</a:t>
            </a:r>
            <a:r>
              <a:rPr lang="en-US" sz="3200" b="1" dirty="0"/>
              <a:t>	</a:t>
            </a:r>
            <a:r>
              <a:rPr lang="en-US" sz="3200" b="1" dirty="0" smtClean="0"/>
              <a:t>	c</a:t>
            </a:r>
            <a:r>
              <a:rPr lang="en-US" sz="3200" b="1" dirty="0"/>
              <a:t>.	</a:t>
            </a:r>
            <a:r>
              <a:rPr lang="en-US" sz="3200" b="1" dirty="0" smtClean="0"/>
              <a:t>corona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</a:p>
          <a:p>
            <a:pPr marL="0" indent="0">
              <a:buNone/>
            </a:pPr>
            <a:r>
              <a:rPr lang="en-US" sz="3200" b="1" dirty="0" smtClean="0"/>
              <a:t>b.  photosphere</a:t>
            </a:r>
            <a:r>
              <a:rPr lang="en-US" sz="3200" b="1" dirty="0"/>
              <a:t>	</a:t>
            </a:r>
            <a:r>
              <a:rPr lang="en-US" sz="3200" b="1" dirty="0" smtClean="0"/>
              <a:t>		d</a:t>
            </a:r>
            <a:r>
              <a:rPr lang="en-US" sz="3200" b="1" dirty="0"/>
              <a:t>.	coma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2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- </a:t>
            </a:r>
            <a:r>
              <a:rPr lang="en-US" b="1" dirty="0"/>
              <a:t>chromosphere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70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The inner layer of the Sun’s atmosphere is called the _________________ which is what you see when you look at an image of the Sun and is considered to be the Sun’s surface layer</a:t>
            </a:r>
            <a:r>
              <a:rPr lang="en-US" sz="3200" b="1" dirty="0" smtClean="0"/>
              <a:t>.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chromosphere</a:t>
            </a:r>
            <a:r>
              <a:rPr lang="en-US" sz="3200" b="1" dirty="0"/>
              <a:t>	</a:t>
            </a:r>
            <a:r>
              <a:rPr lang="en-US" sz="3200" b="1" dirty="0" smtClean="0"/>
              <a:t>		c</a:t>
            </a:r>
            <a:r>
              <a:rPr lang="en-US" sz="3200" b="1" dirty="0"/>
              <a:t>.	</a:t>
            </a:r>
            <a:r>
              <a:rPr lang="en-US" sz="3200" b="1" dirty="0" smtClean="0"/>
              <a:t>coma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</a:p>
          <a:p>
            <a:pPr marL="0" indent="0">
              <a:buNone/>
            </a:pPr>
            <a:r>
              <a:rPr lang="en-US" sz="3200" b="1" dirty="0" smtClean="0"/>
              <a:t>b.  corona</a:t>
            </a:r>
            <a:r>
              <a:rPr lang="en-US" sz="3200" b="1" dirty="0"/>
              <a:t>	</a:t>
            </a:r>
            <a:r>
              <a:rPr lang="en-US" sz="3200" b="1" dirty="0" smtClean="0"/>
              <a:t>				d</a:t>
            </a:r>
            <a:r>
              <a:rPr lang="en-US" sz="3200" b="1" dirty="0"/>
              <a:t>.	photosphere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The theory that astronomers have developed to describe the formation of the universe is called </a:t>
            </a:r>
            <a:r>
              <a:rPr lang="en-US" sz="3200" b="1" dirty="0" smtClean="0"/>
              <a:t>the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big </a:t>
            </a:r>
            <a:r>
              <a:rPr lang="en-US" sz="3200" b="1" dirty="0"/>
              <a:t>crunch theory.	</a:t>
            </a:r>
            <a:r>
              <a:rPr lang="en-US" sz="3200" b="1" dirty="0" smtClean="0"/>
              <a:t>	c</a:t>
            </a:r>
            <a:r>
              <a:rPr lang="en-US" sz="3200" b="1" dirty="0"/>
              <a:t>.	galactic expansion theory</a:t>
            </a:r>
            <a:r>
              <a:rPr lang="en-US" sz="3200" b="1" dirty="0" smtClean="0"/>
              <a:t>.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</a:p>
          <a:p>
            <a:pPr marL="0" indent="0">
              <a:buNone/>
            </a:pPr>
            <a:r>
              <a:rPr lang="en-US" sz="3200" b="1" dirty="0" smtClean="0"/>
              <a:t>b.  collision-ring </a:t>
            </a:r>
            <a:r>
              <a:rPr lang="en-US" sz="3200" b="1" dirty="0"/>
              <a:t>theory.	d.	big bang theory.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242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 - </a:t>
            </a:r>
            <a:r>
              <a:rPr lang="en-US" b="1" dirty="0"/>
              <a:t>photosphere</a:t>
            </a:r>
          </a:p>
        </p:txBody>
      </p:sp>
    </p:spTree>
    <p:extLst>
      <p:ext uri="{BB962C8B-B14F-4D97-AF65-F5344CB8AC3E}">
        <p14:creationId xmlns:p14="http://schemas.microsoft.com/office/powerpoint/2010/main" val="33027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Magnetic storms are a result of an increase in solar wind caused by eruptions on the Sun called __________________.</a:t>
            </a:r>
          </a:p>
          <a:p>
            <a:pPr marL="0" indent="0">
              <a:buNone/>
            </a:pPr>
            <a:endParaRPr lang="pt-BR" sz="3200" b="1" dirty="0" smtClean="0"/>
          </a:p>
          <a:p>
            <a:pPr marL="514350" indent="-514350">
              <a:buAutoNum type="alphaLcPeriod"/>
            </a:pPr>
            <a:r>
              <a:rPr lang="pt-BR" sz="3200" b="1" dirty="0" smtClean="0"/>
              <a:t>corona</a:t>
            </a:r>
            <a:r>
              <a:rPr lang="pt-BR" sz="3200" b="1" dirty="0"/>
              <a:t>	</a:t>
            </a:r>
            <a:r>
              <a:rPr lang="pt-BR" sz="3200" b="1" dirty="0" smtClean="0"/>
              <a:t>			c</a:t>
            </a:r>
            <a:r>
              <a:rPr lang="pt-BR" sz="3200" b="1" dirty="0"/>
              <a:t>.	solar </a:t>
            </a:r>
            <a:r>
              <a:rPr lang="pt-BR" sz="3200" b="1" dirty="0" smtClean="0"/>
              <a:t>flares</a:t>
            </a:r>
          </a:p>
          <a:p>
            <a:pPr marL="0" indent="0">
              <a:buNone/>
            </a:pPr>
            <a:r>
              <a:rPr lang="pt-BR" sz="3200" b="1" dirty="0"/>
              <a:t>	</a:t>
            </a:r>
          </a:p>
          <a:p>
            <a:pPr marL="0" indent="0">
              <a:buNone/>
            </a:pPr>
            <a:r>
              <a:rPr lang="en-US" sz="3200" b="1" dirty="0" smtClean="0"/>
              <a:t>b.  chromosphere</a:t>
            </a:r>
            <a:r>
              <a:rPr lang="en-US" sz="3200" b="1" dirty="0"/>
              <a:t>	</a:t>
            </a:r>
            <a:r>
              <a:rPr lang="en-US" sz="3200" b="1" dirty="0" smtClean="0"/>
              <a:t>	d</a:t>
            </a:r>
            <a:r>
              <a:rPr lang="en-US" sz="3200" b="1" dirty="0"/>
              <a:t>.	photosphere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9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C - </a:t>
            </a:r>
            <a:r>
              <a:rPr lang="pt-BR" b="1" dirty="0"/>
              <a:t>solar flares</a:t>
            </a:r>
          </a:p>
        </p:txBody>
      </p:sp>
    </p:spTree>
    <p:extLst>
      <p:ext uri="{BB962C8B-B14F-4D97-AF65-F5344CB8AC3E}">
        <p14:creationId xmlns:p14="http://schemas.microsoft.com/office/powerpoint/2010/main" val="11162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_______________________ are areas of gas on the Sun’s surface that are cooler than the gases around them</a:t>
            </a:r>
            <a:r>
              <a:rPr lang="en-US" sz="3200" b="1" dirty="0" smtClean="0"/>
              <a:t>.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sunspots</a:t>
            </a:r>
            <a:r>
              <a:rPr lang="en-US" sz="3200" b="1" dirty="0"/>
              <a:t>	</a:t>
            </a:r>
            <a:r>
              <a:rPr lang="en-US" sz="3200" b="1" dirty="0" smtClean="0"/>
              <a:t>			c</a:t>
            </a:r>
            <a:r>
              <a:rPr lang="en-US" sz="3200" b="1" dirty="0"/>
              <a:t>.	photosphere	</a:t>
            </a: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b.  chromosphere</a:t>
            </a:r>
            <a:r>
              <a:rPr lang="en-US" sz="3200" b="1" dirty="0"/>
              <a:t>	</a:t>
            </a:r>
            <a:r>
              <a:rPr lang="en-US" sz="3200" b="1" dirty="0" smtClean="0"/>
              <a:t>		d</a:t>
            </a:r>
            <a:r>
              <a:rPr lang="en-US" sz="3200" b="1" dirty="0"/>
              <a:t>.	corona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2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- </a:t>
            </a:r>
            <a:r>
              <a:rPr lang="en-US" b="1" dirty="0"/>
              <a:t>sunspots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9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A galaxy that does not have a regular shape is classified as a(an) ___________ </a:t>
            </a:r>
            <a:r>
              <a:rPr lang="en-US" sz="3200" b="1" dirty="0" smtClean="0"/>
              <a:t>galaxy.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elliptical</a:t>
            </a:r>
            <a:r>
              <a:rPr lang="en-US" sz="3200" b="1" dirty="0"/>
              <a:t>	</a:t>
            </a:r>
            <a:r>
              <a:rPr lang="en-US" sz="3200" b="1" dirty="0" smtClean="0"/>
              <a:t>		c</a:t>
            </a:r>
            <a:r>
              <a:rPr lang="en-US" sz="3200" b="1" dirty="0"/>
              <a:t>.	</a:t>
            </a:r>
            <a:r>
              <a:rPr lang="en-US" sz="3200" b="1" dirty="0" smtClean="0"/>
              <a:t>regular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</a:p>
          <a:p>
            <a:pPr marL="0" indent="0">
              <a:buNone/>
            </a:pPr>
            <a:r>
              <a:rPr lang="en-US" sz="3200" b="1" dirty="0" smtClean="0"/>
              <a:t>b.  spiral</a:t>
            </a:r>
            <a:r>
              <a:rPr lang="en-US" sz="3200" b="1" dirty="0"/>
              <a:t>	</a:t>
            </a:r>
            <a:r>
              <a:rPr lang="en-US" sz="3200" b="1" dirty="0" smtClean="0"/>
              <a:t>			d</a:t>
            </a:r>
            <a:r>
              <a:rPr lang="en-US" sz="3200" b="1" dirty="0"/>
              <a:t>.	irregular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58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 - </a:t>
            </a:r>
            <a:r>
              <a:rPr lang="en-US" b="1" dirty="0"/>
              <a:t>	irregular</a:t>
            </a:r>
          </a:p>
        </p:txBody>
      </p:sp>
    </p:spTree>
    <p:extLst>
      <p:ext uri="{BB962C8B-B14F-4D97-AF65-F5344CB8AC3E}">
        <p14:creationId xmlns:p14="http://schemas.microsoft.com/office/powerpoint/2010/main" val="300555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_________________ galaxies look like </a:t>
            </a:r>
            <a:r>
              <a:rPr lang="en-US" sz="3200" b="1" dirty="0">
                <a:solidFill>
                  <a:srgbClr val="FF0000"/>
                </a:solidFill>
              </a:rPr>
              <a:t>round or flattened balls</a:t>
            </a:r>
            <a:r>
              <a:rPr lang="en-US" sz="3200" b="1" dirty="0"/>
              <a:t> and contain old stars</a:t>
            </a:r>
            <a:r>
              <a:rPr lang="en-US" sz="3200" b="1" dirty="0" smtClean="0"/>
              <a:t>.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irregular</a:t>
            </a:r>
            <a:r>
              <a:rPr lang="en-US" sz="3200" b="1" dirty="0"/>
              <a:t>	</a:t>
            </a:r>
            <a:r>
              <a:rPr lang="en-US" sz="3200" b="1" dirty="0" smtClean="0"/>
              <a:t>		c</a:t>
            </a:r>
            <a:r>
              <a:rPr lang="en-US" sz="3200" b="1" dirty="0"/>
              <a:t>.	</a:t>
            </a:r>
            <a:r>
              <a:rPr lang="en-US" sz="3200" b="1" dirty="0" smtClean="0"/>
              <a:t>elliptical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</a:p>
          <a:p>
            <a:pPr marL="0" indent="0">
              <a:buNone/>
            </a:pPr>
            <a:r>
              <a:rPr lang="en-US" sz="3200" b="1" dirty="0" smtClean="0"/>
              <a:t>b.  spiral</a:t>
            </a:r>
            <a:r>
              <a:rPr lang="en-US" sz="3200" b="1" dirty="0"/>
              <a:t>	</a:t>
            </a:r>
            <a:r>
              <a:rPr lang="en-US" sz="3200" b="1" dirty="0" smtClean="0"/>
              <a:t>			d</a:t>
            </a:r>
            <a:r>
              <a:rPr lang="en-US" sz="3200" b="1" dirty="0"/>
              <a:t>.	milky 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 -</a:t>
            </a:r>
            <a:r>
              <a:rPr lang="en-US" b="1" dirty="0"/>
              <a:t>elliptical</a:t>
            </a:r>
          </a:p>
        </p:txBody>
      </p:sp>
    </p:spTree>
    <p:extLst>
      <p:ext uri="{BB962C8B-B14F-4D97-AF65-F5344CB8AC3E}">
        <p14:creationId xmlns:p14="http://schemas.microsoft.com/office/powerpoint/2010/main" val="172776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A(An) _________________galaxy has a characteristic </a:t>
            </a:r>
            <a:r>
              <a:rPr lang="en-US" sz="3200" b="1" dirty="0">
                <a:solidFill>
                  <a:srgbClr val="FF0000"/>
                </a:solidFill>
              </a:rPr>
              <a:t>pinwheel</a:t>
            </a:r>
            <a:r>
              <a:rPr lang="en-US" sz="3200" b="1" dirty="0"/>
              <a:t> shape</a:t>
            </a:r>
            <a:r>
              <a:rPr lang="en-US" sz="3200" b="1" dirty="0" smtClean="0"/>
              <a:t>.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irregular</a:t>
            </a:r>
            <a:r>
              <a:rPr lang="en-US" sz="3200" b="1" dirty="0"/>
              <a:t>	</a:t>
            </a:r>
            <a:r>
              <a:rPr lang="en-US" sz="3200" b="1" dirty="0" smtClean="0"/>
              <a:t>		c</a:t>
            </a:r>
            <a:r>
              <a:rPr lang="en-US" sz="3200" b="1" dirty="0"/>
              <a:t>.	elliptical	</a:t>
            </a:r>
            <a:endParaRPr lang="en-US" sz="3200" b="1" dirty="0" smtClean="0"/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b.  spiral</a:t>
            </a:r>
            <a:r>
              <a:rPr lang="en-US" sz="3200" b="1" dirty="0"/>
              <a:t>	</a:t>
            </a:r>
            <a:r>
              <a:rPr lang="en-US" sz="3200" b="1" dirty="0" smtClean="0"/>
              <a:t>			d</a:t>
            </a:r>
            <a:r>
              <a:rPr lang="en-US" sz="3200" b="1" dirty="0"/>
              <a:t>.	regular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 - </a:t>
            </a:r>
            <a:r>
              <a:rPr lang="en-US" b="1" dirty="0"/>
              <a:t>big bang theory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69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 - </a:t>
            </a:r>
            <a:r>
              <a:rPr lang="en-US" b="1" dirty="0"/>
              <a:t> spiral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15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What shape are the orbits of most comets</a:t>
            </a:r>
            <a:r>
              <a:rPr lang="en-US" sz="3200" b="1" dirty="0" smtClean="0"/>
              <a:t>?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long</a:t>
            </a:r>
            <a:r>
              <a:rPr lang="en-US" sz="3200" b="1" dirty="0"/>
              <a:t>, narrow ellipses	</a:t>
            </a:r>
            <a:r>
              <a:rPr lang="en-US" sz="3200" b="1" dirty="0" smtClean="0"/>
              <a:t>	c</a:t>
            </a:r>
            <a:r>
              <a:rPr lang="en-US" sz="3200" b="1" dirty="0"/>
              <a:t>.	nearly circular </a:t>
            </a:r>
            <a:r>
              <a:rPr lang="en-US" sz="3200" b="1" dirty="0" smtClean="0"/>
              <a:t>ellipses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</a:p>
          <a:p>
            <a:pPr marL="0" indent="0">
              <a:buNone/>
            </a:pPr>
            <a:r>
              <a:rPr lang="en-US" sz="3200" b="1" dirty="0" smtClean="0"/>
              <a:t>b.  circles</a:t>
            </a:r>
            <a:r>
              <a:rPr lang="en-US" sz="3200" b="1" dirty="0"/>
              <a:t>	</a:t>
            </a:r>
            <a:r>
              <a:rPr lang="en-US" sz="3200" b="1" dirty="0" smtClean="0"/>
              <a:t>				d</a:t>
            </a:r>
            <a:r>
              <a:rPr lang="en-US" sz="3200" b="1" dirty="0"/>
              <a:t>.	spherical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27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- </a:t>
            </a:r>
            <a:r>
              <a:rPr lang="en-US" sz="4000" b="1" dirty="0"/>
              <a:t>long, narrow ellipses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4509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The asteroid belt is </a:t>
            </a:r>
            <a:r>
              <a:rPr lang="en-US" sz="3200" b="1" dirty="0" smtClean="0"/>
              <a:t>located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    between </a:t>
            </a:r>
            <a:r>
              <a:rPr lang="en-US" sz="3200" b="1" dirty="0"/>
              <a:t>Earth and Mars.	</a:t>
            </a:r>
            <a:endParaRPr lang="en-US" sz="3200" b="1" dirty="0" smtClean="0"/>
          </a:p>
          <a:p>
            <a:pPr marL="514350" indent="-514350">
              <a:buAutoNum type="alphaLcPeriod"/>
            </a:pPr>
            <a:r>
              <a:rPr lang="en-US" sz="3200" b="1" dirty="0" smtClean="0"/>
              <a:t>    between Mars and Jupiter.	</a:t>
            </a:r>
          </a:p>
          <a:p>
            <a:pPr marL="0" indent="0">
              <a:buNone/>
            </a:pPr>
            <a:r>
              <a:rPr lang="en-US" sz="3200" b="1" dirty="0" smtClean="0"/>
              <a:t>c.	between Jupiter and Saturn.	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d.	between Saturn and Uranus.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1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 -</a:t>
            </a:r>
            <a:r>
              <a:rPr lang="en-US" b="1" dirty="0"/>
              <a:t> between Mars and Jupiter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5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Meteoroids usually come </a:t>
            </a:r>
            <a:r>
              <a:rPr lang="en-US" sz="3200" b="1" dirty="0" smtClean="0"/>
              <a:t>from</a:t>
            </a:r>
          </a:p>
          <a:p>
            <a:pPr marL="0" indent="0">
              <a:buNone/>
            </a:pPr>
            <a:endParaRPr lang="en-US" sz="3200" b="1" dirty="0"/>
          </a:p>
          <a:p>
            <a:pPr marL="514350" indent="-514350">
              <a:buAutoNum type="alphaLcPeriod"/>
            </a:pPr>
            <a:r>
              <a:rPr lang="en-US" sz="3200" b="1" dirty="0" smtClean="0"/>
              <a:t>debris </a:t>
            </a:r>
            <a:r>
              <a:rPr lang="en-US" sz="3200" b="1" dirty="0"/>
              <a:t>from other planets.	</a:t>
            </a:r>
            <a:r>
              <a:rPr lang="en-US" sz="3200" b="1" dirty="0" smtClean="0"/>
              <a:t>  c</a:t>
            </a:r>
            <a:r>
              <a:rPr lang="en-US" sz="3200" b="1" dirty="0"/>
              <a:t>.	meteorites</a:t>
            </a:r>
            <a:r>
              <a:rPr lang="en-US" sz="3200" b="1" dirty="0" smtClean="0"/>
              <a:t>.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</a:p>
          <a:p>
            <a:pPr marL="0" indent="0">
              <a:buNone/>
            </a:pPr>
            <a:r>
              <a:rPr lang="en-US" sz="3200" b="1" dirty="0" smtClean="0"/>
              <a:t>b.  the </a:t>
            </a:r>
            <a:r>
              <a:rPr lang="en-US" sz="3200" b="1" dirty="0"/>
              <a:t>solar wind.	</a:t>
            </a:r>
            <a:r>
              <a:rPr lang="en-US" sz="3200" b="1" dirty="0" smtClean="0"/>
              <a:t>		  d</a:t>
            </a:r>
            <a:r>
              <a:rPr lang="en-US" sz="3200" b="1" dirty="0"/>
              <a:t>.	comets or asteroids.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71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410</Words>
  <Application>Microsoft Office PowerPoint</Application>
  <PresentationFormat>Widescreen</PresentationFormat>
  <Paragraphs>120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Rosemarie Cox</dc:creator>
  <cp:lastModifiedBy>Cox Rosemarie</cp:lastModifiedBy>
  <cp:revision>11</cp:revision>
  <cp:lastPrinted>2018-04-23T14:36:32Z</cp:lastPrinted>
  <dcterms:created xsi:type="dcterms:W3CDTF">2013-09-16T14:00:51Z</dcterms:created>
  <dcterms:modified xsi:type="dcterms:W3CDTF">2019-04-12T14:26:47Z</dcterms:modified>
</cp:coreProperties>
</file>