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6" r:id="rId9"/>
    <p:sldId id="261" r:id="rId10"/>
    <p:sldId id="267" r:id="rId11"/>
    <p:sldId id="262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Beanie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Beanie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Beanie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Beanie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Beanie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Beanie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Beanie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Beanie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Beanie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2788CCB-8D6F-4A66-A58B-5A1987AE5D5F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A5D8F8-4F11-4309-8B6B-CED4DE9C5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18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CF9423F-091B-462C-B61F-296C6F2C3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94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8967A-C3F5-4A4E-8B5A-8145060B84D2}" type="slidenum">
              <a:rPr lang="en-US"/>
              <a:pPr/>
              <a:t>1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75633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F26A72-5CC6-4382-B2E7-BE5538FC6078}" type="slidenum">
              <a:rPr lang="en-US"/>
              <a:pPr/>
              <a:t>10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25254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242CCE-2894-4D66-9AEB-21867C5EBFAA}" type="slidenum">
              <a:rPr lang="en-US"/>
              <a:pPr/>
              <a:t>11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95612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BF9124-26AF-48B7-A795-834B4EDC64C3}" type="slidenum">
              <a:rPr lang="en-US"/>
              <a:pPr/>
              <a:t>2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23017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7C7D12-0B2B-4858-AE2C-6BF91A208DB4}" type="slidenum">
              <a:rPr lang="en-US"/>
              <a:pPr/>
              <a:t>3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12571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37223E-B09C-48F1-AB73-237BA700BC08}" type="slidenum">
              <a:rPr lang="en-US"/>
              <a:pPr/>
              <a:t>4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666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37223E-B09C-48F1-AB73-237BA700BC08}" type="slidenum">
              <a:rPr lang="en-US"/>
              <a:pPr/>
              <a:t>5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22681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0D1EAB-4015-4B04-9792-F77DF85BA16B}" type="slidenum">
              <a:rPr lang="en-US"/>
              <a:pPr/>
              <a:t>6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22426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47C5E-F001-4989-BF07-4BB62753A193}" type="slidenum">
              <a:rPr lang="en-US"/>
              <a:pPr/>
              <a:t>7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14105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47C5E-F001-4989-BF07-4BB62753A193}" type="slidenum">
              <a:rPr lang="en-US"/>
              <a:pPr/>
              <a:t>8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63030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F26A72-5CC6-4382-B2E7-BE5538FC6078}" type="slidenum">
              <a:rPr lang="en-US"/>
              <a:pPr/>
              <a:t>9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92944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6188F-94E6-411E-B78A-7EB073F91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2D2D0-1779-4EE6-9FE9-EA8C40DD6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4FEA9-DC6C-42D1-B593-180441A17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5C688-D76E-4383-B572-AA0BACEAD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738AE-1CE0-469F-88B3-51A8BD77F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9A362-9174-4932-937A-57B05E8AF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ACABF-82AD-491A-B649-DD30EDDB0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2047F-7F50-40C3-A807-5C953D2EB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DAF3A-F948-40E9-87DA-BC32A7DEB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17CAB-556B-4414-9498-2B4C62884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E8C15-A3DA-47FB-8D1D-E12D29175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861C0-767A-4682-A25F-2297C0D11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66FF"/>
            </a:gs>
            <a:gs pos="50000">
              <a:srgbClr val="5E2F76"/>
            </a:gs>
            <a:gs pos="100000">
              <a:srgbClr val="CC66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4159A3A-1F61-4D36-9F79-6AD53D96C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Program%20Files\Microsoft%20Office\Media\CntCD1\Sounds\BKNPTY01.mid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image" Target="../media/image6.png"/><Relationship Id="rId5" Type="http://schemas.openxmlformats.org/officeDocument/2006/relationships/image" Target="../media/image12.wmf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6.png"/><Relationship Id="rId5" Type="http://schemas.openxmlformats.org/officeDocument/2006/relationships/image" Target="../media/image10.gif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6" Type="http://schemas.openxmlformats.org/officeDocument/2006/relationships/image" Target="../media/image6.png"/><Relationship Id="rId5" Type="http://schemas.openxmlformats.org/officeDocument/2006/relationships/image" Target="../media/image11.gif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image" Target="../media/image6.png"/><Relationship Id="rId5" Type="http://schemas.openxmlformats.org/officeDocument/2006/relationships/image" Target="../media/image12.wmf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"/>
            <a:ext cx="7467600" cy="3067050"/>
          </a:xfrm>
        </p:spPr>
        <p:txBody>
          <a:bodyPr/>
          <a:lstStyle/>
          <a:p>
            <a:pPr eaLnBrk="1" hangingPunct="1"/>
            <a:r>
              <a:rPr lang="en-US" sz="9600" smtClean="0">
                <a:solidFill>
                  <a:schemeClr val="bg1"/>
                </a:solidFill>
                <a:latin typeface="Beanie" pitchFamily="2" charset="0"/>
              </a:rPr>
              <a:t>Scientific Method</a:t>
            </a:r>
          </a:p>
        </p:txBody>
      </p:sp>
      <p:pic>
        <p:nvPicPr>
          <p:cNvPr id="2051" name="Picture 4" descr="j0336976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2672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5" descr="j022379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1800" y="4038600"/>
            <a:ext cx="18859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 descr="j021605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0400" y="4519613"/>
            <a:ext cx="3048000" cy="202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BKNPTY01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988" fill="hold"/>
                                        <p:tgtEl>
                                          <p:spTgt spid="20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b="1" dirty="0" smtClean="0">
                <a:solidFill>
                  <a:schemeClr val="bg1"/>
                </a:solidFill>
              </a:rPr>
              <a:t>   Data/Results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95600" y="1295400"/>
            <a:ext cx="6248400" cy="52578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bg1"/>
                </a:solidFill>
              </a:rPr>
              <a:t>After you complete an experiment, you must look at the data collected and decide if it supports your hypothesis.</a:t>
            </a:r>
          </a:p>
        </p:txBody>
      </p:sp>
      <p:pic>
        <p:nvPicPr>
          <p:cNvPr id="12292" name="Picture 4" descr="otif2djd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0" y="1752600"/>
            <a:ext cx="3124200" cy="3886200"/>
          </a:xfrm>
          <a:noFill/>
        </p:spPr>
      </p:pic>
      <p:pic>
        <p:nvPicPr>
          <p:cNvPr id="12294" name="Picture 6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068468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3" fill="hold"/>
                                        <p:tgtEl>
                                          <p:spTgt spid="122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9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6000" smtClean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8200"/>
            <a:ext cx="8610600" cy="5287963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Your conclusion states whether your hypothesis was correct or not.</a:t>
            </a:r>
          </a:p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You need to tell me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</a:rPr>
              <a:t>                      why you were right or                wrong.</a:t>
            </a:r>
          </a:p>
        </p:txBody>
      </p:sp>
      <p:pic>
        <p:nvPicPr>
          <p:cNvPr id="9220" name="Picture 4" descr="j0282788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638925" y="3505200"/>
            <a:ext cx="2505075" cy="2392363"/>
          </a:xfr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 smtClean="0">
                <a:solidFill>
                  <a:schemeClr val="bg1"/>
                </a:solidFill>
                <a:latin typeface="Arial Unicode MS" pitchFamily="34" charset="-128"/>
              </a:rPr>
              <a:t>There are </a:t>
            </a:r>
            <a:r>
              <a:rPr lang="en-US" sz="6000" b="1" dirty="0" smtClean="0">
                <a:solidFill>
                  <a:schemeClr val="bg1"/>
                </a:solidFill>
                <a:latin typeface="Arial Unicode MS" pitchFamily="34" charset="-128"/>
              </a:rPr>
              <a:t>6 </a:t>
            </a:r>
            <a:r>
              <a:rPr lang="en-US" sz="6000" b="1" dirty="0" smtClean="0">
                <a:solidFill>
                  <a:schemeClr val="bg1"/>
                </a:solidFill>
                <a:latin typeface="Arial Unicode MS" pitchFamily="34" charset="-128"/>
              </a:rPr>
              <a:t>steps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7391400" cy="58674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Problem</a:t>
            </a:r>
          </a:p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Review of Literature</a:t>
            </a:r>
          </a:p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Hypothesis</a:t>
            </a:r>
          </a:p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Experiment</a:t>
            </a:r>
          </a:p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Data/Results</a:t>
            </a:r>
          </a:p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Conclusion</a:t>
            </a:r>
          </a:p>
        </p:txBody>
      </p:sp>
      <p:pic>
        <p:nvPicPr>
          <p:cNvPr id="4100" name="Picture 4" descr="x0yxfjim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5181600" y="2590800"/>
            <a:ext cx="3962400" cy="4267200"/>
          </a:xfrm>
          <a:noFill/>
        </p:spPr>
      </p:pic>
      <p:pic>
        <p:nvPicPr>
          <p:cNvPr id="4102" name="Picture 6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88" fill="hold"/>
                                        <p:tgtEl>
                                          <p:spTgt spid="41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sz="7200" b="1" dirty="0" smtClean="0">
                <a:solidFill>
                  <a:schemeClr val="bg1"/>
                </a:solidFill>
              </a:rPr>
              <a:t>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14400"/>
            <a:ext cx="8839200" cy="5592763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sz="5400" b="1" dirty="0" smtClean="0">
                <a:solidFill>
                  <a:schemeClr val="bg1"/>
                </a:solidFill>
              </a:rPr>
              <a:t>The problem is the question you are trying to answer.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5400" b="1" dirty="0" smtClean="0">
                <a:solidFill>
                  <a:schemeClr val="bg1"/>
                </a:solidFill>
              </a:rPr>
              <a:t>It may also be an observation you have made that you are trying to prove true.</a:t>
            </a:r>
          </a:p>
        </p:txBody>
      </p:sp>
      <p:pic>
        <p:nvPicPr>
          <p:cNvPr id="4100" name="Picture 4" descr="j0282748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6667500" y="2514600"/>
            <a:ext cx="2476500" cy="2476500"/>
          </a:xfr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800" cy="838200"/>
          </a:xfrm>
        </p:spPr>
        <p:txBody>
          <a:bodyPr/>
          <a:lstStyle/>
          <a:p>
            <a:pPr eaLnBrk="1" hangingPunct="1"/>
            <a:r>
              <a:rPr lang="en-US" sz="7200" b="1" dirty="0" smtClean="0">
                <a:solidFill>
                  <a:schemeClr val="bg1"/>
                </a:solidFill>
              </a:rPr>
              <a:t>Review of Literature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9144000" cy="5592763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Research is where you find out about your topic.</a:t>
            </a:r>
          </a:p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You can do research in various ways.  Name ways to research a topic?</a:t>
            </a:r>
          </a:p>
        </p:txBody>
      </p:sp>
      <p:pic>
        <p:nvPicPr>
          <p:cNvPr id="5124" name="Picture 2" descr="C:\Program Files\Microsoft Office\MEDIA\CAGCAT10\j0299125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596063" y="5181600"/>
            <a:ext cx="2547937" cy="1676400"/>
          </a:xfr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800" cy="838200"/>
          </a:xfrm>
        </p:spPr>
        <p:txBody>
          <a:bodyPr/>
          <a:lstStyle/>
          <a:p>
            <a:pPr eaLnBrk="1" hangingPunct="1"/>
            <a:r>
              <a:rPr lang="en-US" sz="7200" b="1" dirty="0" smtClean="0">
                <a:solidFill>
                  <a:schemeClr val="bg1"/>
                </a:solidFill>
              </a:rPr>
              <a:t>Review of Literature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9144000" cy="5592763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Research has to come from a reliable source.  Wikipedia is NOT a reliable source.  </a:t>
            </a:r>
          </a:p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You must give credit or cite your source.</a:t>
            </a:r>
          </a:p>
        </p:txBody>
      </p:sp>
      <p:pic>
        <p:nvPicPr>
          <p:cNvPr id="5124" name="Picture 2" descr="C:\Program Files\Microsoft Office\MEDIA\CAGCAT10\j0299125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596063" y="5181600"/>
            <a:ext cx="2547937" cy="1676400"/>
          </a:xfrm>
          <a:noFill/>
        </p:spPr>
      </p:pic>
    </p:spTree>
    <p:extLst>
      <p:ext uri="{BB962C8B-B14F-4D97-AF65-F5344CB8AC3E}">
        <p14:creationId xmlns:p14="http://schemas.microsoft.com/office/powerpoint/2010/main" val="159322026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smtClean="0">
                <a:solidFill>
                  <a:schemeClr val="bg1"/>
                </a:solidFill>
              </a:rPr>
              <a:t>  Hypothesis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077200" cy="4221163"/>
          </a:xfrm>
        </p:spPr>
        <p:txBody>
          <a:bodyPr/>
          <a:lstStyle/>
          <a:p>
            <a:pPr eaLnBrk="1" hangingPunct="1"/>
            <a:r>
              <a:rPr lang="en-US" sz="6000" b="1" dirty="0" smtClean="0">
                <a:solidFill>
                  <a:schemeClr val="bg1"/>
                </a:solidFill>
              </a:rPr>
              <a:t>An educated guess</a:t>
            </a:r>
          </a:p>
          <a:p>
            <a:pPr eaLnBrk="1" hangingPunct="1"/>
            <a:r>
              <a:rPr lang="en-US" sz="6000" b="1" dirty="0" smtClean="0">
                <a:solidFill>
                  <a:schemeClr val="bg1"/>
                </a:solidFill>
              </a:rPr>
              <a:t>Your educated guess must be based on research.</a:t>
            </a:r>
          </a:p>
        </p:txBody>
      </p:sp>
      <p:pic>
        <p:nvPicPr>
          <p:cNvPr id="6148" name="Picture 4" descr="j0303469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0" y="0"/>
            <a:ext cx="2362200" cy="1882775"/>
          </a:xfrm>
          <a:noFill/>
        </p:spPr>
      </p:pic>
      <p:pic>
        <p:nvPicPr>
          <p:cNvPr id="8198" name="Picture 6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1" fill="hold"/>
                                        <p:tgtEl>
                                          <p:spTgt spid="81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19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105400" y="0"/>
            <a:ext cx="4038600" cy="11430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chemeClr val="bg1"/>
                </a:solidFill>
              </a:rPr>
              <a:t>Experiment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5257800" cy="6553200"/>
          </a:xfrm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chemeClr val="bg1"/>
                </a:solidFill>
              </a:rPr>
              <a:t>You must test your hypothesis.</a:t>
            </a:r>
          </a:p>
          <a:p>
            <a:pPr eaLnBrk="1" hangingPunct="1"/>
            <a:r>
              <a:rPr lang="en-US" sz="4400" b="1" smtClean="0">
                <a:solidFill>
                  <a:schemeClr val="bg1"/>
                </a:solidFill>
              </a:rPr>
              <a:t>Experiments must have a control group.</a:t>
            </a:r>
          </a:p>
          <a:p>
            <a:pPr eaLnBrk="1" hangingPunct="1"/>
            <a:r>
              <a:rPr lang="en-US" sz="4400" b="1" smtClean="0">
                <a:solidFill>
                  <a:schemeClr val="bg1"/>
                </a:solidFill>
              </a:rPr>
              <a:t>They also must contain repeated trials to assure accuracy.</a:t>
            </a:r>
          </a:p>
          <a:p>
            <a:pPr eaLnBrk="1" hangingPunct="1">
              <a:buFontTx/>
              <a:buNone/>
            </a:pPr>
            <a:endParaRPr lang="en-US" sz="4400" b="1" smtClean="0">
              <a:solidFill>
                <a:schemeClr val="bg1"/>
              </a:solidFill>
            </a:endParaRPr>
          </a:p>
        </p:txBody>
      </p:sp>
      <p:pic>
        <p:nvPicPr>
          <p:cNvPr id="7172" name="Picture 4" descr="3y3uoqfo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4913313" y="1828800"/>
            <a:ext cx="3811587" cy="4419600"/>
          </a:xfrm>
          <a:noFill/>
        </p:spPr>
      </p:pic>
      <p:pic>
        <p:nvPicPr>
          <p:cNvPr id="10246" name="Picture 6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84" fill="hold"/>
                                        <p:tgtEl>
                                          <p:spTgt spid="102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6"/>
                </p:tgtEl>
              </p:cMediaNode>
            </p:audio>
          </p:childTnLst>
        </p:cTn>
      </p:par>
    </p:tnLst>
    <p:bldLst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5100" y="0"/>
            <a:ext cx="4038600" cy="11430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Experiment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7848600" cy="6553200"/>
          </a:xfrm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chemeClr val="bg1"/>
                </a:solidFill>
              </a:rPr>
              <a:t>You must have step by step instructions explaining how to do the experiment.</a:t>
            </a:r>
          </a:p>
          <a:p>
            <a:pPr eaLnBrk="1" hangingPunct="1"/>
            <a:r>
              <a:rPr lang="en-US" sz="4400" b="1" dirty="0" smtClean="0">
                <a:solidFill>
                  <a:schemeClr val="bg1"/>
                </a:solidFill>
              </a:rPr>
              <a:t>Someone else should be able to follow your instructions.</a:t>
            </a:r>
          </a:p>
          <a:p>
            <a:pPr eaLnBrk="1" hangingPunct="1">
              <a:buFontTx/>
              <a:buNone/>
            </a:pPr>
            <a:endParaRPr lang="en-US" sz="4400" b="1" dirty="0" smtClean="0">
              <a:solidFill>
                <a:schemeClr val="bg1"/>
              </a:solidFill>
            </a:endParaRPr>
          </a:p>
        </p:txBody>
      </p:sp>
      <p:pic>
        <p:nvPicPr>
          <p:cNvPr id="10246" name="Picture 6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454004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84" fill="hold"/>
                                        <p:tgtEl>
                                          <p:spTgt spid="102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6"/>
                </p:tgtEl>
              </p:cMediaNode>
            </p:audio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b="1" dirty="0" smtClean="0">
                <a:solidFill>
                  <a:schemeClr val="bg1"/>
                </a:solidFill>
              </a:rPr>
              <a:t>   Data/Results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95600" y="1295400"/>
            <a:ext cx="6248400" cy="525780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solidFill>
                  <a:schemeClr val="bg1"/>
                </a:solidFill>
              </a:rPr>
              <a:t>Record your data as you do your experiment.  This may be a chart, graph, tick marks, etc.</a:t>
            </a:r>
          </a:p>
        </p:txBody>
      </p:sp>
      <p:pic>
        <p:nvPicPr>
          <p:cNvPr id="12292" name="Picture 4" descr="otif2djd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0" y="1752600"/>
            <a:ext cx="3124200" cy="3886200"/>
          </a:xfrm>
          <a:noFill/>
        </p:spPr>
      </p:pic>
      <p:pic>
        <p:nvPicPr>
          <p:cNvPr id="12294" name="Picture 6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3" fill="hold"/>
                                        <p:tgtEl>
                                          <p:spTgt spid="122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9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Beanie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Beanie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244</Words>
  <Application>Microsoft Office PowerPoint</Application>
  <PresentationFormat>On-screen Show (4:3)</PresentationFormat>
  <Paragraphs>45</Paragraphs>
  <Slides>11</Slides>
  <Notes>11</Notes>
  <HiddenSlides>0</HiddenSlides>
  <MMClips>7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 Unicode MS</vt:lpstr>
      <vt:lpstr>Arial</vt:lpstr>
      <vt:lpstr>Beanie</vt:lpstr>
      <vt:lpstr>Default Design</vt:lpstr>
      <vt:lpstr>Scientific Method</vt:lpstr>
      <vt:lpstr>There are 6 steps</vt:lpstr>
      <vt:lpstr>Problem</vt:lpstr>
      <vt:lpstr>Review of Literature</vt:lpstr>
      <vt:lpstr>Review of Literature</vt:lpstr>
      <vt:lpstr>  Hypothesis</vt:lpstr>
      <vt:lpstr>Experiment</vt:lpstr>
      <vt:lpstr>Experiment</vt:lpstr>
      <vt:lpstr>   Data/Results</vt:lpstr>
      <vt:lpstr>   Data/Results</vt:lpstr>
      <vt:lpstr>Conclusion</vt:lpstr>
    </vt:vector>
  </TitlesOfParts>
  <Company>MCSD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A satisfied Microsoft Office User</dc:creator>
  <cp:lastModifiedBy>Scarbrough Christi A</cp:lastModifiedBy>
  <cp:revision>39</cp:revision>
  <cp:lastPrinted>2016-08-06T15:53:54Z</cp:lastPrinted>
  <dcterms:created xsi:type="dcterms:W3CDTF">2004-07-12T20:23:07Z</dcterms:created>
  <dcterms:modified xsi:type="dcterms:W3CDTF">2016-08-06T15:54:14Z</dcterms:modified>
</cp:coreProperties>
</file>