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56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3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5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70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1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6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1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31EB-9363-4E31-8A9F-8BA2E6D8FCD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3A36-46BA-42E1-803E-3C11A2432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EFD1AEB2-405F-4B87-BA10-80B6C02B5946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8686800" cy="1752600"/>
          </a:xfrm>
        </p:spPr>
        <p:txBody>
          <a:bodyPr/>
          <a:lstStyle/>
          <a:p>
            <a:pPr eaLnBrk="1" hangingPunct="1"/>
            <a:r>
              <a:rPr lang="en-US" altLang="en-US" sz="2000" b="1">
                <a:solidFill>
                  <a:srgbClr val="0066FF"/>
                </a:solidFill>
              </a:rPr>
              <a:t>NEGATING</a:t>
            </a:r>
            <a:br>
              <a:rPr lang="en-US" altLang="en-US" sz="2000"/>
            </a:br>
            <a:br>
              <a:rPr lang="en-US" altLang="en-US" sz="2000"/>
            </a:br>
            <a:endParaRPr lang="en-US" altLang="en-US" sz="2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362200"/>
            <a:ext cx="8305800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Negating with BE is easy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I am here:  	I </a:t>
            </a:r>
            <a:r>
              <a:rPr lang="en-US" altLang="en-US" b="1" u="sng" dirty="0"/>
              <a:t>am </a:t>
            </a:r>
            <a:r>
              <a:rPr lang="en-US" altLang="en-US" dirty="0"/>
              <a:t>here.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They were late:   	They </a:t>
            </a:r>
            <a:r>
              <a:rPr lang="en-US" altLang="en-US" b="1" u="sng" dirty="0"/>
              <a:t>were </a:t>
            </a:r>
            <a:r>
              <a:rPr lang="en-US" altLang="en-US" dirty="0"/>
              <a:t>late.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We are Italian.	We </a:t>
            </a:r>
            <a:r>
              <a:rPr lang="en-US" altLang="en-US" b="1" u="sng" dirty="0"/>
              <a:t>are </a:t>
            </a:r>
            <a:r>
              <a:rPr lang="en-US" altLang="en-US" dirty="0"/>
              <a:t>Italian.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891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2FC9BC9-656F-4608-8DAE-565A4022D904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8686800" cy="1752600"/>
          </a:xfrm>
        </p:spPr>
        <p:txBody>
          <a:bodyPr/>
          <a:lstStyle/>
          <a:p>
            <a:pPr eaLnBrk="1" hangingPunct="1"/>
            <a:r>
              <a:rPr lang="en-US" altLang="en-US" sz="2000" b="1">
                <a:solidFill>
                  <a:srgbClr val="0066FF"/>
                </a:solidFill>
              </a:rPr>
              <a:t>NEGATING</a:t>
            </a:r>
            <a:br>
              <a:rPr lang="en-US" altLang="en-US" sz="2000"/>
            </a:br>
            <a:br>
              <a:rPr lang="en-US" altLang="en-US" sz="2000"/>
            </a:br>
            <a:endParaRPr lang="en-US" altLang="en-US" sz="2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362200"/>
            <a:ext cx="8305800" cy="4191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Negating with BE is easy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I am here:  	I </a:t>
            </a:r>
            <a:r>
              <a:rPr lang="en-US" altLang="en-US" b="1" u="sng" dirty="0"/>
              <a:t>am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here.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They were late:   	They </a:t>
            </a:r>
            <a:r>
              <a:rPr lang="en-US" altLang="en-US" b="1" u="sng" dirty="0"/>
              <a:t>were </a:t>
            </a:r>
            <a:r>
              <a:rPr lang="en-US" altLang="en-US" dirty="0"/>
              <a:t>late.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We are Italian.	We </a:t>
            </a:r>
            <a:r>
              <a:rPr lang="en-US" altLang="en-US" b="1" u="sng" dirty="0"/>
              <a:t>are </a:t>
            </a:r>
            <a:r>
              <a:rPr lang="en-US" altLang="en-US" dirty="0"/>
              <a:t>Italian.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87004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6A2E652-BCE9-45BC-833A-B9FF7191B09F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8686800" cy="1752600"/>
          </a:xfrm>
        </p:spPr>
        <p:txBody>
          <a:bodyPr/>
          <a:lstStyle/>
          <a:p>
            <a:pPr eaLnBrk="1" hangingPunct="1"/>
            <a:r>
              <a:rPr lang="en-US" altLang="en-US" sz="2000" b="1">
                <a:solidFill>
                  <a:srgbClr val="0066FF"/>
                </a:solidFill>
              </a:rPr>
              <a:t>NEGATING</a:t>
            </a:r>
            <a:br>
              <a:rPr lang="en-US" altLang="en-US" sz="2000"/>
            </a:br>
            <a:br>
              <a:rPr lang="en-US" altLang="en-US" sz="2000"/>
            </a:br>
            <a:endParaRPr lang="en-US" altLang="en-US" sz="2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362200"/>
            <a:ext cx="8305800" cy="4191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Negating with BE is easy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I am here:  	I </a:t>
            </a:r>
            <a:r>
              <a:rPr lang="en-US" altLang="en-US" b="1" u="sng" dirty="0"/>
              <a:t>am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here.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They were late:   	They </a:t>
            </a:r>
            <a:r>
              <a:rPr lang="en-US" altLang="en-US" b="1" u="sng" dirty="0"/>
              <a:t>were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late.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We are Italian.	We </a:t>
            </a:r>
            <a:r>
              <a:rPr lang="en-US" altLang="en-US" b="1" u="sng" dirty="0"/>
              <a:t>are </a:t>
            </a:r>
            <a:r>
              <a:rPr lang="en-US" altLang="en-US" dirty="0"/>
              <a:t>Italian.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9116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D5CB584-543E-4A62-BF6D-F75237BA6195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14400"/>
            <a:ext cx="8686800" cy="1752600"/>
          </a:xfrm>
        </p:spPr>
        <p:txBody>
          <a:bodyPr/>
          <a:lstStyle/>
          <a:p>
            <a:pPr eaLnBrk="1" hangingPunct="1"/>
            <a:r>
              <a:rPr lang="en-US" altLang="en-US" sz="2000" b="1" dirty="0">
                <a:solidFill>
                  <a:srgbClr val="0066FF"/>
                </a:solidFill>
              </a:rPr>
              <a:t>NEGATING</a:t>
            </a:r>
            <a:br>
              <a:rPr lang="en-US" altLang="en-US" sz="2000" dirty="0"/>
            </a:br>
            <a:br>
              <a:rPr lang="en-US" altLang="en-US" sz="2000" dirty="0"/>
            </a:br>
            <a:endParaRPr lang="en-US" altLang="en-US" sz="20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2362200"/>
            <a:ext cx="8305800" cy="41910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Negating with BE is easy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I am here:  	I </a:t>
            </a:r>
            <a:r>
              <a:rPr lang="en-US" altLang="en-US" b="1" u="sng" dirty="0"/>
              <a:t>am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here.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They were late:   	They </a:t>
            </a:r>
            <a:r>
              <a:rPr lang="en-US" altLang="en-US" b="1" u="sng" dirty="0"/>
              <a:t>were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late.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dirty="0"/>
              <a:t>We are Italian.	We </a:t>
            </a:r>
            <a:r>
              <a:rPr lang="en-US" altLang="en-US" b="1" u="sng" dirty="0"/>
              <a:t>are </a:t>
            </a:r>
            <a:r>
              <a:rPr lang="en-US" altLang="en-US" b="1" u="sng" dirty="0">
                <a:solidFill>
                  <a:srgbClr val="008000"/>
                </a:solidFill>
              </a:rPr>
              <a:t>not</a:t>
            </a:r>
            <a:r>
              <a:rPr lang="en-US" altLang="en-US" dirty="0"/>
              <a:t> Italian.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687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03564"/>
            <a:ext cx="9144000" cy="4941453"/>
          </a:xfrm>
        </p:spPr>
        <p:txBody>
          <a:bodyPr>
            <a:noAutofit/>
          </a:bodyPr>
          <a:lstStyle/>
          <a:p>
            <a:pPr algn="l"/>
            <a:r>
              <a:rPr lang="en-US" altLang="en-US" sz="3000" dirty="0"/>
              <a:t>Negating with BE is easy</a:t>
            </a:r>
          </a:p>
          <a:p>
            <a:pPr algn="l"/>
            <a:r>
              <a:rPr lang="en-US" altLang="en-US" sz="3000" dirty="0"/>
              <a:t>=&gt; just add NOT after BE:</a:t>
            </a:r>
          </a:p>
          <a:p>
            <a:pPr algn="l"/>
            <a:endParaRPr lang="en-US" sz="3000" dirty="0"/>
          </a:p>
          <a:p>
            <a:pPr algn="l"/>
            <a:r>
              <a:rPr lang="en-US" sz="3000" dirty="0"/>
              <a:t>He is 			</a:t>
            </a:r>
          </a:p>
          <a:p>
            <a:pPr algn="l"/>
            <a:r>
              <a:rPr lang="en-US" sz="3000" dirty="0"/>
              <a:t>She is			</a:t>
            </a:r>
          </a:p>
          <a:p>
            <a:pPr algn="l"/>
            <a:r>
              <a:rPr lang="en-US" sz="3000" dirty="0"/>
              <a:t>You are 		</a:t>
            </a:r>
          </a:p>
          <a:p>
            <a:pPr algn="l"/>
            <a:r>
              <a:rPr lang="en-US" sz="3000" dirty="0"/>
              <a:t>	</a:t>
            </a:r>
          </a:p>
          <a:p>
            <a:pPr algn="l"/>
            <a:r>
              <a:rPr lang="en-US" sz="3000" dirty="0"/>
              <a:t>It is NOT a desk.</a:t>
            </a:r>
          </a:p>
          <a:p>
            <a:pPr algn="l"/>
            <a:endParaRPr lang="en-US" sz="3000" dirty="0"/>
          </a:p>
          <a:p>
            <a:pPr algn="l"/>
            <a:r>
              <a:rPr lang="en-US" sz="3000" dirty="0"/>
              <a:t>They are NOT from Venezuela.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A90C00-C79F-49A7-80A3-DE5397CF2F3E}"/>
              </a:ext>
            </a:extLst>
          </p:cNvPr>
          <p:cNvSpPr txBox="1"/>
          <p:nvPr/>
        </p:nvSpPr>
        <p:spPr>
          <a:xfrm>
            <a:off x="2512289" y="2419110"/>
            <a:ext cx="9605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</a:rPr>
              <a:t>NOT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F1E599-964B-457D-9CDD-9DB35412F577}"/>
              </a:ext>
            </a:extLst>
          </p:cNvPr>
          <p:cNvSpPr txBox="1"/>
          <p:nvPr/>
        </p:nvSpPr>
        <p:spPr>
          <a:xfrm>
            <a:off x="2373743" y="2383083"/>
            <a:ext cx="1930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 student</a:t>
            </a:r>
            <a:r>
              <a:rPr lang="en-US" sz="27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1470A4-3FC8-4477-A86F-07B857BBC941}"/>
              </a:ext>
            </a:extLst>
          </p:cNvPr>
          <p:cNvSpPr txBox="1"/>
          <p:nvPr/>
        </p:nvSpPr>
        <p:spPr>
          <a:xfrm>
            <a:off x="2512289" y="2927603"/>
            <a:ext cx="23460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from China.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CBF74F-999A-4FE0-AD85-25A607873942}"/>
              </a:ext>
            </a:extLst>
          </p:cNvPr>
          <p:cNvSpPr txBox="1"/>
          <p:nvPr/>
        </p:nvSpPr>
        <p:spPr>
          <a:xfrm>
            <a:off x="2484581" y="2975490"/>
            <a:ext cx="9605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</a:rPr>
              <a:t>NOT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D1CDD2-6628-4098-A4FC-82E32B038FF9}"/>
              </a:ext>
            </a:extLst>
          </p:cNvPr>
          <p:cNvSpPr txBox="1"/>
          <p:nvPr/>
        </p:nvSpPr>
        <p:spPr>
          <a:xfrm>
            <a:off x="2752439" y="3432829"/>
            <a:ext cx="21335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 student.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5889-AB1F-4BDB-A3CD-7A8AA408CAFF}"/>
              </a:ext>
            </a:extLst>
          </p:cNvPr>
          <p:cNvSpPr txBox="1"/>
          <p:nvPr/>
        </p:nvSpPr>
        <p:spPr>
          <a:xfrm>
            <a:off x="2724727" y="3485042"/>
            <a:ext cx="9605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B050"/>
                </a:solidFill>
              </a:rPr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128164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48148E-6 L 0.06966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7 3.7037E-7 L 0.07123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7.40741E-7 L 0.06966 -0.0013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710A6-2F5E-4C5B-B0F2-16BFB5DE9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745"/>
            <a:ext cx="10515600" cy="58352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en-US" sz="3200" dirty="0"/>
              <a:t>Yes/No Questions with BE </a:t>
            </a:r>
          </a:p>
          <a:p>
            <a:endParaRPr lang="en-US" dirty="0"/>
          </a:p>
          <a:p>
            <a:pPr marL="3200400" lvl="7" indent="0">
              <a:buNone/>
            </a:pPr>
            <a:r>
              <a:rPr lang="en-US" sz="3000" dirty="0"/>
              <a:t>It is a pen.			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Is it a pen?</a:t>
            </a:r>
            <a:r>
              <a:rPr lang="en-US" sz="3000" dirty="0"/>
              <a:t>	</a:t>
            </a:r>
          </a:p>
          <a:p>
            <a:pPr marL="3200400" lvl="7" indent="0">
              <a:buNone/>
            </a:pPr>
            <a:endParaRPr lang="en-US" sz="3000" dirty="0"/>
          </a:p>
          <a:p>
            <a:pPr marL="3200400" lvl="7" indent="0">
              <a:buNone/>
            </a:pPr>
            <a:r>
              <a:rPr lang="en-US" sz="3000" dirty="0"/>
              <a:t>She is a teacher.	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Is she a teacher.</a:t>
            </a:r>
          </a:p>
          <a:p>
            <a:pPr marL="3200400" lvl="7" indent="0">
              <a:buNone/>
            </a:pPr>
            <a:endParaRPr lang="en-US" sz="3000" dirty="0">
              <a:sym typeface="Wingdings" panose="05000000000000000000" pitchFamily="2" charset="2"/>
            </a:endParaRPr>
          </a:p>
          <a:p>
            <a:pPr marL="3200400" lvl="7" indent="0">
              <a:buNone/>
            </a:pPr>
            <a:r>
              <a:rPr lang="en-US" sz="3000" dirty="0"/>
              <a:t>He is a new student .	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Is he a new student.</a:t>
            </a:r>
          </a:p>
          <a:p>
            <a:pPr marL="3200400" lvl="7" indent="0">
              <a:buNone/>
            </a:pPr>
            <a:endParaRPr lang="en-US" sz="3000" dirty="0">
              <a:sym typeface="Wingdings" panose="05000000000000000000" pitchFamily="2" charset="2"/>
            </a:endParaRP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I am happy.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Am I happy?</a:t>
            </a:r>
          </a:p>
          <a:p>
            <a:pPr marL="3200400" lvl="7" indent="0">
              <a:buNone/>
            </a:pPr>
            <a:endParaRPr lang="en-US" sz="3000" dirty="0">
              <a:sym typeface="Wingdings" panose="05000000000000000000" pitchFamily="2" charset="2"/>
            </a:endParaRPr>
          </a:p>
          <a:p>
            <a:pPr marL="3200400" lvl="7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710A6-2F5E-4C5B-B0F2-16BFB5DE9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1745"/>
            <a:ext cx="10515600" cy="5835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dirty="0"/>
              <a:t>Yes/No Questions with BE </a:t>
            </a:r>
          </a:p>
          <a:p>
            <a:endParaRPr lang="en-US" dirty="0"/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You are from China.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Are you from China?</a:t>
            </a:r>
          </a:p>
          <a:p>
            <a:pPr marL="3200400" lvl="7" indent="0">
              <a:buNone/>
            </a:pPr>
            <a:endParaRPr lang="en-US" sz="3000" dirty="0">
              <a:sym typeface="Wingdings" panose="05000000000000000000" pitchFamily="2" charset="2"/>
            </a:endParaRP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We are tired.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Are we tired?</a:t>
            </a:r>
          </a:p>
          <a:p>
            <a:pPr marL="3200400" lvl="7" indent="0">
              <a:buNone/>
            </a:pPr>
            <a:endParaRPr lang="en-US" sz="3000" dirty="0">
              <a:sym typeface="Wingdings" panose="05000000000000000000" pitchFamily="2" charset="2"/>
            </a:endParaRP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They are from Russia.</a:t>
            </a:r>
          </a:p>
          <a:p>
            <a:pPr marL="3200400" lvl="7" indent="0">
              <a:buNone/>
            </a:pPr>
            <a:r>
              <a:rPr lang="en-US" sz="3000" dirty="0">
                <a:sym typeface="Wingdings" panose="05000000000000000000" pitchFamily="2" charset="2"/>
              </a:rPr>
              <a:t>Are they from Russia.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78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115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Wingdings</vt:lpstr>
      <vt:lpstr>Office Theme</vt:lpstr>
      <vt:lpstr>NEGATING  </vt:lpstr>
      <vt:lpstr>NEGATING  </vt:lpstr>
      <vt:lpstr>NEGATING  </vt:lpstr>
      <vt:lpstr>NEGATING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Pauleti</dc:creator>
  <cp:lastModifiedBy>Sandra Pauleti</cp:lastModifiedBy>
  <cp:revision>5</cp:revision>
  <dcterms:created xsi:type="dcterms:W3CDTF">2017-08-24T01:03:25Z</dcterms:created>
  <dcterms:modified xsi:type="dcterms:W3CDTF">2017-10-25T01:41:48Z</dcterms:modified>
</cp:coreProperties>
</file>