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CC"/>
    <a:srgbClr val="CCCC00"/>
    <a:srgbClr val="5F5F5F"/>
    <a:srgbClr val="666699"/>
    <a:srgbClr val="FFFFFF"/>
    <a:srgbClr val="FF00FF"/>
    <a:srgbClr val="00FFFF"/>
    <a:srgbClr val="FFFF00"/>
    <a:srgbClr val="C20E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7BBC-6084-48BB-B376-40CFF1EE475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C7B13-FA58-4451-858A-72024CB7A1B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7BBC-6084-48BB-B376-40CFF1EE475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7B13-FA58-4451-858A-72024CB7A1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7BBC-6084-48BB-B376-40CFF1EE475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7B13-FA58-4451-858A-72024CB7A1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7BBC-6084-48BB-B376-40CFF1EE475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C7B13-FA58-4451-858A-72024CB7A1B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7BBC-6084-48BB-B376-40CFF1EE475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C7B13-FA58-4451-858A-72024CB7A1B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7BBC-6084-48BB-B376-40CFF1EE475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C7B13-FA58-4451-858A-72024CB7A1B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7BBC-6084-48BB-B376-40CFF1EE475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C7B13-FA58-4451-858A-72024CB7A1B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7BBC-6084-48BB-B376-40CFF1EE475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C7B13-FA58-4451-858A-72024CB7A1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7BBC-6084-48BB-B376-40CFF1EE475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C7B13-FA58-4451-858A-72024CB7A1B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7BBC-6084-48BB-B376-40CFF1EE475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C7B13-FA58-4451-858A-72024CB7A1B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7BBC-6084-48BB-B376-40CFF1EE475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C7B13-FA58-4451-858A-72024CB7A1B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DB17BBC-6084-48BB-B376-40CFF1EE475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E0C7B13-FA58-4451-858A-72024CB7A1B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ppardsoftware.com/mathgames/earlymath/shapes_shoot.htm" TargetMode="External"/><Relationship Id="rId2" Type="http://schemas.openxmlformats.org/officeDocument/2006/relationships/hyperlink" Target="http://www.sheppardsoftware.com/preschool/ngames/shapes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olmath-games.com/0-colorballs/" TargetMode="External"/><Relationship Id="rId5" Type="http://schemas.openxmlformats.org/officeDocument/2006/relationships/hyperlink" Target="https://www.turtlediary.com/game/color-shapes.html" TargetMode="External"/><Relationship Id="rId4" Type="http://schemas.openxmlformats.org/officeDocument/2006/relationships/hyperlink" Target="https://www.turtlediary.com/game/identifying-shape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2895600"/>
            <a:ext cx="6553200" cy="1569660"/>
          </a:xfrm>
          <a:prstGeom prst="rect">
            <a:avLst/>
          </a:prstGeom>
          <a:noFill/>
          <a:ln w="98425">
            <a:solidFill>
              <a:srgbClr val="02FC5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Comic Sans MS" panose="030F0702030302020204" pitchFamily="66" charset="0"/>
              </a:rPr>
              <a:t>Shapes</a:t>
            </a:r>
            <a:endParaRPr lang="en-US" sz="9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7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685801"/>
            <a:ext cx="73152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endParaRPr lang="en-US" sz="2000" u="sng" dirty="0">
              <a:latin typeface="Comic Sans MS" panose="030F0702030302020204" pitchFamily="66" charset="0"/>
              <a:hlinkClick r:id="rId2"/>
            </a:endParaRPr>
          </a:p>
          <a:p>
            <a:pPr marL="18288" indent="0">
              <a:buNone/>
            </a:pPr>
            <a:endParaRPr lang="en-US" sz="2000" dirty="0" smtClean="0">
              <a:latin typeface="Comic Sans MS" panose="030F0702030302020204" pitchFamily="66" charset="0"/>
              <a:hlinkClick r:id="rId2"/>
            </a:endParaRPr>
          </a:p>
          <a:p>
            <a:pPr marL="18288" indent="0">
              <a:buNone/>
            </a:pPr>
            <a:r>
              <a:rPr lang="en-US" sz="2000" u="sng" dirty="0" smtClean="0">
                <a:latin typeface="Comic Sans MS" panose="030F0702030302020204" pitchFamily="66" charset="0"/>
              </a:rPr>
              <a:t>Songs: </a:t>
            </a:r>
          </a:p>
          <a:p>
            <a:pPr marL="18288" indent="0">
              <a:buNone/>
            </a:pPr>
            <a:r>
              <a:rPr lang="en-US" sz="1200" dirty="0" smtClean="0">
                <a:latin typeface="Comic Sans MS" panose="030F0702030302020204" pitchFamily="66" charset="0"/>
              </a:rPr>
              <a:t>I See Shapes/Shape Song </a:t>
            </a:r>
            <a:r>
              <a:rPr lang="en-US" sz="1400" dirty="0" smtClean="0">
                <a:latin typeface="Comic Sans MS" panose="030F0702030302020204" pitchFamily="66" charset="0"/>
                <a:hlinkClick r:id="rId2"/>
              </a:rPr>
              <a:t>https</a:t>
            </a:r>
            <a:r>
              <a:rPr lang="en-US" sz="1400" dirty="0">
                <a:latin typeface="Comic Sans MS" panose="030F0702030302020204" pitchFamily="66" charset="0"/>
                <a:hlinkClick r:id="rId2"/>
              </a:rPr>
              <a:t>://</a:t>
            </a:r>
            <a:r>
              <a:rPr lang="en-US" sz="1400" dirty="0" smtClean="0">
                <a:latin typeface="Comic Sans MS" panose="030F0702030302020204" pitchFamily="66" charset="0"/>
                <a:hlinkClick r:id="rId2"/>
              </a:rPr>
              <a:t>www.youtube.com/watch?v=OEbRDtCAFdU </a:t>
            </a:r>
            <a:endParaRPr lang="en-US" sz="1400" u="sng" dirty="0">
              <a:latin typeface="Comic Sans MS" panose="030F0702030302020204" pitchFamily="66" charset="0"/>
              <a:hlinkClick r:id="rId2"/>
            </a:endParaRPr>
          </a:p>
          <a:p>
            <a:pPr marL="18288" indent="0">
              <a:buNone/>
            </a:pPr>
            <a:endParaRPr lang="en-US" sz="1400" u="sng" dirty="0" smtClean="0">
              <a:latin typeface="Comic Sans MS" panose="030F0702030302020204" pitchFamily="66" charset="0"/>
            </a:endParaRPr>
          </a:p>
          <a:p>
            <a:pPr marL="18288" indent="0">
              <a:buNone/>
            </a:pPr>
            <a:r>
              <a:rPr lang="en-US" sz="2000" u="sng" dirty="0" smtClean="0">
                <a:latin typeface="Comic Sans MS" panose="030F0702030302020204" pitchFamily="66" charset="0"/>
              </a:rPr>
              <a:t>Games</a:t>
            </a:r>
            <a:r>
              <a:rPr lang="en-US" sz="2000" u="sng" dirty="0">
                <a:latin typeface="Comic Sans MS" panose="030F0702030302020204" pitchFamily="66" charset="0"/>
              </a:rPr>
              <a:t>:</a:t>
            </a:r>
            <a:endParaRPr lang="en-US" sz="2000" u="sng" dirty="0" smtClean="0">
              <a:latin typeface="Comic Sans MS" panose="030F0702030302020204" pitchFamily="66" charset="0"/>
              <a:hlinkClick r:id="rId2"/>
            </a:endParaRPr>
          </a:p>
          <a:p>
            <a:pPr marL="18288" indent="0">
              <a:buNone/>
            </a:pPr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</a:t>
            </a:r>
            <a:r>
              <a:rPr lang="en-US" sz="1800" dirty="0" smtClean="0">
                <a:hlinkClick r:id="rId2"/>
              </a:rPr>
              <a:t>www.sheppardsoftware.com/preschool/ngames/shapes.htm</a:t>
            </a:r>
            <a:r>
              <a:rPr lang="en-US" sz="1800" dirty="0" smtClean="0"/>
              <a:t> </a:t>
            </a:r>
          </a:p>
          <a:p>
            <a:pPr marL="18288" indent="0">
              <a:buNone/>
            </a:pPr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www.sheppardsoftware.com/mathgames/earlymath/shapes_shoot.htm</a:t>
            </a:r>
            <a:r>
              <a:rPr lang="en-US" sz="1600" dirty="0" smtClean="0"/>
              <a:t> </a:t>
            </a:r>
          </a:p>
          <a:p>
            <a:pPr marL="18288" indent="0">
              <a:buNone/>
            </a:pPr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www.turtlediary.com/game/identifying-shapes.html</a:t>
            </a:r>
            <a:r>
              <a:rPr lang="en-US" sz="1600" dirty="0" smtClean="0"/>
              <a:t> </a:t>
            </a:r>
          </a:p>
          <a:p>
            <a:pPr marL="18288" indent="0">
              <a:buNone/>
            </a:pPr>
            <a:r>
              <a:rPr lang="en-US" sz="1600" dirty="0">
                <a:hlinkClick r:id="rId5"/>
              </a:rPr>
              <a:t>https://</a:t>
            </a:r>
            <a:r>
              <a:rPr lang="en-US" sz="1600" dirty="0" smtClean="0">
                <a:hlinkClick r:id="rId5"/>
              </a:rPr>
              <a:t>www.turtlediary.com/game/color-shapes.html</a:t>
            </a:r>
            <a:r>
              <a:rPr lang="en-US" sz="1600" dirty="0" smtClean="0"/>
              <a:t> </a:t>
            </a:r>
          </a:p>
          <a:p>
            <a:pPr marL="18288" lvl="1" indent="0">
              <a:buNone/>
            </a:pPr>
            <a:r>
              <a:rPr lang="en-US" sz="1400" u="sng" dirty="0">
                <a:hlinkClick r:id="rId6"/>
              </a:rPr>
              <a:t>https://www.eslgamesplus.com/shapes-vocabulary-esl-memory-game-easy/</a:t>
            </a:r>
          </a:p>
          <a:p>
            <a:pPr marL="18288" indent="0">
              <a:buNone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Songs &amp; Games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41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9600" b="1" dirty="0">
                <a:latin typeface="Comic Sans MS" panose="030F0702030302020204" pitchFamily="66" charset="0"/>
              </a:rPr>
              <a:t>c</a:t>
            </a:r>
            <a:r>
              <a:rPr lang="en-US" sz="9600" b="1" dirty="0" smtClean="0">
                <a:latin typeface="Comic Sans MS" panose="030F0702030302020204" pitchFamily="66" charset="0"/>
              </a:rPr>
              <a:t>ircle</a:t>
            </a:r>
            <a:endParaRPr lang="en-US" sz="9600" b="1" dirty="0">
              <a:latin typeface="Comic Sans MS" panose="030F0702030302020204" pitchFamily="66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481943" y="533400"/>
            <a:ext cx="4114800" cy="3733800"/>
          </a:xfrm>
          <a:prstGeom prst="ellipse">
            <a:avLst/>
          </a:prstGeom>
          <a:solidFill>
            <a:schemeClr val="tx1">
              <a:lumMod val="85000"/>
            </a:schemeClr>
          </a:solidFill>
          <a:ln w="92075">
            <a:solidFill>
              <a:srgbClr val="DD03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7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9600" dirty="0" smtClean="0">
                <a:latin typeface="Comic Sans MS" panose="030F0702030302020204" pitchFamily="66" charset="0"/>
              </a:rPr>
              <a:t>square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609600"/>
            <a:ext cx="3505200" cy="3429000"/>
          </a:xfrm>
          <a:prstGeom prst="rect">
            <a:avLst/>
          </a:prstGeom>
          <a:solidFill>
            <a:schemeClr val="tx1">
              <a:lumMod val="85000"/>
            </a:schemeClr>
          </a:solidFill>
          <a:ln w="95250">
            <a:solidFill>
              <a:srgbClr val="02FC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4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4648200"/>
            <a:ext cx="464101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triangle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2318657" y="762000"/>
            <a:ext cx="4267200" cy="3581400"/>
          </a:xfrm>
          <a:prstGeom prst="triangle">
            <a:avLst/>
          </a:prstGeom>
          <a:solidFill>
            <a:schemeClr val="tx1">
              <a:lumMod val="85000"/>
            </a:schemeClr>
          </a:solidFill>
          <a:ln w="95250">
            <a:solidFill>
              <a:srgbClr val="EF68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7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9600" dirty="0" smtClean="0">
                <a:latin typeface="Comic Sans MS" panose="030F0702030302020204" pitchFamily="66" charset="0"/>
              </a:rPr>
              <a:t>rectangle</a:t>
            </a:r>
            <a:endParaRPr lang="en-US" sz="9600" dirty="0"/>
          </a:p>
        </p:txBody>
      </p:sp>
      <p:sp>
        <p:nvSpPr>
          <p:cNvPr id="4" name="Rectangle 3"/>
          <p:cNvSpPr/>
          <p:nvPr/>
        </p:nvSpPr>
        <p:spPr>
          <a:xfrm>
            <a:off x="1600200" y="914400"/>
            <a:ext cx="6183086" cy="2971800"/>
          </a:xfrm>
          <a:prstGeom prst="rect">
            <a:avLst/>
          </a:prstGeom>
          <a:solidFill>
            <a:schemeClr val="tx1">
              <a:lumMod val="85000"/>
            </a:schemeClr>
          </a:solidFill>
          <a:ln w="92075">
            <a:solidFill>
              <a:srgbClr val="C20E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8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9600" dirty="0" smtClean="0">
                <a:latin typeface="Comic Sans MS" panose="030F0702030302020204" pitchFamily="66" charset="0"/>
              </a:rPr>
              <a:t>star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2764971" y="457200"/>
            <a:ext cx="3886200" cy="3962400"/>
          </a:xfrm>
          <a:prstGeom prst="star5">
            <a:avLst/>
          </a:prstGeom>
          <a:solidFill>
            <a:schemeClr val="tx1">
              <a:lumMod val="85000"/>
            </a:schemeClr>
          </a:solidFill>
          <a:ln w="920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7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9600" dirty="0" smtClean="0">
                <a:latin typeface="Comic Sans MS" panose="030F0702030302020204" pitchFamily="66" charset="0"/>
              </a:rPr>
              <a:t>oval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200400" y="609600"/>
            <a:ext cx="2667000" cy="3733800"/>
          </a:xfrm>
          <a:prstGeom prst="ellipse">
            <a:avLst/>
          </a:prstGeom>
          <a:solidFill>
            <a:schemeClr val="tx1">
              <a:lumMod val="85000"/>
            </a:schemeClr>
          </a:solidFill>
          <a:ln w="92075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6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9600" dirty="0" smtClean="0">
                <a:latin typeface="Comic Sans MS" panose="030F0702030302020204" pitchFamily="66" charset="0"/>
              </a:rPr>
              <a:t>hexagon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sp>
        <p:nvSpPr>
          <p:cNvPr id="4" name="Hexagon 3"/>
          <p:cNvSpPr/>
          <p:nvPr/>
        </p:nvSpPr>
        <p:spPr>
          <a:xfrm>
            <a:off x="2667000" y="468086"/>
            <a:ext cx="3886200" cy="3810000"/>
          </a:xfrm>
          <a:prstGeom prst="hexagon">
            <a:avLst/>
          </a:prstGeom>
          <a:solidFill>
            <a:schemeClr val="tx1">
              <a:lumMod val="85000"/>
            </a:schemeClr>
          </a:solidFill>
          <a:ln w="92075">
            <a:solidFill>
              <a:srgbClr val="CC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5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9600" dirty="0">
                <a:latin typeface="Comic Sans MS" panose="030F0702030302020204" pitchFamily="66" charset="0"/>
              </a:rPr>
              <a:t>h</a:t>
            </a:r>
            <a:r>
              <a:rPr lang="en-US" sz="9600" dirty="0" smtClean="0">
                <a:latin typeface="Comic Sans MS" panose="030F0702030302020204" pitchFamily="66" charset="0"/>
              </a:rPr>
              <a:t>eart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sp>
        <p:nvSpPr>
          <p:cNvPr id="4" name="Heart 3"/>
          <p:cNvSpPr/>
          <p:nvPr/>
        </p:nvSpPr>
        <p:spPr>
          <a:xfrm>
            <a:off x="2558143" y="762000"/>
            <a:ext cx="4267200" cy="3505200"/>
          </a:xfrm>
          <a:prstGeom prst="heart">
            <a:avLst/>
          </a:prstGeom>
          <a:solidFill>
            <a:schemeClr val="tx1">
              <a:lumMod val="85000"/>
            </a:schemeClr>
          </a:solidFill>
          <a:ln w="92075">
            <a:solidFill>
              <a:srgbClr val="FF99CC"/>
            </a:solidFill>
          </a:ln>
          <a:effectLst>
            <a:outerShdw blurRad="50800" dist="50800" dir="5400000" algn="ctr" rotWithShape="0">
              <a:srgbClr val="FF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9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89</TotalTime>
  <Words>39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Comic Sans MS</vt:lpstr>
      <vt:lpstr>Palatino Linotype</vt:lpstr>
      <vt:lpstr>Wingdings</vt:lpstr>
      <vt:lpstr>Elemental</vt:lpstr>
      <vt:lpstr>PowerPoint Presentation</vt:lpstr>
      <vt:lpstr>circle</vt:lpstr>
      <vt:lpstr>square</vt:lpstr>
      <vt:lpstr>PowerPoint Presentation</vt:lpstr>
      <vt:lpstr>rectangle</vt:lpstr>
      <vt:lpstr>star</vt:lpstr>
      <vt:lpstr>oval</vt:lpstr>
      <vt:lpstr>hexagon</vt:lpstr>
      <vt:lpstr>heart</vt:lpstr>
      <vt:lpstr>Songs &amp; Games</vt:lpstr>
    </vt:vector>
  </TitlesOfParts>
  <Company>YCS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7250</dc:creator>
  <cp:lastModifiedBy>Jacobs Recheal O</cp:lastModifiedBy>
  <cp:revision>7</cp:revision>
  <dcterms:created xsi:type="dcterms:W3CDTF">2017-09-07T14:01:40Z</dcterms:created>
  <dcterms:modified xsi:type="dcterms:W3CDTF">2020-04-24T19:46:21Z</dcterms:modified>
</cp:coreProperties>
</file>