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1" r:id="rId6"/>
    <p:sldMasterId id="2147483734" r:id="rId7"/>
    <p:sldMasterId id="2147483746" r:id="rId8"/>
    <p:sldMasterId id="2147483758" r:id="rId9"/>
    <p:sldMasterId id="2147483771" r:id="rId10"/>
    <p:sldMasterId id="2147483784" r:id="rId11"/>
  </p:sldMasterIdLst>
  <p:notesMasterIdLst>
    <p:notesMasterId r:id="rId59"/>
  </p:notesMasterIdLst>
  <p:sldIdLst>
    <p:sldId id="303" r:id="rId12"/>
    <p:sldId id="304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02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7DCFF-4376-47C1-B459-F4375CEA9F35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24E20-AA0A-48D2-8402-F64F7AABF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2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F549A5-B24A-4A06-95B8-31FC8DB85544}" type="slidenum">
              <a:rPr lang="en-US" altLang="en-US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996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939B00-030C-4844-A793-B5D6AA0E4948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311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3EBDC-F5D7-4036-917B-2A494F92064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782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2134EA-CAB8-4BBF-B06F-2FE183403BF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549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F7FC82-55DE-4242-9B95-DF3D8E623B10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797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804832-97BE-4589-A5C1-B13134C9C399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35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A3D9C2-8A22-4DD1-81F6-88FD8F9EBFB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860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E01985-44C7-43F6-B373-1700C928CC7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206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EA0C8-7FE8-4282-BA8F-F67CAC94F62F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="1" i="1"/>
          </a:p>
        </p:txBody>
      </p:sp>
    </p:spTree>
    <p:extLst>
      <p:ext uri="{BB962C8B-B14F-4D97-AF65-F5344CB8AC3E}">
        <p14:creationId xmlns:p14="http://schemas.microsoft.com/office/powerpoint/2010/main" val="344504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AEF7A-B1BB-40E2-84B4-00677D397744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703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7BA98E-7F2F-4CD4-9C8D-45B2DCCB776A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3790256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F549A5-B24A-4A06-95B8-31FC8DB85544}" type="slidenum">
              <a:rPr lang="en-US" altLang="en-US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0898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0C4E54-C052-4C41-B056-2F7B17400631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4219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079566-DB4A-4443-A071-0F5D423B8A85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0353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31B7D6-C6A8-4FA2-A707-9FFB3F5C8FCD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8722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F1479-BA5F-4BD4-8428-E9F67A2A67D1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0275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2201CF-C54C-4699-A8FB-DAA2A212927C}" type="slidenum">
              <a:rPr lang="en-US" altLang="en-US">
                <a:solidFill>
                  <a:srgbClr val="000000"/>
                </a:solidFill>
              </a:rPr>
              <a:pPr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469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C19BA6-5525-45E3-B72D-E41C352DF57A}" type="slidenum">
              <a:rPr lang="en-US" altLang="en-US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2018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E41434-199B-4117-8657-6EE8E95A2BD8}" type="slidenum">
              <a:rPr lang="en-US" altLang="en-US">
                <a:solidFill>
                  <a:srgbClr val="000000"/>
                </a:solidFill>
              </a:rPr>
              <a:pPr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="1" i="1"/>
          </a:p>
          <a:p>
            <a:endParaRPr lang="en-US" altLang="en-US" i="1"/>
          </a:p>
        </p:txBody>
      </p:sp>
    </p:spTree>
    <p:extLst>
      <p:ext uri="{BB962C8B-B14F-4D97-AF65-F5344CB8AC3E}">
        <p14:creationId xmlns:p14="http://schemas.microsoft.com/office/powerpoint/2010/main" val="41073905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FAA4F8-68B8-4D44-9CAD-23E7D97B9B7A}" type="slidenum">
              <a:rPr lang="en-US" altLang="en-US">
                <a:solidFill>
                  <a:srgbClr val="000000"/>
                </a:solidFill>
              </a:rPr>
              <a:pPr/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5447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E93E7-C27D-4F8D-8FE1-CFBF8575D809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3255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EA4A7-33D4-4539-A1E6-5EA16CAE9FF4}" type="slidenum">
              <a:rPr lang="en-US" altLang="en-US">
                <a:solidFill>
                  <a:srgbClr val="000000"/>
                </a:solidFill>
              </a:rPr>
              <a:pPr/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840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FE2B6FA-73B0-48C1-AF01-C67764FCB1B4}" type="slidenum">
              <a:rPr lang="en-US" altLang="en-US" sz="1200" b="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 sz="1200" b="0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48857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5823DEF-25E8-4D6D-8EA5-467DAB689959}" type="slidenum">
              <a:rPr lang="en-US" altLang="en-US" b="0"/>
              <a:pPr eaLnBrk="1" hangingPunct="1"/>
              <a:t>32</a:t>
            </a:fld>
            <a:endParaRPr lang="en-US" altLang="en-US" b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i="1" smtClean="0"/>
          </a:p>
        </p:txBody>
      </p:sp>
    </p:spTree>
    <p:extLst>
      <p:ext uri="{BB962C8B-B14F-4D97-AF65-F5344CB8AC3E}">
        <p14:creationId xmlns:p14="http://schemas.microsoft.com/office/powerpoint/2010/main" val="25941444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453F098-8CC1-4B97-9B64-E4D89BDE9A39}" type="slidenum">
              <a:rPr lang="en-US" altLang="en-US" b="0"/>
              <a:pPr eaLnBrk="1" hangingPunct="1"/>
              <a:t>33</a:t>
            </a:fld>
            <a:endParaRPr lang="en-US" altLang="en-US" b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46289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30FBF2-2BC9-4B33-B677-441D909FEEA3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6613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932724-0ABC-48D9-924F-FBDB5F05FFEC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5962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8E198-925A-47FB-975A-A2BF9C2BAF7C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8458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C3CB5-2369-41E0-AFDA-3DD1638DA323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5858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B8889-A388-4B79-8877-3CAE67E24976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11732103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B9BC8-96D7-4B9D-B58E-2F2023C7A9FD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56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9244652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E2765C8-3E6B-4F65-857F-54705103FD62}" type="slidenum">
              <a:rPr lang="en-US" altLang="en-US" b="0"/>
              <a:pPr eaLnBrk="1" hangingPunct="1"/>
              <a:t>40</a:t>
            </a:fld>
            <a:endParaRPr lang="en-US" altLang="en-US" b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49103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92E7F60-3676-4816-8008-3B069525DC1E}" type="slidenum">
              <a:rPr lang="en-US" altLang="en-US" b="0"/>
              <a:pPr eaLnBrk="1" hangingPunct="1"/>
              <a:t>41</a:t>
            </a:fld>
            <a:endParaRPr lang="en-US" altLang="en-US" b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6725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F549A5-B24A-4A06-95B8-31FC8DB85544}" type="slidenum">
              <a:rPr lang="en-US" altLang="en-US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994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0602DC-C4AC-45D6-B918-2EE76057842E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5301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A2FC30-9FEA-4160-80C1-AE1EAAD2DE73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5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6298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300CCC-ECBB-4313-964F-85964D9E169C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979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125FF0-1914-4945-B041-2E2B81891E8D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8063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743001-73A7-4596-A818-BAD5BE4C6B18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3800161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F730CB-F232-48E5-A875-7CE4236BEBD7}" type="slidenum">
              <a:rPr lang="en-US" altLang="en-US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176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53913C-BA56-4EC3-ABE8-6228A9EF0E6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743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3661F8-0801-4E6C-B146-9E6AF1629FE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57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C0AC12-42F1-424C-98B7-490678F361AE}" type="slidenum">
              <a:rPr lang="en-US" altLang="en-US">
                <a:solidFill>
                  <a:srgbClr val="000000"/>
                </a:solidFill>
              </a:rPr>
              <a:pPr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0802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DA3DB9-5289-4DB6-9B4B-AE239E8B0B26}" type="slidenum">
              <a:rPr lang="en-US" altLang="en-US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71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3898565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0017699"/>
      </p:ext>
    </p:extLst>
  </p:cSld>
  <p:clrMapOvr>
    <a:masterClrMapping/>
  </p:clrMapOvr>
  <p:transition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68053"/>
      </p:ext>
    </p:extLst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68301"/>
            <a:ext cx="2692400" cy="5808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68301"/>
            <a:ext cx="7874000" cy="5808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82217"/>
      </p:ext>
    </p:extLst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68301"/>
            <a:ext cx="10769600" cy="727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75822"/>
      </p:ext>
    </p:extLst>
  </p:cSld>
  <p:clrMapOvr>
    <a:masterClrMapping/>
  </p:clrMapOvr>
  <p:transition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02099"/>
      </p:ext>
    </p:extLst>
  </p:cSld>
  <p:clrMapOvr>
    <a:masterClrMapping/>
  </p:clrMapOvr>
  <p:transition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56131"/>
      </p:ext>
    </p:extLst>
  </p:cSld>
  <p:clrMapOvr>
    <a:masterClrMapping/>
  </p:clrMapOvr>
  <p:transition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7496038"/>
      </p:ext>
    </p:extLst>
  </p:cSld>
  <p:clrMapOvr>
    <a:masterClrMapping/>
  </p:clrMapOvr>
  <p:transition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05793"/>
      </p:ext>
    </p:extLst>
  </p:cSld>
  <p:clrMapOvr>
    <a:masterClrMapping/>
  </p:clrMapOvr>
  <p:transition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24230"/>
      </p:ext>
    </p:extLst>
  </p:cSld>
  <p:clrMapOvr>
    <a:masterClrMapping/>
  </p:clrMapOvr>
  <p:transition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71330"/>
      </p:ext>
    </p:extLst>
  </p:cSld>
  <p:clrMapOvr>
    <a:masterClrMapping/>
  </p:clrMapOvr>
  <p:transition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57217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8301"/>
            <a:ext cx="2743200" cy="5757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68301"/>
            <a:ext cx="8026400" cy="57578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8798331"/>
      </p:ext>
    </p:extLst>
  </p:cSld>
  <p:clrMapOvr>
    <a:masterClrMapping/>
  </p:clrMapOvr>
  <p:transition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2966412"/>
      </p:ext>
    </p:extLst>
  </p:cSld>
  <p:clrMapOvr>
    <a:masterClrMapping/>
  </p:clrMapOvr>
  <p:transition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4870044"/>
      </p:ext>
    </p:extLst>
  </p:cSld>
  <p:clrMapOvr>
    <a:masterClrMapping/>
  </p:clrMapOvr>
  <p:transition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55482"/>
      </p:ext>
    </p:extLst>
  </p:cSld>
  <p:clrMapOvr>
    <a:masterClrMapping/>
  </p:clrMapOvr>
  <p:transition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68301"/>
            <a:ext cx="2692400" cy="5808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68301"/>
            <a:ext cx="7874000" cy="5808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32185"/>
      </p:ext>
    </p:extLst>
  </p:cSld>
  <p:clrMapOvr>
    <a:masterClrMapping/>
  </p:clrMapOvr>
  <p:transition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68301"/>
            <a:ext cx="10769600" cy="727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99418"/>
      </p:ext>
    </p:extLst>
  </p:cSld>
  <p:clrMapOvr>
    <a:masterClrMapping/>
  </p:clrMapOvr>
  <p:transition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05579"/>
      </p:ext>
    </p:extLst>
  </p:cSld>
  <p:clrMapOvr>
    <a:masterClrMapping/>
  </p:clrMapOvr>
  <p:transition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4383"/>
      </p:ext>
    </p:extLst>
  </p:cSld>
  <p:clrMapOvr>
    <a:masterClrMapping/>
  </p:clrMapOvr>
  <p:transition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5962867"/>
      </p:ext>
    </p:extLst>
  </p:cSld>
  <p:clrMapOvr>
    <a:masterClrMapping/>
  </p:clrMapOvr>
  <p:transition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3718"/>
      </p:ext>
    </p:extLst>
  </p:cSld>
  <p:clrMapOvr>
    <a:masterClrMapping/>
  </p:clrMapOvr>
  <p:transition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89038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48952"/>
      </p:ext>
    </p:extLst>
  </p:cSld>
  <p:clrMapOvr>
    <a:masterClrMapping/>
  </p:clrMapOvr>
  <p:transition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67242"/>
      </p:ext>
    </p:extLst>
  </p:cSld>
  <p:clrMapOvr>
    <a:masterClrMapping/>
  </p:clrMapOvr>
  <p:transition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205794"/>
      </p:ext>
    </p:extLst>
  </p:cSld>
  <p:clrMapOvr>
    <a:masterClrMapping/>
  </p:clrMapOvr>
  <p:transition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889849"/>
      </p:ext>
    </p:extLst>
  </p:cSld>
  <p:clrMapOvr>
    <a:masterClrMapping/>
  </p:clrMapOvr>
  <p:transition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9325343"/>
      </p:ext>
    </p:extLst>
  </p:cSld>
  <p:clrMapOvr>
    <a:masterClrMapping/>
  </p:clrMapOvr>
  <p:transition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76322"/>
      </p:ext>
    </p:extLst>
  </p:cSld>
  <p:clrMapOvr>
    <a:masterClrMapping/>
  </p:clrMapOvr>
  <p:transition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08368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51315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8325064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4671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72820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68844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937909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439699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8881292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5312843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92597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234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32555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88766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2657450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78781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3557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91217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934100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6171532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458834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383652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18018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65125"/>
            <a:ext cx="26924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4851" y="365125"/>
            <a:ext cx="788034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27123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81181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32543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433144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51208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83967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0746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1444407"/>
      </p:ext>
    </p:extLst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640716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3455895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5743150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96055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65125"/>
            <a:ext cx="26924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4851" y="365125"/>
            <a:ext cx="788034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70305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51409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4200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3039628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09624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44840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6567903"/>
      </p:ext>
    </p:extLst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60282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114772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9432596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465534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33677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65125"/>
            <a:ext cx="26924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4851" y="365125"/>
            <a:ext cx="788034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53303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1" y="365126"/>
            <a:ext cx="10775949" cy="942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95559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92072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89422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090491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2828196"/>
      </p:ext>
    </p:extLst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7170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77339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36192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771418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52183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820026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1934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65125"/>
            <a:ext cx="26924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4851" y="365125"/>
            <a:ext cx="788034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30772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1" y="365126"/>
            <a:ext cx="10775949" cy="942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62689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6341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726344"/>
      </p:ext>
    </p:extLst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2366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3642072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30693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61395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93719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70871"/>
      </p:ext>
    </p:extLst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7598964"/>
      </p:ext>
    </p:extLst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272325"/>
      </p:ext>
    </p:extLst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62789"/>
      </p:ext>
    </p:extLst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68301"/>
            <a:ext cx="2692400" cy="5808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68301"/>
            <a:ext cx="7874000" cy="5808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44871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328443"/>
      </p:ext>
    </p:extLst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89914"/>
      </p:ext>
    </p:extLst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02312"/>
      </p:ext>
    </p:extLst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66130"/>
      </p:ext>
    </p:extLst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91190"/>
      </p:ext>
    </p:extLst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63723"/>
      </p:ext>
    </p:extLst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1526"/>
      </p:ext>
    </p:extLst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329662"/>
      </p:ext>
    </p:extLst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899129"/>
      </p:ext>
    </p:extLst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9334417"/>
      </p:ext>
    </p:extLst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24415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6815171"/>
      </p:ext>
    </p:extLst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68301"/>
            <a:ext cx="2692400" cy="5808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68301"/>
            <a:ext cx="7874000" cy="5808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43344"/>
      </p:ext>
    </p:extLst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6868"/>
      </p:ext>
    </p:extLst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23136"/>
      </p:ext>
    </p:extLst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9629715"/>
      </p:ext>
    </p:extLst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43405"/>
      </p:ext>
    </p:extLst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50231"/>
      </p:ext>
    </p:extLst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99349"/>
      </p:ext>
    </p:extLst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35251"/>
      </p:ext>
    </p:extLst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8565719"/>
      </p:ext>
    </p:extLst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820142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" Target="../slides/slide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" Target="../slides/slide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" Target="../slides/slide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68301"/>
            <a:ext cx="107696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49" name="Rectangle 25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4237567" y="6121401"/>
            <a:ext cx="166793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  <a:defRPr/>
            </a:pPr>
            <a:endParaRPr lang="en-IN" sz="2000" b="1">
              <a:solidFill>
                <a:srgbClr val="FFFF99"/>
              </a:solidFill>
            </a:endParaRPr>
          </a:p>
        </p:txBody>
      </p:sp>
      <p:sp>
        <p:nvSpPr>
          <p:cNvPr id="1050" name="Rectangle 26">
            <a:hlinkClick r:id="" action="ppaction://hlinkshowjump?jump=firstslide"/>
          </p:cNvPr>
          <p:cNvSpPr>
            <a:spLocks noChangeArrowheads="1"/>
          </p:cNvSpPr>
          <p:nvPr userDrawn="1"/>
        </p:nvSpPr>
        <p:spPr bwMode="auto">
          <a:xfrm>
            <a:off x="7766051" y="6108700"/>
            <a:ext cx="2324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  <a:defRPr/>
            </a:pPr>
            <a:endParaRPr lang="en-IN" sz="2000" b="1">
              <a:solidFill>
                <a:srgbClr val="FFFF99"/>
              </a:solidFill>
            </a:endParaRPr>
          </a:p>
        </p:txBody>
      </p:sp>
      <p:sp>
        <p:nvSpPr>
          <p:cNvPr id="1051" name="Rectangle 27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6026151" y="6096001"/>
            <a:ext cx="1574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  <a:defRPr/>
            </a:pPr>
            <a:endParaRPr lang="en-IN" sz="2000" b="1">
              <a:solidFill>
                <a:srgbClr val="FFFF99"/>
              </a:solidFill>
            </a:endParaRPr>
          </a:p>
        </p:txBody>
      </p:sp>
      <p:sp>
        <p:nvSpPr>
          <p:cNvPr id="1052" name="Rectangle 28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10191751" y="6105526"/>
            <a:ext cx="164253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  <a:defRPr/>
            </a:pPr>
            <a:endParaRPr lang="en-IN" sz="2000" b="1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1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4334934" y="6096000"/>
            <a:ext cx="1642533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</a:pPr>
            <a:endParaRPr lang="en-US" sz="2000" b="1" smtClean="0">
              <a:solidFill>
                <a:srgbClr val="FFFF99"/>
              </a:solidFill>
            </a:endParaRPr>
          </a:p>
        </p:txBody>
      </p:sp>
      <p:sp>
        <p:nvSpPr>
          <p:cNvPr id="1037" name="Rectangle 13">
            <a:hlinkClick r:id="" action="ppaction://hlinkshowjump?jump=firstslide"/>
          </p:cNvPr>
          <p:cNvSpPr>
            <a:spLocks noChangeArrowheads="1"/>
          </p:cNvSpPr>
          <p:nvPr userDrawn="1"/>
        </p:nvSpPr>
        <p:spPr bwMode="auto">
          <a:xfrm>
            <a:off x="7802034" y="6108700"/>
            <a:ext cx="229023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</a:pPr>
            <a:endParaRPr lang="en-US" sz="2000" b="1" smtClean="0">
              <a:solidFill>
                <a:srgbClr val="FFFF99"/>
              </a:solidFill>
            </a:endParaRPr>
          </a:p>
        </p:txBody>
      </p:sp>
      <p:sp>
        <p:nvSpPr>
          <p:cNvPr id="1038" name="Rectangle 14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6096000" y="6121400"/>
            <a:ext cx="159173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</a:pPr>
            <a:endParaRPr lang="en-US" sz="2000" b="1" smtClean="0">
              <a:solidFill>
                <a:srgbClr val="FFFF99"/>
              </a:solidFill>
            </a:endParaRPr>
          </a:p>
        </p:txBody>
      </p:sp>
      <p:sp>
        <p:nvSpPr>
          <p:cNvPr id="1039" name="Rectangle 15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10227733" y="6121400"/>
            <a:ext cx="165946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</a:pPr>
            <a:endParaRPr lang="en-US" sz="2000" b="1" smtClean="0">
              <a:solidFill>
                <a:srgbClr val="FFFF99"/>
              </a:solidFill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68301"/>
            <a:ext cx="107696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169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2500" b="1" kern="1200">
          <a:solidFill>
            <a:srgbClr val="FFFF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4351867" y="6121401"/>
            <a:ext cx="1625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037" name="Rectangle 13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7785100" y="6137276"/>
            <a:ext cx="234526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038" name="Rectangle 14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6117167" y="6121401"/>
            <a:ext cx="15748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039" name="Rectangle 15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10282767" y="6137276"/>
            <a:ext cx="157056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0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4262967" y="6121401"/>
            <a:ext cx="166793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</a:pPr>
            <a:endParaRPr lang="en-US" sz="2000" b="1">
              <a:solidFill>
                <a:srgbClr val="FFFF99"/>
              </a:solidFill>
            </a:endParaRPr>
          </a:p>
        </p:txBody>
      </p:sp>
      <p:sp>
        <p:nvSpPr>
          <p:cNvPr id="1037" name="Rectangle 13">
            <a:hlinkClick r:id="" action="ppaction://hlinkshowjump?jump=firstslide"/>
          </p:cNvPr>
          <p:cNvSpPr>
            <a:spLocks noChangeArrowheads="1"/>
          </p:cNvSpPr>
          <p:nvPr userDrawn="1"/>
        </p:nvSpPr>
        <p:spPr bwMode="auto">
          <a:xfrm>
            <a:off x="7785101" y="6121400"/>
            <a:ext cx="23241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</a:pPr>
            <a:endParaRPr lang="en-US" sz="2000" b="1">
              <a:solidFill>
                <a:srgbClr val="FFFF99"/>
              </a:solidFill>
            </a:endParaRPr>
          </a:p>
        </p:txBody>
      </p:sp>
      <p:sp>
        <p:nvSpPr>
          <p:cNvPr id="1038" name="Rectangle 14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6015567" y="6108701"/>
            <a:ext cx="15748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</a:pPr>
            <a:endParaRPr lang="en-US" sz="2000" b="1">
              <a:solidFill>
                <a:srgbClr val="FFFF99"/>
              </a:solidFill>
            </a:endParaRPr>
          </a:p>
        </p:txBody>
      </p:sp>
      <p:sp>
        <p:nvSpPr>
          <p:cNvPr id="1039" name="Rectangle 15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10244667" y="6130926"/>
            <a:ext cx="164253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</a:pPr>
            <a:endParaRPr lang="en-US" sz="2000" b="1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6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AutoShape 7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7753351" y="6083300"/>
            <a:ext cx="2387600" cy="4191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33" name="AutoShape 9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6076951" y="6096000"/>
            <a:ext cx="1659467" cy="406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34" name="AutoShape 10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10244667" y="6083300"/>
            <a:ext cx="1676400" cy="431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704851" y="365126"/>
            <a:ext cx="10775949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6" name="AutoShape 12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4349751" y="6070600"/>
            <a:ext cx="1659467" cy="406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1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2500" b="1" kern="1200">
          <a:solidFill>
            <a:srgbClr val="FFFF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AutoShape 7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7753351" y="6083300"/>
            <a:ext cx="2387600" cy="4191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33" name="AutoShape 9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6076951" y="6096000"/>
            <a:ext cx="1659467" cy="406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34" name="AutoShape 10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10244667" y="6083300"/>
            <a:ext cx="1676400" cy="431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704851" y="365126"/>
            <a:ext cx="10775949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6" name="AutoShape 12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4349751" y="6070600"/>
            <a:ext cx="1659467" cy="406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8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2500" b="1" kern="1200">
          <a:solidFill>
            <a:srgbClr val="FFFF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AutoShape 7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7753351" y="6083300"/>
            <a:ext cx="2387600" cy="4191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1033" name="AutoShape 9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6076951" y="6096000"/>
            <a:ext cx="1659467" cy="406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1034" name="AutoShape 10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10244667" y="6083300"/>
            <a:ext cx="1676400" cy="431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704851" y="365126"/>
            <a:ext cx="10775949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6" name="AutoShape 12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4349751" y="6070600"/>
            <a:ext cx="1659467" cy="406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4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2500" b="1" kern="1200">
          <a:solidFill>
            <a:srgbClr val="FFFF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AutoShape 7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7753351" y="6083300"/>
            <a:ext cx="2387600" cy="4191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1033" name="AutoShape 9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6076951" y="6096000"/>
            <a:ext cx="1659467" cy="406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1034" name="AutoShape 10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10244667" y="6083300"/>
            <a:ext cx="1676400" cy="431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704851" y="365126"/>
            <a:ext cx="10775949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6" name="AutoShape 12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4349751" y="6070600"/>
            <a:ext cx="1659467" cy="406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6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ransition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2500" b="1" kern="1200">
          <a:solidFill>
            <a:srgbClr val="FFFF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4334934" y="6096000"/>
            <a:ext cx="1642533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</a:pPr>
            <a:endParaRPr lang="en-US" sz="2000" b="1">
              <a:solidFill>
                <a:srgbClr val="FFFF99"/>
              </a:solidFill>
            </a:endParaRPr>
          </a:p>
        </p:txBody>
      </p:sp>
      <p:sp>
        <p:nvSpPr>
          <p:cNvPr id="1037" name="Rectangle 13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7802034" y="6108700"/>
            <a:ext cx="229023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</a:pPr>
            <a:endParaRPr lang="en-US" sz="2000" b="1">
              <a:solidFill>
                <a:srgbClr val="FFFF99"/>
              </a:solidFill>
            </a:endParaRPr>
          </a:p>
        </p:txBody>
      </p:sp>
      <p:sp>
        <p:nvSpPr>
          <p:cNvPr id="1038" name="Rectangle 14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6096000" y="6121400"/>
            <a:ext cx="159173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</a:pPr>
            <a:endParaRPr lang="en-US" sz="2000" b="1">
              <a:solidFill>
                <a:srgbClr val="FFFF99"/>
              </a:solidFill>
            </a:endParaRPr>
          </a:p>
        </p:txBody>
      </p:sp>
      <p:sp>
        <p:nvSpPr>
          <p:cNvPr id="1039" name="Rectangle 15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10227733" y="6121400"/>
            <a:ext cx="165946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</a:pPr>
            <a:endParaRPr lang="en-US" sz="2000" b="1">
              <a:solidFill>
                <a:srgbClr val="FFFF99"/>
              </a:solidFill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68301"/>
            <a:ext cx="107696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263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2500" b="1" kern="1200">
          <a:solidFill>
            <a:srgbClr val="FFFF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4334934" y="6096000"/>
            <a:ext cx="1642533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</a:pPr>
            <a:endParaRPr lang="en-US" sz="2000" b="1" smtClean="0">
              <a:solidFill>
                <a:srgbClr val="FFFF99"/>
              </a:solidFill>
            </a:endParaRPr>
          </a:p>
        </p:txBody>
      </p:sp>
      <p:sp>
        <p:nvSpPr>
          <p:cNvPr id="1037" name="Rectangle 13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7802034" y="6108700"/>
            <a:ext cx="229023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</a:pPr>
            <a:endParaRPr lang="en-US" sz="2000" b="1" smtClean="0">
              <a:solidFill>
                <a:srgbClr val="FFFF99"/>
              </a:solidFill>
            </a:endParaRPr>
          </a:p>
        </p:txBody>
      </p:sp>
      <p:sp>
        <p:nvSpPr>
          <p:cNvPr id="1038" name="Rectangle 14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6096000" y="6121400"/>
            <a:ext cx="159173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</a:pPr>
            <a:endParaRPr lang="en-US" sz="2000" b="1" smtClean="0">
              <a:solidFill>
                <a:srgbClr val="FFFF99"/>
              </a:solidFill>
            </a:endParaRPr>
          </a:p>
        </p:txBody>
      </p:sp>
      <p:sp>
        <p:nvSpPr>
          <p:cNvPr id="1039" name="Rectangle 15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10227733" y="6121400"/>
            <a:ext cx="165946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</a:pPr>
            <a:endParaRPr lang="en-US" sz="2000" b="1" smtClean="0">
              <a:solidFill>
                <a:srgbClr val="FFFF99"/>
              </a:solidFill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68301"/>
            <a:ext cx="107696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413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2500" b="1" kern="1200">
          <a:solidFill>
            <a:srgbClr val="FFFF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4334934" y="6096000"/>
            <a:ext cx="1642533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</a:pPr>
            <a:endParaRPr lang="en-US" sz="2000" b="1" smtClean="0">
              <a:solidFill>
                <a:srgbClr val="FFFF99"/>
              </a:solidFill>
            </a:endParaRPr>
          </a:p>
        </p:txBody>
      </p:sp>
      <p:sp>
        <p:nvSpPr>
          <p:cNvPr id="1037" name="Rectangle 13">
            <a:hlinkClick r:id="" action="ppaction://hlinkshowjump?jump=firstslide"/>
          </p:cNvPr>
          <p:cNvSpPr>
            <a:spLocks noChangeArrowheads="1"/>
          </p:cNvSpPr>
          <p:nvPr userDrawn="1"/>
        </p:nvSpPr>
        <p:spPr bwMode="auto">
          <a:xfrm>
            <a:off x="7802034" y="6108700"/>
            <a:ext cx="229023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</a:pPr>
            <a:endParaRPr lang="en-US" sz="2000" b="1" smtClean="0">
              <a:solidFill>
                <a:srgbClr val="FFFF99"/>
              </a:solidFill>
            </a:endParaRPr>
          </a:p>
        </p:txBody>
      </p:sp>
      <p:sp>
        <p:nvSpPr>
          <p:cNvPr id="1038" name="Rectangle 14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6096000" y="6121400"/>
            <a:ext cx="159173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</a:pPr>
            <a:endParaRPr lang="en-US" sz="2000" b="1" smtClean="0">
              <a:solidFill>
                <a:srgbClr val="FFFF99"/>
              </a:solidFill>
            </a:endParaRPr>
          </a:p>
        </p:txBody>
      </p:sp>
      <p:sp>
        <p:nvSpPr>
          <p:cNvPr id="1039" name="Rectangle 15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10227733" y="6121400"/>
            <a:ext cx="165946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</a:pPr>
            <a:endParaRPr lang="en-US" sz="2000" b="1" smtClean="0">
              <a:solidFill>
                <a:srgbClr val="FFFF99"/>
              </a:solidFill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68301"/>
            <a:ext cx="107696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832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2500" b="1" kern="1200">
          <a:solidFill>
            <a:srgbClr val="FFFF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8.xml"/><Relationship Id="rId5" Type="http://schemas.openxmlformats.org/officeDocument/2006/relationships/slide" Target="slide1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7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8.xml"/><Relationship Id="rId9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20.xml"/><Relationship Id="rId7" Type="http://schemas.openxmlformats.org/officeDocument/2006/relationships/slide" Target="slide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.png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8.xml"/><Relationship Id="rId6" Type="http://schemas.openxmlformats.org/officeDocument/2006/relationships/slide" Target="slide23.xml"/><Relationship Id="rId5" Type="http://schemas.openxmlformats.org/officeDocument/2006/relationships/image" Target="../media/image4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8.xml"/><Relationship Id="rId4" Type="http://schemas.openxmlformats.org/officeDocument/2006/relationships/slide" Target="slid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5" Type="http://schemas.openxmlformats.org/officeDocument/2006/relationships/slide" Target="slide9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0.xml"/><Relationship Id="rId4" Type="http://schemas.openxmlformats.org/officeDocument/2006/relationships/slide" Target="slide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14.xml"/><Relationship Id="rId7" Type="http://schemas.openxmlformats.org/officeDocument/2006/relationships/slide" Target="slide1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1.xml"/><Relationship Id="rId6" Type="http://schemas.openxmlformats.org/officeDocument/2006/relationships/image" Target="../media/image2.png"/><Relationship Id="rId5" Type="http://schemas.openxmlformats.org/officeDocument/2006/relationships/slide" Target="slide35.xml"/><Relationship Id="rId4" Type="http://schemas.openxmlformats.org/officeDocument/2006/relationships/image" Target="../media/image3.png"/><Relationship Id="rId9" Type="http://schemas.openxmlformats.org/officeDocument/2006/relationships/slide" Target="slide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1.xml"/><Relationship Id="rId4" Type="http://schemas.openxmlformats.org/officeDocument/2006/relationships/slide" Target="slide4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slide" Target="slide3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1.xml"/><Relationship Id="rId6" Type="http://schemas.openxmlformats.org/officeDocument/2006/relationships/slide" Target="slide28.xml"/><Relationship Id="rId5" Type="http://schemas.openxmlformats.org/officeDocument/2006/relationships/image" Target="../media/image4.png"/><Relationship Id="rId4" Type="http://schemas.openxmlformats.org/officeDocument/2006/relationships/slide" Target="slide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slide" Target="slide7.xml"/><Relationship Id="rId5" Type="http://schemas.openxmlformats.org/officeDocument/2006/relationships/image" Target="../media/image3.png"/><Relationship Id="rId4" Type="http://schemas.openxmlformats.org/officeDocument/2006/relationships/slide" Target="slide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1.xml"/><Relationship Id="rId4" Type="http://schemas.openxmlformats.org/officeDocument/2006/relationships/slide" Target="slide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1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1.xml"/><Relationship Id="rId5" Type="http://schemas.openxmlformats.org/officeDocument/2006/relationships/slide" Target="slide20.xml"/><Relationship Id="rId4" Type="http://schemas.openxmlformats.org/officeDocument/2006/relationships/image" Target="../media/image18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31.xml"/><Relationship Id="rId7" Type="http://schemas.openxmlformats.org/officeDocument/2006/relationships/slide" Target="slide28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10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2.xml"/><Relationship Id="rId7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image" Target="../media/image4.png"/><Relationship Id="rId9" Type="http://schemas.openxmlformats.org/officeDocument/2006/relationships/slide" Target="slide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slide" Target="slide2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.png"/><Relationship Id="rId5" Type="http://schemas.openxmlformats.org/officeDocument/2006/relationships/slide" Target="slide2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slide" Target="slide2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slide" Target="slide22.xml"/><Relationship Id="rId4" Type="http://schemas.openxmlformats.org/officeDocument/2006/relationships/image" Target="../media/image5.jpeg"/><Relationship Id="rId9" Type="http://schemas.openxmlformats.org/officeDocument/2006/relationships/slide" Target="slide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3" name="Text Box 5"/>
          <p:cNvSpPr txBox="1">
            <a:spLocks noChangeArrowheads="1"/>
          </p:cNvSpPr>
          <p:nvPr/>
        </p:nvSpPr>
        <p:spPr bwMode="auto">
          <a:xfrm>
            <a:off x="1375043" y="812595"/>
            <a:ext cx="79279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FF9900"/>
                </a:solidFill>
              </a:rPr>
              <a:t>Noun</a:t>
            </a:r>
            <a:r>
              <a:rPr lang="en-US" altLang="en-US" sz="2400" dirty="0" smtClean="0">
                <a:solidFill>
                  <a:srgbClr val="FFFF99"/>
                </a:solidFill>
              </a:rPr>
              <a:t>- person, place, thing, or idea</a:t>
            </a:r>
            <a:endParaRPr lang="en-US" altLang="en-US" sz="2400" dirty="0">
              <a:solidFill>
                <a:srgbClr val="003300"/>
              </a:solidFill>
            </a:endParaRPr>
          </a:p>
        </p:txBody>
      </p:sp>
      <p:sp>
        <p:nvSpPr>
          <p:cNvPr id="258063" name="Text Box 15"/>
          <p:cNvSpPr txBox="1">
            <a:spLocks noChangeArrowheads="1"/>
          </p:cNvSpPr>
          <p:nvPr/>
        </p:nvSpPr>
        <p:spPr bwMode="auto">
          <a:xfrm>
            <a:off x="2173533" y="1328921"/>
            <a:ext cx="7867650" cy="42703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smtClean="0">
                <a:solidFill>
                  <a:srgbClr val="330066"/>
                </a:solidFill>
              </a:rPr>
              <a:t>For example: girl, home, desk, liberty </a:t>
            </a:r>
            <a:endParaRPr lang="en-US" altLang="en-US" sz="2200" dirty="0">
              <a:solidFill>
                <a:srgbClr val="330066"/>
              </a:solidFill>
            </a:endParaRPr>
          </a:p>
        </p:txBody>
      </p:sp>
      <p:sp>
        <p:nvSpPr>
          <p:cNvPr id="258073" name="Text Box 25"/>
          <p:cNvSpPr txBox="1">
            <a:spLocks noChangeArrowheads="1"/>
          </p:cNvSpPr>
          <p:nvPr/>
        </p:nvSpPr>
        <p:spPr bwMode="auto">
          <a:xfrm>
            <a:off x="2057400" y="365126"/>
            <a:ext cx="80772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00" b="1" dirty="0" smtClean="0">
                <a:solidFill>
                  <a:srgbClr val="FFFF99"/>
                </a:solidFill>
              </a:rPr>
              <a:t>Parts of Speech</a:t>
            </a:r>
            <a:endParaRPr lang="en-US" altLang="en-US" sz="2500" b="1" dirty="0">
              <a:solidFill>
                <a:srgbClr val="FFFF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solidFill>
                <a:srgbClr val="FFFF99"/>
              </a:solidFill>
            </a:endParaRPr>
          </a:p>
        </p:txBody>
      </p:sp>
      <p:sp>
        <p:nvSpPr>
          <p:cNvPr id="258085" name="Rectangle 3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035675" y="6108701"/>
            <a:ext cx="11811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</a:pPr>
            <a:endParaRPr lang="en-US" sz="2000" b="1">
              <a:solidFill>
                <a:srgbClr val="FFFF99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339402" y="1842119"/>
            <a:ext cx="79279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FF9900"/>
                </a:solidFill>
              </a:rPr>
              <a:t>Pronoun</a:t>
            </a:r>
            <a:r>
              <a:rPr lang="en-US" altLang="en-US" sz="2400" dirty="0" smtClean="0">
                <a:solidFill>
                  <a:srgbClr val="FFFF99"/>
                </a:solidFill>
              </a:rPr>
              <a:t>- a word used in place of a noun</a:t>
            </a:r>
            <a:endParaRPr lang="en-US" altLang="en-US" sz="2400" dirty="0">
              <a:solidFill>
                <a:srgbClr val="003300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339402" y="2847730"/>
            <a:ext cx="99940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FF9900"/>
                </a:solidFill>
              </a:rPr>
              <a:t>Adjective</a:t>
            </a:r>
            <a:r>
              <a:rPr lang="en-US" altLang="en-US" sz="2400" dirty="0" smtClean="0">
                <a:solidFill>
                  <a:srgbClr val="FFFF99"/>
                </a:solidFill>
              </a:rPr>
              <a:t>- a word that describes (modifies) a noun or pronoun</a:t>
            </a:r>
            <a:endParaRPr lang="en-US" altLang="en-US" sz="2400" dirty="0">
              <a:solidFill>
                <a:srgbClr val="003300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442434" y="3783772"/>
            <a:ext cx="79279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FF9900"/>
                </a:solidFill>
              </a:rPr>
              <a:t>Verb</a:t>
            </a:r>
            <a:r>
              <a:rPr lang="en-US" altLang="en-US" sz="2400" dirty="0" smtClean="0">
                <a:solidFill>
                  <a:srgbClr val="FFFF99"/>
                </a:solidFill>
              </a:rPr>
              <a:t>- represents an action or state of being</a:t>
            </a:r>
            <a:endParaRPr lang="en-US" altLang="en-US" sz="2400" dirty="0">
              <a:solidFill>
                <a:srgbClr val="003300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442433" y="4651008"/>
            <a:ext cx="96720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FF9900"/>
                </a:solidFill>
              </a:rPr>
              <a:t>Adverb</a:t>
            </a:r>
            <a:r>
              <a:rPr lang="en-US" altLang="en-US" sz="2400" dirty="0" smtClean="0">
                <a:solidFill>
                  <a:srgbClr val="FFFF99"/>
                </a:solidFill>
              </a:rPr>
              <a:t>- a word used to modify a verb, adjective or another adverb; tells how, when, where, how much or how often</a:t>
            </a:r>
            <a:endParaRPr lang="en-US" altLang="en-US" sz="2400" dirty="0">
              <a:solidFill>
                <a:srgbClr val="003300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173533" y="2329542"/>
            <a:ext cx="7867650" cy="42703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smtClean="0">
                <a:solidFill>
                  <a:srgbClr val="330066"/>
                </a:solidFill>
              </a:rPr>
              <a:t>For example: he, her, its, where</a:t>
            </a:r>
            <a:endParaRPr lang="en-US" altLang="en-US" sz="2200" dirty="0">
              <a:solidFill>
                <a:srgbClr val="330066"/>
              </a:solidFill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173533" y="3342921"/>
            <a:ext cx="7867650" cy="42703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smtClean="0">
                <a:solidFill>
                  <a:srgbClr val="330066"/>
                </a:solidFill>
              </a:rPr>
              <a:t>For example: pretty, blue, hilarious</a:t>
            </a:r>
            <a:endParaRPr lang="en-US" altLang="en-US" sz="2200" dirty="0">
              <a:solidFill>
                <a:srgbClr val="330066"/>
              </a:solidFill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138607" y="4259250"/>
            <a:ext cx="7867650" cy="42703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smtClean="0">
                <a:solidFill>
                  <a:srgbClr val="330066"/>
                </a:solidFill>
              </a:rPr>
              <a:t>For example: run, have, do, is</a:t>
            </a:r>
            <a:endParaRPr lang="en-US" altLang="en-US" sz="2200" dirty="0">
              <a:solidFill>
                <a:srgbClr val="330066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138607" y="5482005"/>
            <a:ext cx="7867650" cy="42703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smtClean="0">
                <a:solidFill>
                  <a:srgbClr val="330066"/>
                </a:solidFill>
              </a:rPr>
              <a:t>For example: slowly, always, really, yesterday  </a:t>
            </a:r>
            <a:endParaRPr lang="en-US" altLang="en-US" sz="2200" dirty="0">
              <a:solidFill>
                <a:srgbClr val="33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0748682"/>
      </p:ext>
    </p:extLst>
  </p:cSld>
  <p:clrMapOvr>
    <a:masterClrMapping/>
  </p:clrMapOvr>
  <p:transition advTm="2854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8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6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hlink"/>
                </a:solidFill>
              </a:rPr>
              <a:t>What is subject-verb agreement? </a:t>
            </a:r>
            <a:r>
              <a:rPr lang="en-US" altLang="en-US" sz="2000">
                <a:solidFill>
                  <a:schemeClr val="hlink"/>
                </a:solidFill>
              </a:rPr>
              <a:t/>
            </a:r>
            <a:br>
              <a:rPr lang="en-US" altLang="en-US" sz="2000">
                <a:solidFill>
                  <a:schemeClr val="hlink"/>
                </a:solidFill>
              </a:rPr>
            </a:br>
            <a:r>
              <a:rPr lang="en-US" altLang="en-US" sz="2000">
                <a:solidFill>
                  <a:schemeClr val="hlink"/>
                </a:solidFill>
              </a:rPr>
              <a:t> </a:t>
            </a:r>
            <a:r>
              <a:rPr lang="en-US" altLang="en-US" sz="2000"/>
              <a:t>Phrases or clauses between subjects and verbs</a:t>
            </a:r>
          </a:p>
        </p:txBody>
      </p:sp>
      <p:sp>
        <p:nvSpPr>
          <p:cNvPr id="333827" name="Text Box 3"/>
          <p:cNvSpPr txBox="1">
            <a:spLocks noChangeArrowheads="1"/>
          </p:cNvSpPr>
          <p:nvPr/>
        </p:nvSpPr>
        <p:spPr bwMode="auto">
          <a:xfrm>
            <a:off x="2057400" y="1296989"/>
            <a:ext cx="7886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hlink"/>
                </a:solidFill>
              </a:rPr>
              <a:t>Sometimes a group of words comes between the subject and the verb. </a:t>
            </a:r>
          </a:p>
        </p:txBody>
      </p:sp>
      <p:pic>
        <p:nvPicPr>
          <p:cNvPr id="333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1890713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3829" name="Text Box 5"/>
          <p:cNvSpPr txBox="1">
            <a:spLocks noChangeArrowheads="1"/>
          </p:cNvSpPr>
          <p:nvPr/>
        </p:nvSpPr>
        <p:spPr bwMode="auto">
          <a:xfrm>
            <a:off x="2481264" y="2586039"/>
            <a:ext cx="1487487" cy="42703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>
                <a:solidFill>
                  <a:srgbClr val="FF9900"/>
                </a:solidFill>
              </a:rPr>
              <a:t>Visitors</a:t>
            </a:r>
          </a:p>
        </p:txBody>
      </p:sp>
      <p:pic>
        <p:nvPicPr>
          <p:cNvPr id="3338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863" y="2852738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831" name="Picture 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2863850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8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4295775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3838" name="Text Box 14"/>
          <p:cNvSpPr txBox="1">
            <a:spLocks noChangeArrowheads="1"/>
          </p:cNvSpPr>
          <p:nvPr/>
        </p:nvSpPr>
        <p:spPr bwMode="auto">
          <a:xfrm>
            <a:off x="2506663" y="2214563"/>
            <a:ext cx="1052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FF9900"/>
                </a:solidFill>
              </a:rPr>
              <a:t>Subject</a:t>
            </a:r>
          </a:p>
        </p:txBody>
      </p:sp>
      <p:sp>
        <p:nvSpPr>
          <p:cNvPr id="333839" name="Text Box 15"/>
          <p:cNvSpPr txBox="1">
            <a:spLocks noChangeArrowheads="1"/>
          </p:cNvSpPr>
          <p:nvPr/>
        </p:nvSpPr>
        <p:spPr bwMode="auto">
          <a:xfrm>
            <a:off x="3954463" y="2214563"/>
            <a:ext cx="715962" cy="366712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chemeClr val="hlink"/>
                </a:solidFill>
              </a:rPr>
              <a:t>Verb</a:t>
            </a:r>
          </a:p>
        </p:txBody>
      </p:sp>
      <p:sp>
        <p:nvSpPr>
          <p:cNvPr id="333840" name="Text Box 16"/>
          <p:cNvSpPr txBox="1">
            <a:spLocks noChangeArrowheads="1"/>
          </p:cNvSpPr>
          <p:nvPr/>
        </p:nvSpPr>
        <p:spPr bwMode="auto">
          <a:xfrm>
            <a:off x="6267451" y="2211388"/>
            <a:ext cx="715963" cy="366712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chemeClr val="hlink"/>
                </a:solidFill>
              </a:rPr>
              <a:t>Verb</a:t>
            </a:r>
          </a:p>
        </p:txBody>
      </p:sp>
      <p:sp>
        <p:nvSpPr>
          <p:cNvPr id="333841" name="Text Box 17"/>
          <p:cNvSpPr txBox="1">
            <a:spLocks noChangeArrowheads="1"/>
          </p:cNvSpPr>
          <p:nvPr/>
        </p:nvSpPr>
        <p:spPr bwMode="auto">
          <a:xfrm>
            <a:off x="3841750" y="2586039"/>
            <a:ext cx="2382838" cy="427037"/>
          </a:xfrm>
          <a:prstGeom prst="rect">
            <a:avLst/>
          </a:prstGeom>
          <a:solidFill>
            <a:srgbClr val="66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>
                <a:solidFill>
                  <a:schemeClr val="hlink"/>
                </a:solidFill>
              </a:rPr>
              <a:t>to the museum</a:t>
            </a:r>
          </a:p>
        </p:txBody>
      </p:sp>
      <p:sp>
        <p:nvSpPr>
          <p:cNvPr id="333843" name="Text Box 19"/>
          <p:cNvSpPr txBox="1">
            <a:spLocks noChangeArrowheads="1"/>
          </p:cNvSpPr>
          <p:nvPr/>
        </p:nvSpPr>
        <p:spPr bwMode="auto">
          <a:xfrm>
            <a:off x="6184901" y="2586039"/>
            <a:ext cx="3471863" cy="42703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>
                <a:solidFill>
                  <a:srgbClr val="333399"/>
                </a:solidFill>
              </a:rPr>
              <a:t>leave</a:t>
            </a:r>
            <a:r>
              <a:rPr lang="en-US" altLang="en-US" sz="2200">
                <a:solidFill>
                  <a:srgbClr val="330066"/>
                </a:solidFill>
              </a:rPr>
              <a:t> their coats here. </a:t>
            </a:r>
          </a:p>
        </p:txBody>
      </p:sp>
      <p:sp>
        <p:nvSpPr>
          <p:cNvPr id="333844" name="Text Box 20"/>
          <p:cNvSpPr txBox="1">
            <a:spLocks noChangeArrowheads="1"/>
          </p:cNvSpPr>
          <p:nvPr/>
        </p:nvSpPr>
        <p:spPr bwMode="auto">
          <a:xfrm>
            <a:off x="4224338" y="1292225"/>
            <a:ext cx="2451100" cy="457200"/>
          </a:xfrm>
          <a:prstGeom prst="rect">
            <a:avLst/>
          </a:prstGeom>
          <a:solidFill>
            <a:srgbClr val="66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r>
              <a:rPr lang="en-US" altLang="en-US" sz="2400">
                <a:solidFill>
                  <a:srgbClr val="FF9900"/>
                </a:solidFill>
              </a:rPr>
              <a:t>group of words</a:t>
            </a:r>
            <a:endParaRPr lang="en-US" altLang="en-US" sz="2400">
              <a:solidFill>
                <a:srgbClr val="330066"/>
              </a:solidFill>
            </a:endParaRPr>
          </a:p>
        </p:txBody>
      </p:sp>
      <p:sp>
        <p:nvSpPr>
          <p:cNvPr id="333845" name="Text Box 21"/>
          <p:cNvSpPr txBox="1">
            <a:spLocks noChangeArrowheads="1"/>
          </p:cNvSpPr>
          <p:nvPr/>
        </p:nvSpPr>
        <p:spPr bwMode="auto">
          <a:xfrm>
            <a:off x="3833813" y="2586039"/>
            <a:ext cx="3382962" cy="42703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r>
              <a:rPr lang="en-US" altLang="en-US" sz="2200">
                <a:solidFill>
                  <a:srgbClr val="333399"/>
                </a:solidFill>
              </a:rPr>
              <a:t>leave</a:t>
            </a:r>
            <a:r>
              <a:rPr lang="en-US" altLang="en-US" sz="2200">
                <a:solidFill>
                  <a:srgbClr val="330066"/>
                </a:solidFill>
              </a:rPr>
              <a:t> their coats here. </a:t>
            </a:r>
          </a:p>
        </p:txBody>
      </p:sp>
      <p:sp>
        <p:nvSpPr>
          <p:cNvPr id="333847" name="Text Box 23"/>
          <p:cNvSpPr txBox="1">
            <a:spLocks noChangeArrowheads="1"/>
          </p:cNvSpPr>
          <p:nvPr/>
        </p:nvSpPr>
        <p:spPr bwMode="auto">
          <a:xfrm>
            <a:off x="2633664" y="4972050"/>
            <a:ext cx="1487487" cy="42703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>
                <a:solidFill>
                  <a:srgbClr val="FF9900"/>
                </a:solidFill>
              </a:rPr>
              <a:t>Visitors</a:t>
            </a:r>
          </a:p>
        </p:txBody>
      </p:sp>
      <p:sp>
        <p:nvSpPr>
          <p:cNvPr id="333848" name="Text Box 24"/>
          <p:cNvSpPr txBox="1">
            <a:spLocks noChangeArrowheads="1"/>
          </p:cNvSpPr>
          <p:nvPr/>
        </p:nvSpPr>
        <p:spPr bwMode="auto">
          <a:xfrm>
            <a:off x="2659063" y="4589463"/>
            <a:ext cx="1052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FF9900"/>
                </a:solidFill>
              </a:rPr>
              <a:t>Subject</a:t>
            </a:r>
          </a:p>
        </p:txBody>
      </p:sp>
      <p:sp>
        <p:nvSpPr>
          <p:cNvPr id="333849" name="Text Box 25"/>
          <p:cNvSpPr txBox="1">
            <a:spLocks noChangeArrowheads="1"/>
          </p:cNvSpPr>
          <p:nvPr/>
        </p:nvSpPr>
        <p:spPr bwMode="auto">
          <a:xfrm>
            <a:off x="6364288" y="4589463"/>
            <a:ext cx="715962" cy="366712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chemeClr val="hlink"/>
                </a:solidFill>
              </a:rPr>
              <a:t>Verb</a:t>
            </a:r>
          </a:p>
        </p:txBody>
      </p:sp>
      <p:sp>
        <p:nvSpPr>
          <p:cNvPr id="333850" name="Text Box 26"/>
          <p:cNvSpPr txBox="1">
            <a:spLocks noChangeArrowheads="1"/>
          </p:cNvSpPr>
          <p:nvPr/>
        </p:nvSpPr>
        <p:spPr bwMode="auto">
          <a:xfrm>
            <a:off x="6292851" y="4972050"/>
            <a:ext cx="3482975" cy="42703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>
                <a:solidFill>
                  <a:srgbClr val="333399"/>
                </a:solidFill>
              </a:rPr>
              <a:t>leave</a:t>
            </a:r>
            <a:r>
              <a:rPr lang="en-US" altLang="en-US" sz="2200">
                <a:solidFill>
                  <a:srgbClr val="FF9900"/>
                </a:solidFill>
              </a:rPr>
              <a:t> </a:t>
            </a:r>
            <a:r>
              <a:rPr lang="en-US" altLang="en-US" sz="2200">
                <a:solidFill>
                  <a:srgbClr val="330066"/>
                </a:solidFill>
              </a:rPr>
              <a:t>their coats here. </a:t>
            </a:r>
          </a:p>
        </p:txBody>
      </p:sp>
      <p:sp>
        <p:nvSpPr>
          <p:cNvPr id="333852" name="Text Box 28"/>
          <p:cNvSpPr txBox="1">
            <a:spLocks noChangeArrowheads="1"/>
          </p:cNvSpPr>
          <p:nvPr/>
        </p:nvSpPr>
        <p:spPr bwMode="auto">
          <a:xfrm>
            <a:off x="3992564" y="4972050"/>
            <a:ext cx="2339975" cy="427038"/>
          </a:xfrm>
          <a:prstGeom prst="rect">
            <a:avLst/>
          </a:prstGeom>
          <a:solidFill>
            <a:srgbClr val="66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>
                <a:solidFill>
                  <a:schemeClr val="hlink"/>
                </a:solidFill>
              </a:rPr>
              <a:t>to the museum</a:t>
            </a:r>
          </a:p>
        </p:txBody>
      </p:sp>
      <p:sp>
        <p:nvSpPr>
          <p:cNvPr id="333854" name="Line 30"/>
          <p:cNvSpPr>
            <a:spLocks noChangeShapeType="1"/>
          </p:cNvSpPr>
          <p:nvPr/>
        </p:nvSpPr>
        <p:spPr bwMode="auto">
          <a:xfrm>
            <a:off x="4027489" y="4886325"/>
            <a:ext cx="2257425" cy="64293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5" name="Line 31"/>
          <p:cNvSpPr>
            <a:spLocks noChangeShapeType="1"/>
          </p:cNvSpPr>
          <p:nvPr/>
        </p:nvSpPr>
        <p:spPr bwMode="auto">
          <a:xfrm flipH="1">
            <a:off x="4025901" y="4889501"/>
            <a:ext cx="2259013" cy="6191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3" name="Text Box 9"/>
          <p:cNvSpPr txBox="1">
            <a:spLocks noChangeArrowheads="1"/>
          </p:cNvSpPr>
          <p:nvPr/>
        </p:nvSpPr>
        <p:spPr bwMode="auto">
          <a:xfrm>
            <a:off x="2057400" y="3328989"/>
            <a:ext cx="78867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hlink"/>
                </a:solidFill>
              </a:rPr>
              <a:t>When deciding if a verb should be singular or plural, you can usually ignore words between the verb and its subject. </a:t>
            </a:r>
          </a:p>
        </p:txBody>
      </p:sp>
      <p:sp>
        <p:nvSpPr>
          <p:cNvPr id="333858" name="Rectangle 3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721225" y="6121401"/>
            <a:ext cx="12509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641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3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3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3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3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3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3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3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9" grpId="0" animBg="1" autoUpdateAnimBg="0"/>
      <p:bldP spid="333838" grpId="0"/>
      <p:bldP spid="333839" grpId="0" animBg="1"/>
      <p:bldP spid="333839" grpId="1" animBg="1"/>
      <p:bldP spid="333840" grpId="0" animBg="1"/>
      <p:bldP spid="333841" grpId="0" animBg="1"/>
      <p:bldP spid="333843" grpId="0" animBg="1" autoUpdateAnimBg="0"/>
      <p:bldP spid="333844" grpId="0" animBg="1"/>
      <p:bldP spid="333845" grpId="0" animBg="1"/>
      <p:bldP spid="333845" grpId="1" animBg="1"/>
      <p:bldP spid="333847" grpId="0" animBg="1" autoUpdateAnimBg="0"/>
      <p:bldP spid="333848" grpId="0"/>
      <p:bldP spid="333849" grpId="0" animBg="1"/>
      <p:bldP spid="333850" grpId="0" animBg="1" autoUpdateAnimBg="0"/>
      <p:bldP spid="333852" grpId="0" animBg="1"/>
      <p:bldP spid="333854" grpId="0" animBg="1"/>
      <p:bldP spid="333855" grpId="0" animBg="1"/>
      <p:bldP spid="3338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60" name="Text Box 48"/>
          <p:cNvSpPr txBox="1">
            <a:spLocks noChangeArrowheads="1"/>
          </p:cNvSpPr>
          <p:nvPr/>
        </p:nvSpPr>
        <p:spPr bwMode="auto">
          <a:xfrm>
            <a:off x="6694488" y="2758231"/>
            <a:ext cx="715962" cy="3667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chemeClr val="hlink"/>
                </a:solidFill>
              </a:rPr>
              <a:t>Verb</a:t>
            </a:r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hlink"/>
                </a:solidFill>
              </a:rPr>
              <a:t>What is subject-verb agreement?</a:t>
            </a:r>
            <a:br>
              <a:rPr lang="en-US" altLang="en-US">
                <a:solidFill>
                  <a:schemeClr val="hlink"/>
                </a:solidFill>
              </a:rPr>
            </a:br>
            <a:r>
              <a:rPr lang="en-US" altLang="en-US" sz="2000">
                <a:solidFill>
                  <a:schemeClr val="hlink"/>
                </a:solidFill>
              </a:rPr>
              <a:t> </a:t>
            </a:r>
            <a:r>
              <a:rPr lang="en-US" altLang="en-US" sz="2000"/>
              <a:t>Compound subjects</a:t>
            </a:r>
          </a:p>
        </p:txBody>
      </p:sp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1024251" y="1308101"/>
            <a:ext cx="99614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hlink"/>
                </a:solidFill>
              </a:rPr>
              <a:t>A </a:t>
            </a:r>
            <a:r>
              <a:rPr lang="en-US" altLang="en-US" sz="2400" dirty="0">
                <a:solidFill>
                  <a:srgbClr val="FF9900"/>
                </a:solidFill>
              </a:rPr>
              <a:t>compound subject</a:t>
            </a:r>
            <a:r>
              <a:rPr lang="en-US" altLang="en-US" sz="2400" dirty="0">
                <a:solidFill>
                  <a:schemeClr val="hlink"/>
                </a:solidFill>
              </a:rPr>
              <a:t> is two or more subjects that are joined by a </a:t>
            </a:r>
            <a:r>
              <a:rPr lang="en-US" altLang="en-US" sz="2400" dirty="0">
                <a:solidFill>
                  <a:schemeClr val="hlink"/>
                </a:solidFill>
                <a:hlinkClick r:id="rId3" action="ppaction://hlinksldjump"/>
              </a:rPr>
              <a:t>coordinating conjunction</a:t>
            </a:r>
            <a:r>
              <a:rPr lang="en-US" altLang="en-US" sz="2400" dirty="0">
                <a:solidFill>
                  <a:schemeClr val="hlink"/>
                </a:solidFill>
              </a:rPr>
              <a:t> and that have the same verb. </a:t>
            </a:r>
          </a:p>
        </p:txBody>
      </p:sp>
      <p:sp>
        <p:nvSpPr>
          <p:cNvPr id="218133" name="Text Box 21"/>
          <p:cNvSpPr txBox="1">
            <a:spLocks noChangeArrowheads="1"/>
          </p:cNvSpPr>
          <p:nvPr/>
        </p:nvSpPr>
        <p:spPr bwMode="auto">
          <a:xfrm>
            <a:off x="3538539" y="3178919"/>
            <a:ext cx="1176337" cy="42703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200">
                <a:solidFill>
                  <a:srgbClr val="FFFF99"/>
                </a:solidFill>
              </a:rPr>
              <a:t>Ramón</a:t>
            </a:r>
          </a:p>
        </p:txBody>
      </p:sp>
      <p:sp>
        <p:nvSpPr>
          <p:cNvPr id="218143" name="Text Box 31"/>
          <p:cNvSpPr txBox="1">
            <a:spLocks noChangeArrowheads="1"/>
          </p:cNvSpPr>
          <p:nvPr/>
        </p:nvSpPr>
        <p:spPr bwMode="auto">
          <a:xfrm>
            <a:off x="1979612" y="2251076"/>
            <a:ext cx="7985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dirty="0">
                <a:solidFill>
                  <a:srgbClr val="FFFF99"/>
                </a:solidFill>
              </a:rPr>
              <a:t>Subjects joined by </a:t>
            </a:r>
            <a:r>
              <a:rPr lang="en-US" altLang="en-US" sz="2400" i="1" dirty="0">
                <a:solidFill>
                  <a:srgbClr val="FFFF99"/>
                </a:solidFill>
              </a:rPr>
              <a:t>and</a:t>
            </a:r>
            <a:r>
              <a:rPr lang="en-US" altLang="en-US" sz="2400" dirty="0">
                <a:solidFill>
                  <a:srgbClr val="FFFF99"/>
                </a:solidFill>
              </a:rPr>
              <a:t> usually take plural verbs.</a:t>
            </a:r>
          </a:p>
        </p:txBody>
      </p:sp>
      <p:sp>
        <p:nvSpPr>
          <p:cNvPr id="218144" name="Text Box 32"/>
          <p:cNvSpPr txBox="1">
            <a:spLocks noChangeArrowheads="1"/>
          </p:cNvSpPr>
          <p:nvPr/>
        </p:nvSpPr>
        <p:spPr bwMode="auto">
          <a:xfrm>
            <a:off x="3486151" y="2726481"/>
            <a:ext cx="1279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FF9900"/>
                </a:solidFill>
              </a:rPr>
              <a:t>Subject 1</a:t>
            </a:r>
          </a:p>
        </p:txBody>
      </p:sp>
      <p:sp>
        <p:nvSpPr>
          <p:cNvPr id="218145" name="Text Box 33"/>
          <p:cNvSpPr txBox="1">
            <a:spLocks noChangeArrowheads="1"/>
          </p:cNvSpPr>
          <p:nvPr/>
        </p:nvSpPr>
        <p:spPr bwMode="auto">
          <a:xfrm>
            <a:off x="4718050" y="3178919"/>
            <a:ext cx="806450" cy="42703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200">
                <a:solidFill>
                  <a:srgbClr val="330066"/>
                </a:solidFill>
              </a:rPr>
              <a:t>and</a:t>
            </a:r>
          </a:p>
        </p:txBody>
      </p:sp>
      <p:sp>
        <p:nvSpPr>
          <p:cNvPr id="218146" name="Text Box 34"/>
          <p:cNvSpPr txBox="1">
            <a:spLocks noChangeArrowheads="1"/>
          </p:cNvSpPr>
          <p:nvPr/>
        </p:nvSpPr>
        <p:spPr bwMode="auto">
          <a:xfrm>
            <a:off x="5472114" y="3178919"/>
            <a:ext cx="1176337" cy="427037"/>
          </a:xfrm>
          <a:prstGeom prst="rect">
            <a:avLst/>
          </a:prstGeom>
          <a:solidFill>
            <a:srgbClr val="66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200">
                <a:solidFill>
                  <a:srgbClr val="FFFF99"/>
                </a:solidFill>
              </a:rPr>
              <a:t>she</a:t>
            </a:r>
          </a:p>
        </p:txBody>
      </p:sp>
      <p:sp>
        <p:nvSpPr>
          <p:cNvPr id="218147" name="Text Box 35"/>
          <p:cNvSpPr txBox="1">
            <a:spLocks noChangeArrowheads="1"/>
          </p:cNvSpPr>
          <p:nvPr/>
        </p:nvSpPr>
        <p:spPr bwMode="auto">
          <a:xfrm>
            <a:off x="6650039" y="3178919"/>
            <a:ext cx="1882775" cy="42703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200">
                <a:solidFill>
                  <a:srgbClr val="333399"/>
                </a:solidFill>
              </a:rPr>
              <a:t>like </a:t>
            </a:r>
            <a:r>
              <a:rPr lang="en-US" altLang="en-US" sz="2200">
                <a:solidFill>
                  <a:srgbClr val="330066"/>
                </a:solidFill>
              </a:rPr>
              <a:t>hiking.</a:t>
            </a:r>
          </a:p>
        </p:txBody>
      </p:sp>
      <p:sp>
        <p:nvSpPr>
          <p:cNvPr id="218148" name="Text Box 36"/>
          <p:cNvSpPr txBox="1">
            <a:spLocks noChangeArrowheads="1"/>
          </p:cNvSpPr>
          <p:nvPr/>
        </p:nvSpPr>
        <p:spPr bwMode="auto">
          <a:xfrm>
            <a:off x="5419726" y="2726481"/>
            <a:ext cx="1279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FF9900"/>
                </a:solidFill>
              </a:rPr>
              <a:t>Subject 2</a:t>
            </a:r>
          </a:p>
        </p:txBody>
      </p:sp>
      <p:sp>
        <p:nvSpPr>
          <p:cNvPr id="218164" name="Rectangle 5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721225" y="6121401"/>
            <a:ext cx="12509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65" name="Rectangle 5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035675" y="6108701"/>
            <a:ext cx="11811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510142" y="5135750"/>
            <a:ext cx="1273175" cy="388216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200" b="0" dirty="0">
                <a:solidFill>
                  <a:srgbClr val="FFFF99"/>
                </a:solidFill>
              </a:rPr>
              <a:t>Marcelo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1979612" y="3794117"/>
            <a:ext cx="7985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dirty="0">
                <a:solidFill>
                  <a:srgbClr val="FF9900"/>
                </a:solidFill>
              </a:rPr>
              <a:t>Singular subjects</a:t>
            </a:r>
            <a:r>
              <a:rPr lang="en-US" altLang="en-US" sz="2400" b="0" dirty="0">
                <a:solidFill>
                  <a:srgbClr val="FFFF99"/>
                </a:solidFill>
              </a:rPr>
              <a:t> joined by </a:t>
            </a:r>
            <a:r>
              <a:rPr lang="en-US" altLang="en-US" sz="2400" b="0" i="1" dirty="0">
                <a:solidFill>
                  <a:srgbClr val="FFFF99"/>
                </a:solidFill>
              </a:rPr>
              <a:t>or </a:t>
            </a:r>
            <a:r>
              <a:rPr lang="en-US" altLang="en-US" sz="2400" b="0" dirty="0" err="1">
                <a:solidFill>
                  <a:srgbClr val="FFFF99"/>
                </a:solidFill>
              </a:rPr>
              <a:t>or</a:t>
            </a:r>
            <a:r>
              <a:rPr lang="en-US" altLang="en-US" sz="2400" b="0" dirty="0">
                <a:solidFill>
                  <a:srgbClr val="FFFF99"/>
                </a:solidFill>
              </a:rPr>
              <a:t> </a:t>
            </a:r>
            <a:r>
              <a:rPr lang="en-US" altLang="en-US" sz="2400" b="0" i="1" dirty="0">
                <a:solidFill>
                  <a:srgbClr val="FFFF99"/>
                </a:solidFill>
              </a:rPr>
              <a:t>nor</a:t>
            </a:r>
            <a:r>
              <a:rPr lang="en-US" altLang="en-US" sz="2400" b="0" dirty="0">
                <a:solidFill>
                  <a:srgbClr val="FFFF99"/>
                </a:solidFill>
              </a:rPr>
              <a:t> take a </a:t>
            </a:r>
            <a:r>
              <a:rPr lang="en-US" altLang="en-US" sz="2400" dirty="0">
                <a:solidFill>
                  <a:srgbClr val="FF9900"/>
                </a:solidFill>
              </a:rPr>
              <a:t>singular verb.</a:t>
            </a:r>
            <a:endParaRPr lang="en-US" altLang="en-US" sz="2400" dirty="0">
              <a:solidFill>
                <a:srgbClr val="FFFF99"/>
              </a:solidFill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559969" y="4737546"/>
            <a:ext cx="1131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0" dirty="0">
                <a:solidFill>
                  <a:srgbClr val="FF9900"/>
                </a:solidFill>
              </a:rPr>
              <a:t>Singular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4786492" y="5135750"/>
            <a:ext cx="806450" cy="38821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200" b="0">
                <a:solidFill>
                  <a:srgbClr val="330066"/>
                </a:solidFill>
              </a:rPr>
              <a:t>or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5540555" y="5135750"/>
            <a:ext cx="1176337" cy="388216"/>
          </a:xfrm>
          <a:prstGeom prst="rect">
            <a:avLst/>
          </a:prstGeom>
          <a:solidFill>
            <a:srgbClr val="66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200" b="0">
                <a:solidFill>
                  <a:srgbClr val="FFFF99"/>
                </a:solidFill>
              </a:rPr>
              <a:t>Donya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6707367" y="5135750"/>
            <a:ext cx="3116263" cy="38821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>
                <a:solidFill>
                  <a:srgbClr val="333399"/>
                </a:solidFill>
              </a:rPr>
              <a:t>knows</a:t>
            </a:r>
            <a:r>
              <a:rPr lang="en-US" altLang="en-US" sz="2200" b="0">
                <a:solidFill>
                  <a:srgbClr val="333399"/>
                </a:solidFill>
              </a:rPr>
              <a:t> </a:t>
            </a:r>
            <a:r>
              <a:rPr lang="en-US" altLang="en-US" sz="2200" b="0">
                <a:solidFill>
                  <a:srgbClr val="330066"/>
                </a:solidFill>
              </a:rPr>
              <a:t>the address.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5562600" y="4691797"/>
            <a:ext cx="1131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0" dirty="0">
                <a:solidFill>
                  <a:srgbClr val="FF9900"/>
                </a:solidFill>
              </a:rPr>
              <a:t>Singular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6716892" y="4725453"/>
            <a:ext cx="715963" cy="3667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0" dirty="0">
                <a:solidFill>
                  <a:schemeClr val="hlink"/>
                </a:solidFill>
              </a:rPr>
              <a:t>Verb</a:t>
            </a:r>
          </a:p>
        </p:txBody>
      </p:sp>
    </p:spTree>
    <p:extLst>
      <p:ext uri="{BB962C8B-B14F-4D97-AF65-F5344CB8AC3E}">
        <p14:creationId xmlns:p14="http://schemas.microsoft.com/office/powerpoint/2010/main" val="35038238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8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8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8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8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8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60" grpId="0" animBg="1"/>
      <p:bldP spid="218133" grpId="0" animBg="1" autoUpdateAnimBg="0"/>
      <p:bldP spid="218143" grpId="0"/>
      <p:bldP spid="218144" grpId="0"/>
      <p:bldP spid="218145" grpId="0" animBg="1" autoUpdateAnimBg="0"/>
      <p:bldP spid="218146" grpId="0" animBg="1"/>
      <p:bldP spid="218147" grpId="0" animBg="1" autoUpdateAnimBg="0"/>
      <p:bldP spid="218148" grpId="0"/>
      <p:bldP spid="26" grpId="0" animBg="1" autoUpdateAnimBg="0"/>
      <p:bldP spid="28" grpId="0"/>
      <p:bldP spid="29" grpId="0" animBg="1" autoUpdateAnimBg="0"/>
      <p:bldP spid="30" grpId="0" animBg="1" autoUpdateAnimBg="0"/>
      <p:bldP spid="31" grpId="0" animBg="1" autoUpdateAnimBg="0"/>
      <p:bldP spid="32" grpId="0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hlink"/>
                </a:solidFill>
              </a:rPr>
              <a:t>Solving common agreement problems</a:t>
            </a:r>
            <a:r>
              <a:rPr lang="en-US" altLang="en-US" b="0">
                <a:solidFill>
                  <a:schemeClr val="hlink"/>
                </a:solidFill>
              </a:rPr>
              <a:t> 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 sz="2000"/>
              <a:t>Subjects after verbs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2057400" y="1296989"/>
            <a:ext cx="7886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hlink"/>
                </a:solidFill>
              </a:rPr>
              <a:t>In some sentences, the subject comes after the verb. </a:t>
            </a: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2652713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52" name="Text Box 28"/>
          <p:cNvSpPr txBox="1">
            <a:spLocks noChangeArrowheads="1"/>
          </p:cNvSpPr>
          <p:nvPr/>
        </p:nvSpPr>
        <p:spPr bwMode="auto">
          <a:xfrm>
            <a:off x="4368800" y="4006850"/>
            <a:ext cx="3011488" cy="42703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8138" indent="-338138">
              <a:tabLst>
                <a:tab pos="12065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20700">
              <a:tabLst>
                <a:tab pos="12065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tabLst>
                <a:tab pos="12065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tabLst>
                <a:tab pos="12065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tabLst>
                <a:tab pos="12065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065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065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065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065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en-US" sz="2200">
                <a:solidFill>
                  <a:schemeClr val="hlink"/>
                </a:solidFill>
              </a:rPr>
              <a:t>1. Find the subject.</a:t>
            </a:r>
          </a:p>
        </p:txBody>
      </p:sp>
      <p:sp>
        <p:nvSpPr>
          <p:cNvPr id="103458" name="Text Box 34"/>
          <p:cNvSpPr txBox="1">
            <a:spLocks noChangeArrowheads="1"/>
          </p:cNvSpPr>
          <p:nvPr/>
        </p:nvSpPr>
        <p:spPr bwMode="auto">
          <a:xfrm>
            <a:off x="3665538" y="2443164"/>
            <a:ext cx="855662" cy="42703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>
                <a:solidFill>
                  <a:srgbClr val="330066"/>
                </a:solidFill>
              </a:rPr>
              <a:t>Here</a:t>
            </a:r>
          </a:p>
        </p:txBody>
      </p:sp>
      <p:pic>
        <p:nvPicPr>
          <p:cNvPr id="103470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725" y="4324350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74" name="Text Box 50"/>
          <p:cNvSpPr txBox="1">
            <a:spLocks noChangeArrowheads="1"/>
          </p:cNvSpPr>
          <p:nvPr/>
        </p:nvSpPr>
        <p:spPr bwMode="auto">
          <a:xfrm>
            <a:off x="2143125" y="3233738"/>
            <a:ext cx="788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hlink"/>
                </a:solidFill>
              </a:rPr>
              <a:t>When the subject follows the verb . . .</a:t>
            </a:r>
          </a:p>
        </p:txBody>
      </p:sp>
      <p:sp>
        <p:nvSpPr>
          <p:cNvPr id="103475" name="Text Box 51"/>
          <p:cNvSpPr txBox="1">
            <a:spLocks noChangeArrowheads="1"/>
          </p:cNvSpPr>
          <p:nvPr/>
        </p:nvSpPr>
        <p:spPr bwMode="auto">
          <a:xfrm>
            <a:off x="4524376" y="2443164"/>
            <a:ext cx="1338263" cy="427037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200">
                <a:solidFill>
                  <a:srgbClr val="FFFF99"/>
                </a:solidFill>
              </a:rPr>
              <a:t>(</a:t>
            </a:r>
            <a:r>
              <a:rPr lang="en-US" altLang="en-US" sz="2200" i="1">
                <a:solidFill>
                  <a:srgbClr val="FFFF99"/>
                </a:solidFill>
              </a:rPr>
              <a:t>is, are</a:t>
            </a:r>
            <a:r>
              <a:rPr lang="en-US" altLang="en-US" sz="2200">
                <a:solidFill>
                  <a:srgbClr val="FFFF99"/>
                </a:solidFill>
              </a:rPr>
              <a:t>)</a:t>
            </a:r>
          </a:p>
        </p:txBody>
      </p:sp>
      <p:sp>
        <p:nvSpPr>
          <p:cNvPr id="103476" name="Text Box 52"/>
          <p:cNvSpPr txBox="1">
            <a:spLocks noChangeArrowheads="1"/>
          </p:cNvSpPr>
          <p:nvPr/>
        </p:nvSpPr>
        <p:spPr bwMode="auto">
          <a:xfrm>
            <a:off x="5853114" y="2443164"/>
            <a:ext cx="2155825" cy="42703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>
                <a:solidFill>
                  <a:srgbClr val="330066"/>
                </a:solidFill>
              </a:rPr>
              <a:t>a set of keys.</a:t>
            </a:r>
          </a:p>
        </p:txBody>
      </p:sp>
      <p:sp>
        <p:nvSpPr>
          <p:cNvPr id="103477" name="Text Box 53"/>
          <p:cNvSpPr txBox="1">
            <a:spLocks noChangeArrowheads="1"/>
          </p:cNvSpPr>
          <p:nvPr/>
        </p:nvSpPr>
        <p:spPr bwMode="auto">
          <a:xfrm>
            <a:off x="5861051" y="2443164"/>
            <a:ext cx="2155825" cy="42703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>
                <a:solidFill>
                  <a:srgbClr val="330066"/>
                </a:solidFill>
              </a:rPr>
              <a:t>a </a:t>
            </a:r>
            <a:r>
              <a:rPr lang="en-US" altLang="en-US" sz="2200">
                <a:solidFill>
                  <a:srgbClr val="FF9900"/>
                </a:solidFill>
              </a:rPr>
              <a:t>set</a:t>
            </a:r>
            <a:r>
              <a:rPr lang="en-US" altLang="en-US" sz="2200">
                <a:solidFill>
                  <a:srgbClr val="330066"/>
                </a:solidFill>
              </a:rPr>
              <a:t> of keys.</a:t>
            </a:r>
          </a:p>
        </p:txBody>
      </p:sp>
      <p:sp>
        <p:nvSpPr>
          <p:cNvPr id="103478" name="Text Box 54"/>
          <p:cNvSpPr txBox="1">
            <a:spLocks noChangeArrowheads="1"/>
          </p:cNvSpPr>
          <p:nvPr/>
        </p:nvSpPr>
        <p:spPr bwMode="auto">
          <a:xfrm>
            <a:off x="5892801" y="2068513"/>
            <a:ext cx="1052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FF9900"/>
                </a:solidFill>
              </a:rPr>
              <a:t>Subject</a:t>
            </a:r>
          </a:p>
        </p:txBody>
      </p:sp>
      <p:sp>
        <p:nvSpPr>
          <p:cNvPr id="103479" name="Text Box 55"/>
          <p:cNvSpPr txBox="1">
            <a:spLocks noChangeArrowheads="1"/>
          </p:cNvSpPr>
          <p:nvPr/>
        </p:nvSpPr>
        <p:spPr bwMode="auto">
          <a:xfrm>
            <a:off x="2808289" y="5021264"/>
            <a:ext cx="6097587" cy="427037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8138" indent="-338138">
              <a:tabLst>
                <a:tab pos="12065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20700">
              <a:tabLst>
                <a:tab pos="12065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tabLst>
                <a:tab pos="12065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tabLst>
                <a:tab pos="12065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tabLst>
                <a:tab pos="12065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065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065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065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065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en-US" sz="2200">
                <a:solidFill>
                  <a:srgbClr val="FF9900"/>
                </a:solidFill>
              </a:rPr>
              <a:t>2.</a:t>
            </a:r>
            <a:r>
              <a:rPr lang="en-US" altLang="en-US" sz="2200">
                <a:solidFill>
                  <a:schemeClr val="hlink"/>
                </a:solidFill>
              </a:rPr>
              <a:t> Make sure that the verb agrees with it.</a:t>
            </a:r>
          </a:p>
        </p:txBody>
      </p:sp>
      <p:sp>
        <p:nvSpPr>
          <p:cNvPr id="103482" name="Line 58"/>
          <p:cNvSpPr>
            <a:spLocks noChangeShapeType="1"/>
          </p:cNvSpPr>
          <p:nvPr/>
        </p:nvSpPr>
        <p:spPr bwMode="auto">
          <a:xfrm rot="5400000" flipV="1">
            <a:off x="5602288" y="4689475"/>
            <a:ext cx="53975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83" name="Text Box 59"/>
          <p:cNvSpPr txBox="1">
            <a:spLocks noChangeArrowheads="1"/>
          </p:cNvSpPr>
          <p:nvPr/>
        </p:nvSpPr>
        <p:spPr bwMode="auto">
          <a:xfrm>
            <a:off x="4532313" y="2443164"/>
            <a:ext cx="1338262" cy="427037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200">
                <a:solidFill>
                  <a:schemeClr val="hlink"/>
                </a:solidFill>
              </a:rPr>
              <a:t>is</a:t>
            </a:r>
          </a:p>
        </p:txBody>
      </p:sp>
      <p:pic>
        <p:nvPicPr>
          <p:cNvPr id="103484" name="Picture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284788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85" name="Picture 6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6142039"/>
            <a:ext cx="590550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88" name="Rectangle 6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721225" y="6121401"/>
            <a:ext cx="12509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89" name="Rectangle 6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035675" y="6108701"/>
            <a:ext cx="11811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635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52" grpId="0" animBg="1"/>
      <p:bldP spid="103458" grpId="0" animBg="1"/>
      <p:bldP spid="103474" grpId="0"/>
      <p:bldP spid="103475" grpId="0" animBg="1"/>
      <p:bldP spid="103476" grpId="0" animBg="1"/>
      <p:bldP spid="103477" grpId="0" animBg="1"/>
      <p:bldP spid="103478" grpId="0"/>
      <p:bldP spid="103479" grpId="0" animBg="1"/>
      <p:bldP spid="103482" grpId="0" animBg="1"/>
      <p:bldP spid="1034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hlink"/>
                </a:solidFill>
              </a:rPr>
              <a:t>Solving common agreement problems</a:t>
            </a:r>
            <a:r>
              <a:rPr lang="en-US" altLang="en-US" b="0">
                <a:solidFill>
                  <a:schemeClr val="hlink"/>
                </a:solidFill>
              </a:rPr>
              <a:t> 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 sz="2000" i="1"/>
              <a:t>Don’t </a:t>
            </a:r>
            <a:r>
              <a:rPr lang="en-US" altLang="en-US" sz="2000"/>
              <a:t>and</a:t>
            </a:r>
            <a:r>
              <a:rPr lang="en-US" altLang="en-US" sz="2000" i="1"/>
              <a:t> doesn’t</a:t>
            </a:r>
          </a:p>
        </p:txBody>
      </p:sp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962428" y="1227595"/>
            <a:ext cx="100232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FFFF99"/>
                </a:solidFill>
              </a:rPr>
              <a:t>The contractions </a:t>
            </a:r>
            <a:r>
              <a:rPr lang="en-US" altLang="en-US" sz="2200" i="1" dirty="0">
                <a:solidFill>
                  <a:srgbClr val="FFFF99"/>
                </a:solidFill>
              </a:rPr>
              <a:t>don’t</a:t>
            </a:r>
            <a:r>
              <a:rPr lang="en-US" altLang="en-US" sz="2200" dirty="0">
                <a:solidFill>
                  <a:srgbClr val="FFFF99"/>
                </a:solidFill>
              </a:rPr>
              <a:t> and </a:t>
            </a:r>
            <a:r>
              <a:rPr lang="en-US" altLang="en-US" sz="2200" i="1" dirty="0">
                <a:solidFill>
                  <a:srgbClr val="FFFF99"/>
                </a:solidFill>
              </a:rPr>
              <a:t>doesn’t</a:t>
            </a:r>
            <a:r>
              <a:rPr lang="en-US" altLang="en-US" sz="2200" dirty="0">
                <a:solidFill>
                  <a:srgbClr val="FFFF99"/>
                </a:solidFill>
              </a:rPr>
              <a:t> should agree with their subjects.</a:t>
            </a:r>
          </a:p>
        </p:txBody>
      </p:sp>
      <p:graphicFrame>
        <p:nvGraphicFramePr>
          <p:cNvPr id="315570" name="Group 1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644978"/>
              </p:ext>
            </p:extLst>
          </p:nvPr>
        </p:nvGraphicFramePr>
        <p:xfrm>
          <a:off x="6092824" y="2142561"/>
          <a:ext cx="4187623" cy="1584960"/>
        </p:xfrm>
        <a:graphic>
          <a:graphicData uri="http://schemas.openxmlformats.org/drawingml/2006/table">
            <a:tbl>
              <a:tblPr/>
              <a:tblGrid>
                <a:gridCol w="1196042"/>
                <a:gridCol w="902200"/>
                <a:gridCol w="1201948"/>
                <a:gridCol w="887433"/>
              </a:tblGrid>
              <a:tr h="36306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Verdana" panose="020B0604030504040204" pitchFamily="34" charset="0"/>
                        </a:rPr>
                        <a:t>Singular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Verdana" panose="020B0604030504040204" pitchFamily="34" charset="0"/>
                        </a:rPr>
                        <a:t>Plural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30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don’t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we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don’t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0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you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don’t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you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don’t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0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they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don’t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5464" name="Text Box 72"/>
          <p:cNvSpPr txBox="1">
            <a:spLocks noChangeArrowheads="1"/>
          </p:cNvSpPr>
          <p:nvPr/>
        </p:nvSpPr>
        <p:spPr bwMode="auto">
          <a:xfrm>
            <a:off x="1678613" y="1658482"/>
            <a:ext cx="882842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200" i="1" dirty="0">
                <a:solidFill>
                  <a:srgbClr val="FFFF99"/>
                </a:solidFill>
              </a:rPr>
              <a:t>Don’t</a:t>
            </a:r>
            <a:r>
              <a:rPr lang="en-US" altLang="en-US" sz="2200" dirty="0">
                <a:solidFill>
                  <a:srgbClr val="FFFF99"/>
                </a:solidFill>
              </a:rPr>
              <a:t> is the contraction of </a:t>
            </a:r>
            <a:r>
              <a:rPr lang="en-US" altLang="en-US" sz="2200" i="1" dirty="0">
                <a:solidFill>
                  <a:srgbClr val="FF9900"/>
                </a:solidFill>
              </a:rPr>
              <a:t>do not.</a:t>
            </a:r>
            <a:r>
              <a:rPr lang="en-US" altLang="en-US" sz="2200" dirty="0">
                <a:solidFill>
                  <a:srgbClr val="FFFF99"/>
                </a:solidFill>
              </a:rPr>
              <a:t> Use it with </a:t>
            </a:r>
            <a:r>
              <a:rPr lang="en-US" altLang="en-US" sz="2200" i="1" dirty="0">
                <a:solidFill>
                  <a:srgbClr val="FFFF99"/>
                </a:solidFill>
              </a:rPr>
              <a:t>I</a:t>
            </a:r>
            <a:r>
              <a:rPr lang="en-US" altLang="en-US" sz="2200" dirty="0">
                <a:solidFill>
                  <a:srgbClr val="FFFF99"/>
                </a:solidFill>
              </a:rPr>
              <a:t> and </a:t>
            </a:r>
            <a:r>
              <a:rPr lang="en-US" altLang="en-US" sz="2200" i="1" dirty="0">
                <a:solidFill>
                  <a:srgbClr val="FFFF99"/>
                </a:solidFill>
              </a:rPr>
              <a:t>you</a:t>
            </a:r>
            <a:r>
              <a:rPr lang="en-US" altLang="en-US" sz="2200" dirty="0">
                <a:solidFill>
                  <a:srgbClr val="FFFF99"/>
                </a:solidFill>
              </a:rPr>
              <a:t> and with all plural subjects. 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1678613" y="3727521"/>
            <a:ext cx="860183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b="0" i="1" dirty="0">
                <a:solidFill>
                  <a:schemeClr val="hlink"/>
                </a:solidFill>
              </a:rPr>
              <a:t>Doesn’t</a:t>
            </a:r>
            <a:r>
              <a:rPr lang="en-US" altLang="en-US" sz="2200" b="0" dirty="0">
                <a:solidFill>
                  <a:schemeClr val="hlink"/>
                </a:solidFill>
              </a:rPr>
              <a:t> is the contraction of </a:t>
            </a:r>
            <a:r>
              <a:rPr lang="en-US" altLang="en-US" sz="2200" b="0" i="1" dirty="0">
                <a:solidFill>
                  <a:srgbClr val="FF9900"/>
                </a:solidFill>
              </a:rPr>
              <a:t>does not.</a:t>
            </a:r>
            <a:r>
              <a:rPr lang="en-US" altLang="en-US" sz="2200" b="0" dirty="0">
                <a:solidFill>
                  <a:schemeClr val="hlink"/>
                </a:solidFill>
              </a:rPr>
              <a:t> Use it with all singular subjects except </a:t>
            </a:r>
            <a:r>
              <a:rPr lang="en-US" altLang="en-US" sz="2200" b="0" i="1" dirty="0">
                <a:solidFill>
                  <a:schemeClr val="hlink"/>
                </a:solidFill>
              </a:rPr>
              <a:t>I</a:t>
            </a:r>
            <a:r>
              <a:rPr lang="en-US" altLang="en-US" sz="2200" b="0" dirty="0">
                <a:solidFill>
                  <a:schemeClr val="hlink"/>
                </a:solidFill>
              </a:rPr>
              <a:t> and </a:t>
            </a:r>
            <a:r>
              <a:rPr lang="en-US" altLang="en-US" sz="2200" b="0" i="1" dirty="0">
                <a:solidFill>
                  <a:schemeClr val="hlink"/>
                </a:solidFill>
              </a:rPr>
              <a:t>you</a:t>
            </a:r>
            <a:r>
              <a:rPr lang="en-US" altLang="en-US" sz="2200" b="0" dirty="0">
                <a:solidFill>
                  <a:schemeClr val="hlink"/>
                </a:solidFill>
              </a:rPr>
              <a:t>. </a:t>
            </a:r>
          </a:p>
        </p:txBody>
      </p:sp>
      <p:graphicFrame>
        <p:nvGraphicFramePr>
          <p:cNvPr id="25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355958"/>
              </p:ext>
            </p:extLst>
          </p:nvPr>
        </p:nvGraphicFramePr>
        <p:xfrm>
          <a:off x="7218027" y="4211600"/>
          <a:ext cx="4262773" cy="1584960"/>
        </p:xfrm>
        <a:graphic>
          <a:graphicData uri="http://schemas.openxmlformats.org/drawingml/2006/table">
            <a:tbl>
              <a:tblPr/>
              <a:tblGrid>
                <a:gridCol w="1218116"/>
                <a:gridCol w="918330"/>
                <a:gridCol w="1223176"/>
                <a:gridCol w="903151"/>
              </a:tblGrid>
              <a:tr h="31877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Verdana" panose="020B0604030504040204" pitchFamily="34" charset="0"/>
                        </a:rPr>
                        <a:t>Singular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Verdana" panose="020B0604030504040204" pitchFamily="34" charset="0"/>
                        </a:rPr>
                        <a:t>Plural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don’t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we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don’t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you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don’t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you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don’t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they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don’t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04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1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hlink"/>
                </a:solidFill>
              </a:rPr>
              <a:t>What is pronoun-antecedent agreement?</a:t>
            </a:r>
            <a:endParaRPr lang="en-US" altLang="en-US"/>
          </a:p>
        </p:txBody>
      </p:sp>
      <p:sp>
        <p:nvSpPr>
          <p:cNvPr id="25636" name="Text Box 36"/>
          <p:cNvSpPr txBox="1">
            <a:spLocks noChangeArrowheads="1"/>
          </p:cNvSpPr>
          <p:nvPr/>
        </p:nvSpPr>
        <p:spPr bwMode="auto">
          <a:xfrm>
            <a:off x="6587008" y="1689102"/>
            <a:ext cx="1128713" cy="3667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FF99"/>
                </a:solidFill>
              </a:rPr>
              <a:t>Pronoun</a:t>
            </a:r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3519957" y="1689102"/>
            <a:ext cx="1481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9900"/>
                </a:solidFill>
              </a:rPr>
              <a:t>Antecedent</a:t>
            </a:r>
          </a:p>
        </p:txBody>
      </p:sp>
      <p:sp>
        <p:nvSpPr>
          <p:cNvPr id="25674" name="Text Box 74"/>
          <p:cNvSpPr txBox="1">
            <a:spLocks noChangeArrowheads="1"/>
          </p:cNvSpPr>
          <p:nvPr/>
        </p:nvSpPr>
        <p:spPr bwMode="auto">
          <a:xfrm>
            <a:off x="528034" y="1050559"/>
            <a:ext cx="111917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hlink"/>
                </a:solidFill>
              </a:rPr>
              <a:t>A pronoun “points” to a noun or another </a:t>
            </a:r>
            <a:r>
              <a:rPr lang="en-US" altLang="en-US" sz="2400" dirty="0" smtClean="0">
                <a:solidFill>
                  <a:schemeClr val="hlink"/>
                </a:solidFill>
              </a:rPr>
              <a:t>pronoun </a:t>
            </a:r>
            <a:r>
              <a:rPr lang="en-US" altLang="en-US" sz="2400" dirty="0">
                <a:solidFill>
                  <a:schemeClr val="hlink"/>
                </a:solidFill>
              </a:rPr>
              <a:t>called its </a:t>
            </a:r>
            <a:r>
              <a:rPr lang="en-US" altLang="en-US" sz="2400" dirty="0">
                <a:solidFill>
                  <a:srgbClr val="FF9900"/>
                </a:solidFill>
              </a:rPr>
              <a:t>antecedent.</a:t>
            </a:r>
            <a:r>
              <a:rPr lang="en-US" altLang="en-US" sz="2400" dirty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25677" name="Text Box 77"/>
          <p:cNvSpPr txBox="1">
            <a:spLocks noChangeArrowheads="1"/>
          </p:cNvSpPr>
          <p:nvPr/>
        </p:nvSpPr>
        <p:spPr bwMode="auto">
          <a:xfrm>
            <a:off x="3692996" y="2032001"/>
            <a:ext cx="6040437" cy="4270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 dirty="0">
                <a:solidFill>
                  <a:srgbClr val="FF9900"/>
                </a:solidFill>
              </a:rPr>
              <a:t>Carrie</a:t>
            </a:r>
            <a:r>
              <a:rPr lang="en-US" altLang="en-US" sz="2200" dirty="0">
                <a:solidFill>
                  <a:srgbClr val="000066"/>
                </a:solidFill>
              </a:rPr>
              <a:t> </a:t>
            </a:r>
            <a:r>
              <a:rPr lang="en-US" altLang="en-US" sz="2200" dirty="0">
                <a:solidFill>
                  <a:srgbClr val="330066"/>
                </a:solidFill>
              </a:rPr>
              <a:t>explained that</a:t>
            </a:r>
            <a:r>
              <a:rPr lang="en-US" altLang="en-US" sz="2200" dirty="0">
                <a:solidFill>
                  <a:srgbClr val="000066"/>
                </a:solidFill>
              </a:rPr>
              <a:t> </a:t>
            </a:r>
            <a:r>
              <a:rPr lang="en-US" altLang="en-US" sz="2200" dirty="0">
                <a:solidFill>
                  <a:srgbClr val="333399"/>
                </a:solidFill>
              </a:rPr>
              <a:t>she</a:t>
            </a:r>
            <a:r>
              <a:rPr lang="en-US" altLang="en-US" sz="2200" dirty="0">
                <a:solidFill>
                  <a:srgbClr val="000066"/>
                </a:solidFill>
              </a:rPr>
              <a:t> </a:t>
            </a:r>
            <a:r>
              <a:rPr lang="en-US" altLang="en-US" sz="2200" dirty="0">
                <a:solidFill>
                  <a:srgbClr val="330066"/>
                </a:solidFill>
              </a:rPr>
              <a:t>had forgotten.</a:t>
            </a:r>
          </a:p>
        </p:txBody>
      </p:sp>
      <p:sp>
        <p:nvSpPr>
          <p:cNvPr id="25681" name="Line 81"/>
          <p:cNvSpPr>
            <a:spLocks noChangeShapeType="1"/>
          </p:cNvSpPr>
          <p:nvPr/>
        </p:nvSpPr>
        <p:spPr bwMode="auto">
          <a:xfrm rot="10800000" flipV="1">
            <a:off x="4970932" y="1905001"/>
            <a:ext cx="16637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533399" y="2555633"/>
            <a:ext cx="113409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0" dirty="0">
                <a:solidFill>
                  <a:schemeClr val="hlink"/>
                </a:solidFill>
              </a:rPr>
              <a:t>A pronoun should </a:t>
            </a:r>
            <a:r>
              <a:rPr lang="en-US" altLang="en-US" sz="2400" b="0" dirty="0">
                <a:solidFill>
                  <a:srgbClr val="FFFF99"/>
                </a:solidFill>
              </a:rPr>
              <a:t>agree</a:t>
            </a:r>
            <a:r>
              <a:rPr lang="en-US" altLang="en-US" sz="2400" dirty="0">
                <a:solidFill>
                  <a:srgbClr val="FF9966"/>
                </a:solidFill>
              </a:rPr>
              <a:t> </a:t>
            </a:r>
            <a:r>
              <a:rPr lang="en-US" altLang="en-US" sz="2400" b="0" dirty="0">
                <a:solidFill>
                  <a:srgbClr val="FFFF99"/>
                </a:solidFill>
              </a:rPr>
              <a:t>in both</a:t>
            </a:r>
            <a:r>
              <a:rPr lang="en-US" altLang="en-US" sz="2400" dirty="0">
                <a:solidFill>
                  <a:srgbClr val="FF9966"/>
                </a:solidFill>
              </a:rPr>
              <a:t> </a:t>
            </a:r>
            <a:r>
              <a:rPr lang="en-US" altLang="en-US" sz="2400" dirty="0">
                <a:solidFill>
                  <a:srgbClr val="FF9900"/>
                </a:solidFill>
              </a:rPr>
              <a:t>number</a:t>
            </a:r>
            <a:r>
              <a:rPr lang="en-US" altLang="en-US" sz="2400" dirty="0">
                <a:solidFill>
                  <a:srgbClr val="FF9966"/>
                </a:solidFill>
              </a:rPr>
              <a:t> </a:t>
            </a:r>
            <a:r>
              <a:rPr lang="en-US" altLang="en-US" sz="2400" b="0" dirty="0">
                <a:solidFill>
                  <a:srgbClr val="FFFF99"/>
                </a:solidFill>
              </a:rPr>
              <a:t>and</a:t>
            </a:r>
            <a:r>
              <a:rPr lang="en-US" altLang="en-US" sz="2400" dirty="0">
                <a:solidFill>
                  <a:srgbClr val="FF9966"/>
                </a:solidFill>
              </a:rPr>
              <a:t> </a:t>
            </a:r>
            <a:r>
              <a:rPr lang="en-US" altLang="en-US" sz="2400" dirty="0">
                <a:solidFill>
                  <a:srgbClr val="FF9900"/>
                </a:solidFill>
              </a:rPr>
              <a:t>gender</a:t>
            </a:r>
            <a:r>
              <a:rPr lang="en-US" altLang="en-US" sz="2400" b="0" dirty="0">
                <a:solidFill>
                  <a:schemeClr val="hlink"/>
                </a:solidFill>
              </a:rPr>
              <a:t> with its antecedent. 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267495" y="3113892"/>
            <a:ext cx="7886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0" dirty="0">
                <a:solidFill>
                  <a:schemeClr val="hlink"/>
                </a:solidFill>
              </a:rPr>
              <a:t>A word that refers to one thing is </a:t>
            </a:r>
            <a:r>
              <a:rPr lang="en-US" altLang="en-US" sz="2000" dirty="0">
                <a:solidFill>
                  <a:srgbClr val="FF9900"/>
                </a:solidFill>
              </a:rPr>
              <a:t>singular.</a:t>
            </a:r>
            <a:r>
              <a:rPr lang="en-US" altLang="en-US" sz="2000" b="0" dirty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1262129" y="3505589"/>
            <a:ext cx="7886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0" dirty="0">
                <a:solidFill>
                  <a:schemeClr val="hlink"/>
                </a:solidFill>
              </a:rPr>
              <a:t>A word that refers to more than one is </a:t>
            </a:r>
            <a:r>
              <a:rPr lang="en-US" altLang="en-US" sz="2000" dirty="0">
                <a:solidFill>
                  <a:srgbClr val="FF9900"/>
                </a:solidFill>
              </a:rPr>
              <a:t>plural.</a:t>
            </a:r>
            <a:r>
              <a:rPr lang="en-US" altLang="en-US" sz="2000" b="0" dirty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1151476" y="4366198"/>
            <a:ext cx="7886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65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tabLst>
                <a:tab pos="3365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tabLst>
                <a:tab pos="3365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tabLst>
                <a:tab pos="3365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tabLst>
                <a:tab pos="3365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000" b="0">
                <a:solidFill>
                  <a:schemeClr val="hlink"/>
                </a:solidFill>
              </a:rPr>
              <a:t> 	</a:t>
            </a:r>
            <a:r>
              <a:rPr lang="en-US" altLang="en-US" sz="2000">
                <a:solidFill>
                  <a:srgbClr val="FF9900"/>
                </a:solidFill>
              </a:rPr>
              <a:t>Masculine</a:t>
            </a:r>
            <a:r>
              <a:rPr lang="en-US" altLang="en-US" sz="2000" b="0">
                <a:solidFill>
                  <a:schemeClr val="hlink"/>
                </a:solidFill>
              </a:rPr>
              <a:t> pronouns refer to males.</a:t>
            </a:r>
            <a:r>
              <a:rPr lang="en-US" altLang="en-US" sz="2000">
                <a:solidFill>
                  <a:srgbClr val="FF9900"/>
                </a:solidFill>
              </a:rPr>
              <a:t> </a:t>
            </a: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1151476" y="4888486"/>
            <a:ext cx="7886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65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tabLst>
                <a:tab pos="3365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tabLst>
                <a:tab pos="3365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tabLst>
                <a:tab pos="3365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tabLst>
                <a:tab pos="3365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000" b="0">
                <a:solidFill>
                  <a:schemeClr val="hlink"/>
                </a:solidFill>
              </a:rPr>
              <a:t> 	</a:t>
            </a:r>
            <a:r>
              <a:rPr lang="en-US" altLang="en-US" sz="2000">
                <a:solidFill>
                  <a:srgbClr val="FF9900"/>
                </a:solidFill>
              </a:rPr>
              <a:t>Feminine</a:t>
            </a:r>
            <a:r>
              <a:rPr lang="en-US" altLang="en-US" sz="2000" b="0">
                <a:solidFill>
                  <a:schemeClr val="hlink"/>
                </a:solidFill>
              </a:rPr>
              <a:t> pronouns refer to females.</a:t>
            </a:r>
            <a:r>
              <a:rPr lang="en-US" altLang="en-US" sz="2000">
                <a:solidFill>
                  <a:srgbClr val="FF9900"/>
                </a:solidFill>
              </a:rPr>
              <a:t> </a:t>
            </a: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1151475" y="5410773"/>
            <a:ext cx="103293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365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tabLst>
                <a:tab pos="3365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tabLst>
                <a:tab pos="3365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tabLst>
                <a:tab pos="3365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tabLst>
                <a:tab pos="3365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000" b="0" dirty="0">
                <a:solidFill>
                  <a:schemeClr val="hlink"/>
                </a:solidFill>
              </a:rPr>
              <a:t> 	</a:t>
            </a:r>
            <a:r>
              <a:rPr lang="en-US" altLang="en-US" sz="2000" dirty="0" smtClean="0">
                <a:solidFill>
                  <a:srgbClr val="FF9900"/>
                </a:solidFill>
              </a:rPr>
              <a:t>Neutral</a:t>
            </a:r>
            <a:r>
              <a:rPr lang="en-US" altLang="en-US" sz="2000" b="0" dirty="0" smtClean="0">
                <a:solidFill>
                  <a:schemeClr val="hlink"/>
                </a:solidFill>
              </a:rPr>
              <a:t> </a:t>
            </a:r>
            <a:r>
              <a:rPr lang="en-US" altLang="en-US" sz="2000" b="0" dirty="0">
                <a:solidFill>
                  <a:schemeClr val="hlink"/>
                </a:solidFill>
              </a:rPr>
              <a:t>pronouns refer to places, things, ideas, </a:t>
            </a:r>
            <a:r>
              <a:rPr lang="en-US" altLang="en-US" sz="2000" b="0" dirty="0" smtClean="0">
                <a:solidFill>
                  <a:schemeClr val="hlink"/>
                </a:solidFill>
              </a:rPr>
              <a:t>and </a:t>
            </a:r>
            <a:r>
              <a:rPr lang="en-US" altLang="en-US" sz="2000" b="0" dirty="0">
                <a:solidFill>
                  <a:schemeClr val="hlink"/>
                </a:solidFill>
              </a:rPr>
              <a:t>animals.</a:t>
            </a:r>
            <a:r>
              <a:rPr lang="en-US" altLang="en-US" sz="2000" dirty="0">
                <a:solidFill>
                  <a:srgbClr val="FF9900"/>
                </a:solidFill>
              </a:rPr>
              <a:t> 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443247" y="3845263"/>
            <a:ext cx="78867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 b="0" dirty="0">
                <a:solidFill>
                  <a:schemeClr val="hlink"/>
                </a:solidFill>
              </a:rPr>
              <a:t>Some singular pronouns indicate </a:t>
            </a:r>
            <a:r>
              <a:rPr lang="en-US" altLang="en-US" sz="2200" dirty="0">
                <a:solidFill>
                  <a:srgbClr val="FF9900"/>
                </a:solidFill>
              </a:rPr>
              <a:t>gender. </a:t>
            </a:r>
          </a:p>
        </p:txBody>
      </p:sp>
    </p:spTree>
    <p:extLst>
      <p:ext uri="{BB962C8B-B14F-4D97-AF65-F5344CB8AC3E}">
        <p14:creationId xmlns:p14="http://schemas.microsoft.com/office/powerpoint/2010/main" val="40202180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6" grpId="0" animBg="1"/>
      <p:bldP spid="25637" grpId="0"/>
      <p:bldP spid="25674" grpId="0"/>
      <p:bldP spid="25677" grpId="0" animBg="1"/>
      <p:bldP spid="25681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hlink"/>
                </a:solidFill>
              </a:rPr>
              <a:t>What is pronoun-antecedent agreement?</a:t>
            </a:r>
            <a:r>
              <a:rPr lang="en-US" altLang="en-US" sz="2000" dirty="0">
                <a:solidFill>
                  <a:schemeClr val="hlink"/>
                </a:solidFill>
              </a:rPr>
              <a:t> </a:t>
            </a:r>
            <a:r>
              <a:rPr lang="en-US" altLang="en-US" sz="2000" dirty="0" smtClean="0">
                <a:solidFill>
                  <a:schemeClr val="hlink"/>
                </a:solidFill>
              </a:rPr>
              <a:t/>
            </a:r>
            <a:br>
              <a:rPr lang="en-US" altLang="en-US" sz="2000" dirty="0" smtClean="0">
                <a:solidFill>
                  <a:schemeClr val="hlink"/>
                </a:solidFill>
              </a:rPr>
            </a:br>
            <a:r>
              <a:rPr lang="en-US" altLang="en-US" sz="2000" dirty="0" smtClean="0"/>
              <a:t>Indefinite </a:t>
            </a:r>
            <a:r>
              <a:rPr lang="en-US" altLang="en-US" sz="2000" dirty="0"/>
              <a:t>pronouns</a:t>
            </a:r>
          </a:p>
        </p:txBody>
      </p:sp>
      <p:graphicFrame>
        <p:nvGraphicFramePr>
          <p:cNvPr id="206983" name="Group 13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249908"/>
              </p:ext>
            </p:extLst>
          </p:nvPr>
        </p:nvGraphicFramePr>
        <p:xfrm>
          <a:off x="2476500" y="1181748"/>
          <a:ext cx="6738937" cy="2400300"/>
        </p:xfrm>
        <a:graphic>
          <a:graphicData uri="http://schemas.openxmlformats.org/drawingml/2006/table">
            <a:tbl>
              <a:tblPr/>
              <a:tblGrid>
                <a:gridCol w="1682750"/>
                <a:gridCol w="1689100"/>
                <a:gridCol w="1684337"/>
                <a:gridCol w="1682750"/>
              </a:tblGrid>
              <a:tr h="43497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Verdana" panose="020B0604030504040204" pitchFamily="34" charset="0"/>
                        </a:rPr>
                        <a:t>Singular Indefinite Pronouns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anybody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either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neither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one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anyone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everybody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nobody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somebody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anything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everyone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no one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someone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each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everything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nothing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something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6921" name="Picture 7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178551"/>
            <a:ext cx="590550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985" name="Rectangle 13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035675" y="6108701"/>
            <a:ext cx="11811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" name="Group 9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669368"/>
              </p:ext>
            </p:extLst>
          </p:nvPr>
        </p:nvGraphicFramePr>
        <p:xfrm>
          <a:off x="2476500" y="3713533"/>
          <a:ext cx="6738937" cy="923925"/>
        </p:xfrm>
        <a:graphic>
          <a:graphicData uri="http://schemas.openxmlformats.org/drawingml/2006/table">
            <a:tbl>
              <a:tblPr/>
              <a:tblGrid>
                <a:gridCol w="1682750"/>
                <a:gridCol w="1689100"/>
                <a:gridCol w="1684337"/>
                <a:gridCol w="1682750"/>
              </a:tblGrid>
              <a:tr h="43497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Verdana" panose="020B0604030504040204" pitchFamily="34" charset="0"/>
                        </a:rPr>
                        <a:t>Plural Indefinite Pronouns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both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few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many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several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Group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511315"/>
              </p:ext>
            </p:extLst>
          </p:nvPr>
        </p:nvGraphicFramePr>
        <p:xfrm>
          <a:off x="2876549" y="4764107"/>
          <a:ext cx="5938837" cy="1097280"/>
        </p:xfrm>
        <a:graphic>
          <a:graphicData uri="http://schemas.openxmlformats.org/drawingml/2006/table">
            <a:tbl>
              <a:tblPr/>
              <a:tblGrid>
                <a:gridCol w="1976437"/>
                <a:gridCol w="1984375"/>
                <a:gridCol w="1978025"/>
              </a:tblGrid>
              <a:tr h="196850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Verdana" panose="020B0604030504040204" pitchFamily="34" charset="0"/>
                        </a:rPr>
                        <a:t>Singular or Plural Indefinite Pronouns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more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none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any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most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some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5450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hlink"/>
                </a:solidFill>
              </a:rPr>
              <a:t>What are the principal parts of verbs?</a:t>
            </a:r>
          </a:p>
        </p:txBody>
      </p:sp>
      <p:pic>
        <p:nvPicPr>
          <p:cNvPr id="407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1870075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7556" name="Text Box 4"/>
          <p:cNvSpPr txBox="1">
            <a:spLocks noChangeArrowheads="1"/>
          </p:cNvSpPr>
          <p:nvPr/>
        </p:nvSpPr>
        <p:spPr bwMode="auto">
          <a:xfrm>
            <a:off x="2057400" y="1296988"/>
            <a:ext cx="80772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300">
                <a:solidFill>
                  <a:schemeClr val="hlink"/>
                </a:solidFill>
              </a:rPr>
              <a:t>Verbs have four principal parts, each of which performs a different function.</a:t>
            </a:r>
          </a:p>
        </p:txBody>
      </p:sp>
      <p:pic>
        <p:nvPicPr>
          <p:cNvPr id="407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2778125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7559" name="Rectangle 7"/>
          <p:cNvSpPr>
            <a:spLocks noChangeArrowheads="1"/>
          </p:cNvSpPr>
          <p:nvPr/>
        </p:nvSpPr>
        <p:spPr bwMode="auto">
          <a:xfrm>
            <a:off x="2097089" y="3332163"/>
            <a:ext cx="2625725" cy="457200"/>
          </a:xfrm>
          <a:prstGeom prst="rect">
            <a:avLst/>
          </a:prstGeom>
          <a:solidFill>
            <a:srgbClr val="7878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200">
                <a:solidFill>
                  <a:srgbClr val="FFFF99"/>
                </a:solidFill>
              </a:rPr>
              <a:t>Present Participle</a:t>
            </a:r>
          </a:p>
        </p:txBody>
      </p:sp>
      <p:sp>
        <p:nvSpPr>
          <p:cNvPr id="407560" name="Rectangle 8"/>
          <p:cNvSpPr>
            <a:spLocks noChangeArrowheads="1"/>
          </p:cNvSpPr>
          <p:nvPr/>
        </p:nvSpPr>
        <p:spPr bwMode="auto">
          <a:xfrm>
            <a:off x="2998789" y="2593975"/>
            <a:ext cx="1724025" cy="457200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200">
                <a:solidFill>
                  <a:srgbClr val="FFFF99"/>
                </a:solidFill>
              </a:rPr>
              <a:t>Base Form</a:t>
            </a:r>
          </a:p>
        </p:txBody>
      </p:sp>
      <p:sp>
        <p:nvSpPr>
          <p:cNvPr id="407561" name="Rectangle 9"/>
          <p:cNvSpPr>
            <a:spLocks noChangeArrowheads="1"/>
          </p:cNvSpPr>
          <p:nvPr/>
        </p:nvSpPr>
        <p:spPr bwMode="auto">
          <a:xfrm>
            <a:off x="3929063" y="4083050"/>
            <a:ext cx="793750" cy="457200"/>
          </a:xfrm>
          <a:prstGeom prst="rect">
            <a:avLst/>
          </a:prstGeom>
          <a:solidFill>
            <a:srgbClr val="66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200">
                <a:solidFill>
                  <a:srgbClr val="FFFF99"/>
                </a:solidFill>
              </a:rPr>
              <a:t>Past</a:t>
            </a:r>
          </a:p>
        </p:txBody>
      </p:sp>
      <p:sp>
        <p:nvSpPr>
          <p:cNvPr id="407562" name="Rectangle 10"/>
          <p:cNvSpPr>
            <a:spLocks noChangeArrowheads="1"/>
          </p:cNvSpPr>
          <p:nvPr/>
        </p:nvSpPr>
        <p:spPr bwMode="auto">
          <a:xfrm>
            <a:off x="2576513" y="4794250"/>
            <a:ext cx="2146300" cy="4572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FFFF99"/>
                </a:solidFill>
              </a:rPr>
              <a:t>Past Participle</a:t>
            </a:r>
          </a:p>
        </p:txBody>
      </p:sp>
      <p:sp>
        <p:nvSpPr>
          <p:cNvPr id="407563" name="Text Box 11"/>
          <p:cNvSpPr txBox="1">
            <a:spLocks noChangeArrowheads="1"/>
          </p:cNvSpPr>
          <p:nvPr/>
        </p:nvSpPr>
        <p:spPr bwMode="auto">
          <a:xfrm>
            <a:off x="4865689" y="2593975"/>
            <a:ext cx="998537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200">
                <a:solidFill>
                  <a:srgbClr val="330066"/>
                </a:solidFill>
              </a:rPr>
              <a:t>sing</a:t>
            </a:r>
            <a:r>
              <a:rPr lang="en-US" altLang="en-US" sz="22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407564" name="Text Box 12"/>
          <p:cNvSpPr txBox="1">
            <a:spLocks noChangeArrowheads="1"/>
          </p:cNvSpPr>
          <p:nvPr/>
        </p:nvSpPr>
        <p:spPr bwMode="auto">
          <a:xfrm>
            <a:off x="7154864" y="2592388"/>
            <a:ext cx="738187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200">
                <a:solidFill>
                  <a:srgbClr val="330066"/>
                </a:solidFill>
              </a:rPr>
              <a:t>ask</a:t>
            </a:r>
            <a:r>
              <a:rPr lang="en-US" altLang="en-US" sz="22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407565" name="Text Box 13"/>
          <p:cNvSpPr txBox="1">
            <a:spLocks noChangeArrowheads="1"/>
          </p:cNvSpPr>
          <p:nvPr/>
        </p:nvSpPr>
        <p:spPr bwMode="auto">
          <a:xfrm>
            <a:off x="4865688" y="3332163"/>
            <a:ext cx="14986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200">
                <a:solidFill>
                  <a:srgbClr val="330066"/>
                </a:solidFill>
              </a:rPr>
              <a:t>[is] sing</a:t>
            </a:r>
            <a:endParaRPr lang="en-US" altLang="en-US" sz="2200">
              <a:solidFill>
                <a:srgbClr val="000066"/>
              </a:solidFill>
            </a:endParaRPr>
          </a:p>
        </p:txBody>
      </p:sp>
      <p:sp>
        <p:nvSpPr>
          <p:cNvPr id="407566" name="Text Box 14"/>
          <p:cNvSpPr txBox="1">
            <a:spLocks noChangeArrowheads="1"/>
          </p:cNvSpPr>
          <p:nvPr/>
        </p:nvSpPr>
        <p:spPr bwMode="auto">
          <a:xfrm>
            <a:off x="7154864" y="3332163"/>
            <a:ext cx="1246187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200">
                <a:solidFill>
                  <a:srgbClr val="330066"/>
                </a:solidFill>
              </a:rPr>
              <a:t>[is] ask</a:t>
            </a:r>
            <a:endParaRPr lang="en-US" altLang="en-US" sz="2200">
              <a:solidFill>
                <a:srgbClr val="000066"/>
              </a:solidFill>
            </a:endParaRPr>
          </a:p>
        </p:txBody>
      </p:sp>
      <p:sp>
        <p:nvSpPr>
          <p:cNvPr id="407567" name="Rectangle 15"/>
          <p:cNvSpPr>
            <a:spLocks noChangeArrowheads="1"/>
          </p:cNvSpPr>
          <p:nvPr/>
        </p:nvSpPr>
        <p:spPr bwMode="auto">
          <a:xfrm>
            <a:off x="8329613" y="3332163"/>
            <a:ext cx="550862" cy="457200"/>
          </a:xfrm>
          <a:prstGeom prst="rect">
            <a:avLst/>
          </a:prstGeom>
          <a:solidFill>
            <a:srgbClr val="7878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200">
                <a:solidFill>
                  <a:srgbClr val="FFFF99"/>
                </a:solidFill>
              </a:rPr>
              <a:t>ing</a:t>
            </a:r>
          </a:p>
        </p:txBody>
      </p:sp>
      <p:sp>
        <p:nvSpPr>
          <p:cNvPr id="407568" name="Text Box 16"/>
          <p:cNvSpPr txBox="1">
            <a:spLocks noChangeArrowheads="1"/>
          </p:cNvSpPr>
          <p:nvPr/>
        </p:nvSpPr>
        <p:spPr bwMode="auto">
          <a:xfrm>
            <a:off x="4865689" y="4083050"/>
            <a:ext cx="249237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200">
                <a:solidFill>
                  <a:srgbClr val="330066"/>
                </a:solidFill>
              </a:rPr>
              <a:t>s</a:t>
            </a:r>
            <a:endParaRPr lang="en-US" altLang="en-US" sz="2200">
              <a:solidFill>
                <a:srgbClr val="000066"/>
              </a:solidFill>
            </a:endParaRPr>
          </a:p>
        </p:txBody>
      </p:sp>
      <p:sp>
        <p:nvSpPr>
          <p:cNvPr id="407569" name="Text Box 17"/>
          <p:cNvSpPr txBox="1">
            <a:spLocks noChangeArrowheads="1"/>
          </p:cNvSpPr>
          <p:nvPr/>
        </p:nvSpPr>
        <p:spPr bwMode="auto">
          <a:xfrm>
            <a:off x="5303838" y="4083050"/>
            <a:ext cx="5588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200">
                <a:solidFill>
                  <a:srgbClr val="330066"/>
                </a:solidFill>
              </a:rPr>
              <a:t>ng</a:t>
            </a:r>
            <a:endParaRPr lang="en-US" altLang="en-US" sz="2200">
              <a:solidFill>
                <a:srgbClr val="000066"/>
              </a:solidFill>
            </a:endParaRPr>
          </a:p>
        </p:txBody>
      </p:sp>
      <p:sp>
        <p:nvSpPr>
          <p:cNvPr id="407570" name="Rectangle 18"/>
          <p:cNvSpPr>
            <a:spLocks noChangeArrowheads="1"/>
          </p:cNvSpPr>
          <p:nvPr/>
        </p:nvSpPr>
        <p:spPr bwMode="auto">
          <a:xfrm>
            <a:off x="5097464" y="4083050"/>
            <a:ext cx="287337" cy="457200"/>
          </a:xfrm>
          <a:prstGeom prst="rect">
            <a:avLst/>
          </a:prstGeom>
          <a:solidFill>
            <a:srgbClr val="66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200">
                <a:solidFill>
                  <a:srgbClr val="FFFF99"/>
                </a:solidFill>
              </a:rPr>
              <a:t>a</a:t>
            </a:r>
          </a:p>
        </p:txBody>
      </p:sp>
      <p:sp>
        <p:nvSpPr>
          <p:cNvPr id="407571" name="Text Box 19"/>
          <p:cNvSpPr txBox="1">
            <a:spLocks noChangeArrowheads="1"/>
          </p:cNvSpPr>
          <p:nvPr/>
        </p:nvSpPr>
        <p:spPr bwMode="auto">
          <a:xfrm>
            <a:off x="7154863" y="4083050"/>
            <a:ext cx="690562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200">
                <a:solidFill>
                  <a:srgbClr val="330066"/>
                </a:solidFill>
              </a:rPr>
              <a:t>ask</a:t>
            </a:r>
            <a:endParaRPr lang="en-US" altLang="en-US" sz="2200">
              <a:solidFill>
                <a:srgbClr val="000066"/>
              </a:solidFill>
            </a:endParaRPr>
          </a:p>
        </p:txBody>
      </p:sp>
      <p:sp>
        <p:nvSpPr>
          <p:cNvPr id="407572" name="Rectangle 20"/>
          <p:cNvSpPr>
            <a:spLocks noChangeArrowheads="1"/>
          </p:cNvSpPr>
          <p:nvPr/>
        </p:nvSpPr>
        <p:spPr bwMode="auto">
          <a:xfrm>
            <a:off x="7751763" y="4083050"/>
            <a:ext cx="482600" cy="457200"/>
          </a:xfrm>
          <a:prstGeom prst="rect">
            <a:avLst/>
          </a:prstGeom>
          <a:solidFill>
            <a:srgbClr val="66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200">
                <a:solidFill>
                  <a:srgbClr val="FFFF99"/>
                </a:solidFill>
              </a:rPr>
              <a:t>ed</a:t>
            </a:r>
          </a:p>
        </p:txBody>
      </p:sp>
      <p:sp>
        <p:nvSpPr>
          <p:cNvPr id="407573" name="Text Box 21"/>
          <p:cNvSpPr txBox="1">
            <a:spLocks noChangeArrowheads="1"/>
          </p:cNvSpPr>
          <p:nvPr/>
        </p:nvSpPr>
        <p:spPr bwMode="auto">
          <a:xfrm>
            <a:off x="4865689" y="4794250"/>
            <a:ext cx="1360487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200">
                <a:solidFill>
                  <a:srgbClr val="330066"/>
                </a:solidFill>
              </a:rPr>
              <a:t>[have] s</a:t>
            </a:r>
            <a:endParaRPr lang="en-US" altLang="en-US" sz="2200">
              <a:solidFill>
                <a:srgbClr val="000066"/>
              </a:solidFill>
            </a:endParaRPr>
          </a:p>
        </p:txBody>
      </p:sp>
      <p:sp>
        <p:nvSpPr>
          <p:cNvPr id="407574" name="Text Box 22"/>
          <p:cNvSpPr txBox="1">
            <a:spLocks noChangeArrowheads="1"/>
          </p:cNvSpPr>
          <p:nvPr/>
        </p:nvSpPr>
        <p:spPr bwMode="auto">
          <a:xfrm>
            <a:off x="6335713" y="4794250"/>
            <a:ext cx="5588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200">
                <a:solidFill>
                  <a:srgbClr val="330066"/>
                </a:solidFill>
              </a:rPr>
              <a:t>ng</a:t>
            </a:r>
            <a:endParaRPr lang="en-US" altLang="en-US" sz="2200">
              <a:solidFill>
                <a:srgbClr val="000066"/>
              </a:solidFill>
            </a:endParaRPr>
          </a:p>
        </p:txBody>
      </p:sp>
      <p:sp>
        <p:nvSpPr>
          <p:cNvPr id="407575" name="Rectangle 23"/>
          <p:cNvSpPr>
            <a:spLocks noChangeArrowheads="1"/>
          </p:cNvSpPr>
          <p:nvPr/>
        </p:nvSpPr>
        <p:spPr bwMode="auto">
          <a:xfrm>
            <a:off x="6129338" y="4794250"/>
            <a:ext cx="304800" cy="4572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200">
                <a:solidFill>
                  <a:srgbClr val="FFFF99"/>
                </a:solidFill>
              </a:rPr>
              <a:t>u</a:t>
            </a:r>
          </a:p>
        </p:txBody>
      </p:sp>
      <p:sp>
        <p:nvSpPr>
          <p:cNvPr id="407576" name="Text Box 24"/>
          <p:cNvSpPr txBox="1">
            <a:spLocks noChangeArrowheads="1"/>
          </p:cNvSpPr>
          <p:nvPr/>
        </p:nvSpPr>
        <p:spPr bwMode="auto">
          <a:xfrm>
            <a:off x="7138989" y="4792663"/>
            <a:ext cx="1703387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200">
                <a:solidFill>
                  <a:srgbClr val="330066"/>
                </a:solidFill>
              </a:rPr>
              <a:t>[have] ask</a:t>
            </a:r>
            <a:endParaRPr lang="en-US" altLang="en-US" sz="2200">
              <a:solidFill>
                <a:srgbClr val="000066"/>
              </a:solidFill>
            </a:endParaRPr>
          </a:p>
        </p:txBody>
      </p:sp>
      <p:sp>
        <p:nvSpPr>
          <p:cNvPr id="407577" name="Rectangle 25"/>
          <p:cNvSpPr>
            <a:spLocks noChangeArrowheads="1"/>
          </p:cNvSpPr>
          <p:nvPr/>
        </p:nvSpPr>
        <p:spPr bwMode="auto">
          <a:xfrm>
            <a:off x="8797926" y="4794250"/>
            <a:ext cx="466725" cy="4572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200">
                <a:solidFill>
                  <a:srgbClr val="FFFF99"/>
                </a:solidFill>
              </a:rPr>
              <a:t>ed</a:t>
            </a:r>
          </a:p>
        </p:txBody>
      </p:sp>
      <p:pic>
        <p:nvPicPr>
          <p:cNvPr id="407578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88" y="3516313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7579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4267200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7580" name="Rectangle 28"/>
          <p:cNvSpPr>
            <a:spLocks noChangeArrowheads="1"/>
          </p:cNvSpPr>
          <p:nvPr/>
        </p:nvSpPr>
        <p:spPr bwMode="auto">
          <a:xfrm>
            <a:off x="6115050" y="3332163"/>
            <a:ext cx="552450" cy="457200"/>
          </a:xfrm>
          <a:prstGeom prst="rect">
            <a:avLst/>
          </a:prstGeom>
          <a:solidFill>
            <a:srgbClr val="7878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200">
                <a:solidFill>
                  <a:srgbClr val="FFFF99"/>
                </a:solidFill>
              </a:rPr>
              <a:t>ing</a:t>
            </a:r>
          </a:p>
        </p:txBody>
      </p:sp>
      <p:sp>
        <p:nvSpPr>
          <p:cNvPr id="407581" name="Rectangle 29"/>
          <p:cNvSpPr>
            <a:spLocks noChangeArrowheads="1"/>
          </p:cNvSpPr>
          <p:nvPr/>
        </p:nvSpPr>
        <p:spPr bwMode="auto">
          <a:xfrm>
            <a:off x="2001838" y="5522913"/>
            <a:ext cx="264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  <a:hlinkClick r:id="rId4" action="ppaction://hlinksldjump"/>
              </a:rPr>
              <a:t>More about participles</a:t>
            </a:r>
            <a:endParaRPr lang="en-US" altLang="en-US">
              <a:solidFill>
                <a:schemeClr val="hlink"/>
              </a:solidFill>
            </a:endParaRPr>
          </a:p>
        </p:txBody>
      </p:sp>
      <p:sp>
        <p:nvSpPr>
          <p:cNvPr id="407583" name="Rectangle 3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035675" y="6108701"/>
            <a:ext cx="11811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638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7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7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7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7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7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7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7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7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7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7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7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7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7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7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07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7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7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07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0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7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7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0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0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07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7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9" grpId="0" animBg="1"/>
      <p:bldP spid="407560" grpId="0" animBg="1"/>
      <p:bldP spid="407561" grpId="0" animBg="1"/>
      <p:bldP spid="407562" grpId="0" animBg="1"/>
      <p:bldP spid="407563" grpId="0" animBg="1" autoUpdateAnimBg="0"/>
      <p:bldP spid="407564" grpId="0" animBg="1" autoUpdateAnimBg="0"/>
      <p:bldP spid="407565" grpId="0" animBg="1"/>
      <p:bldP spid="407566" grpId="0" animBg="1"/>
      <p:bldP spid="407567" grpId="0" animBg="1"/>
      <p:bldP spid="407568" grpId="0" animBg="1"/>
      <p:bldP spid="407569" grpId="0" animBg="1"/>
      <p:bldP spid="407570" grpId="0" animBg="1"/>
      <p:bldP spid="407571" grpId="0" animBg="1"/>
      <p:bldP spid="407572" grpId="0" animBg="1"/>
      <p:bldP spid="407573" grpId="0" animBg="1"/>
      <p:bldP spid="407574" grpId="0" animBg="1"/>
      <p:bldP spid="407575" grpId="0" animBg="1"/>
      <p:bldP spid="407576" grpId="0" animBg="1"/>
      <p:bldP spid="407577" grpId="0" animBg="1"/>
      <p:bldP spid="4075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2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99000" y="5287963"/>
            <a:ext cx="4483100" cy="4953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35" name="Text Box 7"/>
          <p:cNvSpPr txBox="1">
            <a:spLocks noChangeArrowheads="1"/>
          </p:cNvSpPr>
          <p:nvPr/>
        </p:nvSpPr>
        <p:spPr bwMode="auto">
          <a:xfrm>
            <a:off x="553792" y="965033"/>
            <a:ext cx="113591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200" dirty="0">
                <a:solidFill>
                  <a:schemeClr val="hlink"/>
                </a:solidFill>
              </a:rPr>
              <a:t>The </a:t>
            </a:r>
            <a:r>
              <a:rPr lang="en-US" altLang="en-US" sz="2200" dirty="0">
                <a:solidFill>
                  <a:srgbClr val="FF9900"/>
                </a:solidFill>
              </a:rPr>
              <a:t>tense</a:t>
            </a:r>
            <a:r>
              <a:rPr lang="en-US" altLang="en-US" sz="2200" dirty="0">
                <a:solidFill>
                  <a:schemeClr val="hlink"/>
                </a:solidFill>
              </a:rPr>
              <a:t> of a verb indicates the time of the action or state of being expressed by the verb.</a:t>
            </a:r>
          </a:p>
        </p:txBody>
      </p:sp>
      <p:sp>
        <p:nvSpPr>
          <p:cNvPr id="457736" name="AutoShape 8"/>
          <p:cNvSpPr>
            <a:spLocks noChangeArrowheads="1"/>
          </p:cNvSpPr>
          <p:nvPr/>
        </p:nvSpPr>
        <p:spPr bwMode="auto">
          <a:xfrm>
            <a:off x="704851" y="2643028"/>
            <a:ext cx="2741613" cy="960438"/>
          </a:xfrm>
          <a:prstGeom prst="leftArrow">
            <a:avLst>
              <a:gd name="adj1" fmla="val 50000"/>
              <a:gd name="adj2" fmla="val 71364"/>
            </a:avLst>
          </a:prstGeom>
          <a:solidFill>
            <a:srgbClr val="66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200" dirty="0">
                <a:solidFill>
                  <a:schemeClr val="hlink"/>
                </a:solidFill>
              </a:rPr>
              <a:t>Past</a:t>
            </a:r>
          </a:p>
        </p:txBody>
      </p:sp>
      <p:sp>
        <p:nvSpPr>
          <p:cNvPr id="457737" name="AutoShape 9"/>
          <p:cNvSpPr>
            <a:spLocks noChangeArrowheads="1"/>
          </p:cNvSpPr>
          <p:nvPr/>
        </p:nvSpPr>
        <p:spPr bwMode="auto">
          <a:xfrm>
            <a:off x="4624463" y="4112957"/>
            <a:ext cx="2741613" cy="960438"/>
          </a:xfrm>
          <a:prstGeom prst="rightArrow">
            <a:avLst>
              <a:gd name="adj1" fmla="val 50000"/>
              <a:gd name="adj2" fmla="val 71364"/>
            </a:avLst>
          </a:pr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200" dirty="0">
                <a:solidFill>
                  <a:srgbClr val="FFFF99"/>
                </a:solidFill>
              </a:rPr>
              <a:t>Future</a:t>
            </a:r>
          </a:p>
        </p:txBody>
      </p:sp>
      <p:sp>
        <p:nvSpPr>
          <p:cNvPr id="457740" name="Rectangle 12"/>
          <p:cNvSpPr>
            <a:spLocks noChangeArrowheads="1"/>
          </p:cNvSpPr>
          <p:nvPr/>
        </p:nvSpPr>
        <p:spPr bwMode="auto">
          <a:xfrm>
            <a:off x="8280567" y="3139481"/>
            <a:ext cx="195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>
                <a:solidFill>
                  <a:srgbClr val="7878CA"/>
                </a:solidFill>
              </a:rPr>
              <a:t>Present Perfect</a:t>
            </a:r>
          </a:p>
        </p:txBody>
      </p:sp>
      <p:sp>
        <p:nvSpPr>
          <p:cNvPr id="457742" name="Text Box 14"/>
          <p:cNvSpPr txBox="1">
            <a:spLocks noChangeArrowheads="1"/>
          </p:cNvSpPr>
          <p:nvPr/>
        </p:nvSpPr>
        <p:spPr bwMode="auto">
          <a:xfrm>
            <a:off x="5952729" y="3694898"/>
            <a:ext cx="5764760" cy="40011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330066"/>
                </a:solidFill>
              </a:rPr>
              <a:t>She </a:t>
            </a:r>
            <a:r>
              <a:rPr lang="en-US" altLang="en-US" sz="2000" dirty="0">
                <a:solidFill>
                  <a:srgbClr val="FF9900"/>
                </a:solidFill>
              </a:rPr>
              <a:t>has played</a:t>
            </a:r>
            <a:r>
              <a:rPr lang="en-US" altLang="en-US" sz="2000" dirty="0">
                <a:solidFill>
                  <a:srgbClr val="330066"/>
                </a:solidFill>
              </a:rPr>
              <a:t> in the band for three years.</a:t>
            </a:r>
            <a:endParaRPr lang="en-US" altLang="en-US" sz="2000" dirty="0">
              <a:solidFill>
                <a:srgbClr val="000066"/>
              </a:solidFill>
            </a:endParaRPr>
          </a:p>
        </p:txBody>
      </p:sp>
      <p:sp>
        <p:nvSpPr>
          <p:cNvPr id="457746" name="Rectangle 18"/>
          <p:cNvSpPr>
            <a:spLocks noChangeArrowheads="1"/>
          </p:cNvSpPr>
          <p:nvPr/>
        </p:nvSpPr>
        <p:spPr bwMode="auto">
          <a:xfrm>
            <a:off x="4779169" y="4806139"/>
            <a:ext cx="195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>
                <a:solidFill>
                  <a:srgbClr val="993333"/>
                </a:solidFill>
              </a:rPr>
              <a:t>Future Perfect</a:t>
            </a:r>
          </a:p>
        </p:txBody>
      </p:sp>
      <p:sp>
        <p:nvSpPr>
          <p:cNvPr id="457748" name="Text Box 20"/>
          <p:cNvSpPr txBox="1">
            <a:spLocks noChangeArrowheads="1"/>
          </p:cNvSpPr>
          <p:nvPr/>
        </p:nvSpPr>
        <p:spPr bwMode="auto">
          <a:xfrm>
            <a:off x="542164" y="1730720"/>
            <a:ext cx="1110132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200" dirty="0">
                <a:solidFill>
                  <a:srgbClr val="FF9900"/>
                </a:solidFill>
              </a:rPr>
              <a:t>Perfect</a:t>
            </a:r>
            <a:r>
              <a:rPr lang="en-US" altLang="en-US" sz="2200" dirty="0">
                <a:solidFill>
                  <a:schemeClr val="hlink"/>
                </a:solidFill>
              </a:rPr>
              <a:t> tenses indicate that something happened or existed </a:t>
            </a:r>
            <a:r>
              <a:rPr lang="en-US" altLang="en-US" sz="2200" dirty="0">
                <a:solidFill>
                  <a:srgbClr val="FF9900"/>
                </a:solidFill>
              </a:rPr>
              <a:t>before</a:t>
            </a:r>
            <a:r>
              <a:rPr lang="en-US" altLang="en-US" sz="2200" dirty="0">
                <a:solidFill>
                  <a:schemeClr val="hlink"/>
                </a:solidFill>
              </a:rPr>
              <a:t> a specific point in time.</a:t>
            </a:r>
          </a:p>
        </p:txBody>
      </p:sp>
      <p:sp>
        <p:nvSpPr>
          <p:cNvPr id="457750" name="Text Box 22"/>
          <p:cNvSpPr txBox="1">
            <a:spLocks noChangeArrowheads="1"/>
          </p:cNvSpPr>
          <p:nvPr/>
        </p:nvSpPr>
        <p:spPr bwMode="auto">
          <a:xfrm>
            <a:off x="2999522" y="5345244"/>
            <a:ext cx="5991493" cy="40011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330066"/>
                </a:solidFill>
              </a:rPr>
              <a:t>She </a:t>
            </a:r>
            <a:r>
              <a:rPr lang="en-US" altLang="en-US" sz="2000" dirty="0">
                <a:solidFill>
                  <a:srgbClr val="FF9900"/>
                </a:solidFill>
              </a:rPr>
              <a:t>will have played </a:t>
            </a:r>
            <a:r>
              <a:rPr lang="en-US" altLang="en-US" sz="2000" dirty="0">
                <a:solidFill>
                  <a:srgbClr val="000066"/>
                </a:solidFill>
              </a:rPr>
              <a:t>in</a:t>
            </a:r>
            <a:r>
              <a:rPr lang="en-US" altLang="en-US" sz="2000" dirty="0">
                <a:solidFill>
                  <a:srgbClr val="FF9900"/>
                </a:solidFill>
              </a:rPr>
              <a:t> </a:t>
            </a:r>
            <a:r>
              <a:rPr lang="en-US" altLang="en-US" sz="2000" dirty="0">
                <a:solidFill>
                  <a:srgbClr val="330066"/>
                </a:solidFill>
              </a:rPr>
              <a:t>ten concerts by April.</a:t>
            </a:r>
            <a:endParaRPr lang="en-US" altLang="en-US" sz="2000" dirty="0">
              <a:solidFill>
                <a:srgbClr val="000066"/>
              </a:solidFill>
            </a:endParaRPr>
          </a:p>
        </p:txBody>
      </p:sp>
      <p:sp>
        <p:nvSpPr>
          <p:cNvPr id="457755" name="Rectangle 27"/>
          <p:cNvSpPr>
            <a:spLocks noChangeArrowheads="1"/>
          </p:cNvSpPr>
          <p:nvPr/>
        </p:nvSpPr>
        <p:spPr bwMode="auto">
          <a:xfrm>
            <a:off x="1250728" y="3275248"/>
            <a:ext cx="195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solidFill>
                  <a:srgbClr val="669966"/>
                </a:solidFill>
              </a:rPr>
              <a:t>Past Perfect</a:t>
            </a:r>
          </a:p>
        </p:txBody>
      </p:sp>
      <p:sp>
        <p:nvSpPr>
          <p:cNvPr id="457756" name="Text Box 28"/>
          <p:cNvSpPr txBox="1">
            <a:spLocks noChangeArrowheads="1"/>
          </p:cNvSpPr>
          <p:nvPr/>
        </p:nvSpPr>
        <p:spPr bwMode="auto">
          <a:xfrm>
            <a:off x="420687" y="3715198"/>
            <a:ext cx="5335588" cy="40011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rgbClr val="330066"/>
                </a:solidFill>
              </a:rPr>
              <a:t>She </a:t>
            </a:r>
            <a:r>
              <a:rPr lang="en-US" altLang="en-US" sz="2000" dirty="0">
                <a:solidFill>
                  <a:srgbClr val="FF9900"/>
                </a:solidFill>
              </a:rPr>
              <a:t>had played </a:t>
            </a:r>
            <a:r>
              <a:rPr lang="en-US" altLang="en-US" sz="2000" dirty="0">
                <a:solidFill>
                  <a:srgbClr val="330066"/>
                </a:solidFill>
              </a:rPr>
              <a:t>violin before then.</a:t>
            </a:r>
            <a:endParaRPr lang="en-US" altLang="en-US" sz="2000" dirty="0">
              <a:solidFill>
                <a:srgbClr val="000066"/>
              </a:solidFill>
            </a:endParaRPr>
          </a:p>
        </p:txBody>
      </p:sp>
      <p:sp>
        <p:nvSpPr>
          <p:cNvPr id="457762" name="Rectangle 34"/>
          <p:cNvSpPr>
            <a:spLocks noChangeArrowheads="1"/>
          </p:cNvSpPr>
          <p:nvPr/>
        </p:nvSpPr>
        <p:spPr bwMode="auto">
          <a:xfrm>
            <a:off x="8059904" y="2793875"/>
            <a:ext cx="2395538" cy="457200"/>
          </a:xfrm>
          <a:prstGeom prst="rect">
            <a:avLst/>
          </a:prstGeom>
          <a:solidFill>
            <a:srgbClr val="7878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200" dirty="0">
                <a:solidFill>
                  <a:srgbClr val="FFFF99"/>
                </a:solidFill>
              </a:rPr>
              <a:t>Present</a:t>
            </a:r>
          </a:p>
        </p:txBody>
      </p:sp>
      <p:sp>
        <p:nvSpPr>
          <p:cNvPr id="457767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hlink"/>
                </a:solidFill>
              </a:rPr>
              <a:t>What are the verb tenses?</a:t>
            </a:r>
          </a:p>
        </p:txBody>
      </p:sp>
    </p:spTree>
    <p:extLst>
      <p:ext uri="{BB962C8B-B14F-4D97-AF65-F5344CB8AC3E}">
        <p14:creationId xmlns:p14="http://schemas.microsoft.com/office/powerpoint/2010/main" val="210395695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7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7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7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57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6" grpId="0" animBg="1"/>
      <p:bldP spid="457737" grpId="0" animBg="1"/>
      <p:bldP spid="457740" grpId="0"/>
      <p:bldP spid="457742" grpId="0" animBg="1" autoUpdateAnimBg="0"/>
      <p:bldP spid="457742" grpId="1" animBg="1"/>
      <p:bldP spid="457746" grpId="0"/>
      <p:bldP spid="457748" grpId="0"/>
      <p:bldP spid="457750" grpId="0" animBg="1" autoUpdateAnimBg="0"/>
      <p:bldP spid="457750" grpId="1" animBg="1"/>
      <p:bldP spid="457755" grpId="0"/>
      <p:bldP spid="457756" grpId="0" animBg="1" autoUpdateAnimBg="0"/>
      <p:bldP spid="4577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hlink"/>
                </a:solidFill>
              </a:rPr>
              <a:t>What are active and passive voice?</a:t>
            </a:r>
            <a:endParaRPr lang="en-US" altLang="en-US"/>
          </a:p>
        </p:txBody>
      </p:sp>
      <p:sp>
        <p:nvSpPr>
          <p:cNvPr id="716803" name="Text Box 3"/>
          <p:cNvSpPr txBox="1">
            <a:spLocks noChangeArrowheads="1"/>
          </p:cNvSpPr>
          <p:nvPr/>
        </p:nvSpPr>
        <p:spPr bwMode="auto">
          <a:xfrm>
            <a:off x="1210615" y="899378"/>
            <a:ext cx="98909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i="1" dirty="0">
                <a:solidFill>
                  <a:schemeClr val="hlink"/>
                </a:solidFill>
              </a:rPr>
              <a:t>Voice </a:t>
            </a:r>
            <a:r>
              <a:rPr lang="en-US" altLang="en-US" sz="2400" dirty="0">
                <a:solidFill>
                  <a:schemeClr val="hlink"/>
                </a:solidFill>
              </a:rPr>
              <a:t>is the form a verb takes to show whether the subject of the </a:t>
            </a:r>
            <a:r>
              <a:rPr lang="en-US" altLang="en-US" sz="2400" dirty="0" smtClean="0">
                <a:solidFill>
                  <a:schemeClr val="hlink"/>
                </a:solidFill>
              </a:rPr>
              <a:t>verb performs or receives the action </a:t>
            </a:r>
            <a:r>
              <a:rPr lang="en-US" altLang="en-US" sz="2400" dirty="0">
                <a:solidFill>
                  <a:schemeClr val="hlink"/>
                </a:solidFill>
              </a:rPr>
              <a:t>. . .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27050" y="1922831"/>
            <a:ext cx="565480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chemeClr val="hlink"/>
                </a:solidFill>
              </a:rPr>
              <a:t>When the subject of a verb </a:t>
            </a:r>
            <a:r>
              <a:rPr lang="en-US" altLang="en-US" sz="2400" b="0" i="1" dirty="0">
                <a:solidFill>
                  <a:schemeClr val="hlink"/>
                </a:solidFill>
              </a:rPr>
              <a:t>performs</a:t>
            </a:r>
            <a:r>
              <a:rPr lang="en-US" altLang="en-US" sz="2400" b="0" dirty="0">
                <a:solidFill>
                  <a:schemeClr val="hlink"/>
                </a:solidFill>
              </a:rPr>
              <a:t> the action, the verb </a:t>
            </a:r>
            <a:endParaRPr lang="en-US" altLang="en-US" sz="2400" dirty="0">
              <a:solidFill>
                <a:schemeClr val="hlink"/>
              </a:solidFill>
            </a:endParaRPr>
          </a:p>
          <a:p>
            <a:r>
              <a:rPr lang="en-US" altLang="en-US" sz="2400" b="0" dirty="0" smtClean="0">
                <a:solidFill>
                  <a:schemeClr val="hlink"/>
                </a:solidFill>
              </a:rPr>
              <a:t>   is </a:t>
            </a:r>
            <a:r>
              <a:rPr lang="en-US" altLang="en-US" sz="2400" b="0" dirty="0">
                <a:solidFill>
                  <a:schemeClr val="hlink"/>
                </a:solidFill>
              </a:rPr>
              <a:t>in the </a:t>
            </a:r>
            <a:r>
              <a:rPr lang="en-US" altLang="en-US" sz="2400" dirty="0">
                <a:solidFill>
                  <a:srgbClr val="FF9900"/>
                </a:solidFill>
              </a:rPr>
              <a:t>active voice.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706438" y="4097778"/>
            <a:ext cx="5062538" cy="50292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0">
                <a:solidFill>
                  <a:srgbClr val="330066"/>
                </a:solidFill>
              </a:rPr>
              <a:t>The</a:t>
            </a:r>
            <a:r>
              <a:rPr lang="en-US" altLang="en-US" sz="2400" b="0">
                <a:solidFill>
                  <a:srgbClr val="000066"/>
                </a:solidFill>
              </a:rPr>
              <a:t> </a:t>
            </a:r>
            <a:r>
              <a:rPr lang="en-US" altLang="en-US" sz="2400">
                <a:solidFill>
                  <a:srgbClr val="FF9900"/>
                </a:solidFill>
              </a:rPr>
              <a:t>fire</a:t>
            </a:r>
            <a:r>
              <a:rPr lang="en-US" altLang="en-US" sz="2400" b="0">
                <a:solidFill>
                  <a:srgbClr val="000066"/>
                </a:solidFill>
              </a:rPr>
              <a:t> </a:t>
            </a:r>
            <a:r>
              <a:rPr lang="en-US" altLang="en-US" sz="2400">
                <a:solidFill>
                  <a:srgbClr val="000066"/>
                </a:solidFill>
              </a:rPr>
              <a:t>destroyed</a:t>
            </a:r>
            <a:r>
              <a:rPr lang="en-US" altLang="en-US" sz="2400" b="0">
                <a:solidFill>
                  <a:srgbClr val="000066"/>
                </a:solidFill>
              </a:rPr>
              <a:t> </a:t>
            </a:r>
            <a:r>
              <a:rPr lang="en-US" altLang="en-US" sz="2400" b="0">
                <a:solidFill>
                  <a:srgbClr val="330066"/>
                </a:solidFill>
              </a:rPr>
              <a:t>the house.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704851" y="4712933"/>
            <a:ext cx="5078412" cy="904558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0">
                <a:solidFill>
                  <a:schemeClr val="hlink"/>
                </a:solidFill>
                <a:latin typeface="Arial" panose="020B0604020202020204" pitchFamily="34" charset="0"/>
              </a:rPr>
              <a:t>The subject </a:t>
            </a:r>
            <a:r>
              <a:rPr lang="en-US" altLang="en-US" sz="2400" b="0" i="1">
                <a:solidFill>
                  <a:schemeClr val="hlink"/>
                </a:solidFill>
                <a:latin typeface="Arial" panose="020B0604020202020204" pitchFamily="34" charset="0"/>
              </a:rPr>
              <a:t>fire</a:t>
            </a:r>
            <a:r>
              <a:rPr lang="en-US" altLang="en-US" sz="2400" b="0">
                <a:solidFill>
                  <a:schemeClr val="hlink"/>
                </a:solidFill>
                <a:latin typeface="Arial" panose="020B0604020202020204" pitchFamily="34" charset="0"/>
              </a:rPr>
              <a:t> performs the action of destroying.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158876" y="3611844"/>
            <a:ext cx="1160462" cy="436563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0" dirty="0">
                <a:solidFill>
                  <a:schemeClr val="hlink"/>
                </a:solidFill>
                <a:latin typeface="Arial" panose="020B0604020202020204" pitchFamily="34" charset="0"/>
              </a:rPr>
              <a:t>Subject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384426" y="3315616"/>
            <a:ext cx="1735137" cy="771843"/>
          </a:xfrm>
          <a:prstGeom prst="rect">
            <a:avLst/>
          </a:prstGeom>
          <a:solidFill>
            <a:srgbClr val="66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0" dirty="0">
                <a:solidFill>
                  <a:schemeClr val="hlink"/>
                </a:solidFill>
                <a:latin typeface="Arial" panose="020B0604020202020204" pitchFamily="34" charset="0"/>
              </a:rPr>
              <a:t>Active-voice verb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419224" y="1862567"/>
            <a:ext cx="540358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chemeClr val="hlink"/>
                </a:solidFill>
              </a:rPr>
              <a:t>When the subject of a verb </a:t>
            </a:r>
            <a:r>
              <a:rPr lang="en-US" altLang="en-US" sz="2400" b="0" i="1" dirty="0">
                <a:solidFill>
                  <a:schemeClr val="hlink"/>
                </a:solidFill>
              </a:rPr>
              <a:t>receives</a:t>
            </a:r>
            <a:r>
              <a:rPr lang="en-US" altLang="en-US" sz="2400" b="0" dirty="0">
                <a:solidFill>
                  <a:schemeClr val="hlink"/>
                </a:solidFill>
              </a:rPr>
              <a:t> the action, the verb is in the </a:t>
            </a:r>
            <a:r>
              <a:rPr lang="en-US" altLang="en-US" sz="2400" dirty="0">
                <a:solidFill>
                  <a:srgbClr val="FF9900"/>
                </a:solidFill>
              </a:rPr>
              <a:t>passive voice.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454149" y="3950129"/>
            <a:ext cx="5368657" cy="83099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0" dirty="0">
                <a:solidFill>
                  <a:srgbClr val="330066"/>
                </a:solidFill>
              </a:rPr>
              <a:t>The</a:t>
            </a:r>
            <a:r>
              <a:rPr lang="en-US" altLang="en-US" sz="2400" b="0" dirty="0">
                <a:solidFill>
                  <a:srgbClr val="000066"/>
                </a:solidFill>
              </a:rPr>
              <a:t> </a:t>
            </a:r>
            <a:r>
              <a:rPr lang="en-US" altLang="en-US" sz="2400" dirty="0">
                <a:solidFill>
                  <a:srgbClr val="FF9900"/>
                </a:solidFill>
              </a:rPr>
              <a:t>house</a:t>
            </a:r>
            <a:r>
              <a:rPr lang="en-US" altLang="en-US" sz="2400" b="0" dirty="0">
                <a:solidFill>
                  <a:srgbClr val="000066"/>
                </a:solidFill>
              </a:rPr>
              <a:t> </a:t>
            </a:r>
            <a:r>
              <a:rPr lang="en-US" altLang="en-US" sz="2400" dirty="0">
                <a:solidFill>
                  <a:srgbClr val="000066"/>
                </a:solidFill>
              </a:rPr>
              <a:t>was destroyed</a:t>
            </a:r>
            <a:r>
              <a:rPr lang="en-US" altLang="en-US" sz="2400" b="0" dirty="0">
                <a:solidFill>
                  <a:srgbClr val="000066"/>
                </a:solidFill>
              </a:rPr>
              <a:t> </a:t>
            </a:r>
            <a:r>
              <a:rPr lang="en-US" altLang="en-US" sz="2400" b="0" dirty="0">
                <a:solidFill>
                  <a:srgbClr val="330066"/>
                </a:solidFill>
              </a:rPr>
              <a:t>by the fire.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428749" y="5005817"/>
            <a:ext cx="5175115" cy="830997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0" dirty="0">
                <a:solidFill>
                  <a:schemeClr val="hlink"/>
                </a:solidFill>
                <a:latin typeface="Arial" panose="020B0604020202020204" pitchFamily="34" charset="0"/>
              </a:rPr>
              <a:t>The subject </a:t>
            </a:r>
            <a:r>
              <a:rPr lang="en-US" altLang="en-US" sz="2400" b="0" i="1" dirty="0">
                <a:solidFill>
                  <a:schemeClr val="hlink"/>
                </a:solidFill>
                <a:latin typeface="Arial" panose="020B0604020202020204" pitchFamily="34" charset="0"/>
              </a:rPr>
              <a:t>house</a:t>
            </a:r>
            <a:r>
              <a:rPr lang="en-US" altLang="en-US" sz="2400" b="0" dirty="0">
                <a:solidFill>
                  <a:schemeClr val="hlink"/>
                </a:solidFill>
                <a:latin typeface="Arial" panose="020B0604020202020204" pitchFamily="34" charset="0"/>
              </a:rPr>
              <a:t> receives the action of destroying. 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7136774" y="3461179"/>
            <a:ext cx="1092826" cy="40011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0" dirty="0">
                <a:solidFill>
                  <a:schemeClr val="hlink"/>
                </a:solidFill>
                <a:latin typeface="Arial" panose="020B0604020202020204" pitchFamily="34" charset="0"/>
              </a:rPr>
              <a:t>Subject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8800473" y="3151736"/>
            <a:ext cx="1465979" cy="707886"/>
          </a:xfrm>
          <a:prstGeom prst="rect">
            <a:avLst/>
          </a:prstGeom>
          <a:solidFill>
            <a:srgbClr val="66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b="0" dirty="0">
                <a:solidFill>
                  <a:schemeClr val="hlink"/>
                </a:solidFill>
                <a:latin typeface="Arial" panose="020B0604020202020204" pitchFamily="34" charset="0"/>
              </a:rPr>
              <a:t>Passive-voice verb</a:t>
            </a:r>
          </a:p>
        </p:txBody>
      </p:sp>
    </p:spTree>
    <p:extLst>
      <p:ext uri="{BB962C8B-B14F-4D97-AF65-F5344CB8AC3E}">
        <p14:creationId xmlns:p14="http://schemas.microsoft.com/office/powerpoint/2010/main" val="27917379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utoUpdateAnimBg="0"/>
      <p:bldP spid="17" grpId="0" animBg="1" autoUpdateAnimBg="0"/>
      <p:bldP spid="18" grpId="0" animBg="1" autoUpdateAnimBg="0"/>
      <p:bldP spid="19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92" name="Text Box 92"/>
          <p:cNvSpPr txBox="1">
            <a:spLocks noChangeArrowheads="1"/>
          </p:cNvSpPr>
          <p:nvPr/>
        </p:nvSpPr>
        <p:spPr bwMode="auto">
          <a:xfrm>
            <a:off x="2057401" y="1296989"/>
            <a:ext cx="79279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hlink"/>
                </a:solidFill>
              </a:rPr>
              <a:t>Pronouns in the </a:t>
            </a:r>
            <a:r>
              <a:rPr lang="en-US" altLang="en-US" sz="2400">
                <a:solidFill>
                  <a:srgbClr val="FF9900"/>
                </a:solidFill>
              </a:rPr>
              <a:t>nominative case</a:t>
            </a:r>
            <a:r>
              <a:rPr lang="en-US" altLang="en-US" sz="2400">
                <a:solidFill>
                  <a:schemeClr val="hlink"/>
                </a:solidFill>
              </a:rPr>
              <a:t> are used as </a:t>
            </a:r>
            <a:r>
              <a:rPr lang="en-US" altLang="en-US" sz="2400">
                <a:solidFill>
                  <a:schemeClr val="hlink"/>
                </a:solidFill>
                <a:hlinkClick r:id="rId3" action="ppaction://hlinksldjump"/>
              </a:rPr>
              <a:t>subjects</a:t>
            </a:r>
            <a:r>
              <a:rPr lang="en-US" altLang="en-US" sz="2400">
                <a:solidFill>
                  <a:schemeClr val="hlink"/>
                </a:solidFill>
              </a:rPr>
              <a:t> and as </a:t>
            </a:r>
            <a:r>
              <a:rPr lang="en-US" altLang="en-US" sz="2400">
                <a:solidFill>
                  <a:schemeClr val="hlink"/>
                </a:solidFill>
                <a:hlinkClick r:id="rId4" action="ppaction://hlinksldjump"/>
              </a:rPr>
              <a:t>predicate nominatives</a:t>
            </a:r>
            <a:r>
              <a:rPr lang="en-US" altLang="en-US" sz="2400">
                <a:solidFill>
                  <a:schemeClr val="hlink"/>
                </a:solidFill>
              </a:rPr>
              <a:t>.</a:t>
            </a:r>
            <a:r>
              <a:rPr lang="en-US" altLang="en-US" sz="2400">
                <a:solidFill>
                  <a:srgbClr val="FF9900"/>
                </a:solidFill>
              </a:rPr>
              <a:t> </a:t>
            </a:r>
          </a:p>
        </p:txBody>
      </p:sp>
      <p:sp>
        <p:nvSpPr>
          <p:cNvPr id="25793" name="Rectangle 193"/>
          <p:cNvSpPr>
            <a:spLocks noChangeArrowheads="1"/>
          </p:cNvSpPr>
          <p:nvPr/>
        </p:nvSpPr>
        <p:spPr bwMode="auto">
          <a:xfrm>
            <a:off x="2514600" y="4429125"/>
            <a:ext cx="3232150" cy="3810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9900"/>
                </a:solidFill>
                <a:latin typeface="Arial" panose="020B0604020202020204" pitchFamily="34" charset="0"/>
              </a:rPr>
              <a:t>We </a:t>
            </a:r>
            <a:r>
              <a:rPr lang="en-US" altLang="en-US" sz="2400">
                <a:solidFill>
                  <a:srgbClr val="330066"/>
                </a:solidFill>
                <a:latin typeface="Arial" panose="020B0604020202020204" pitchFamily="34" charset="0"/>
              </a:rPr>
              <a:t>went scuba diving. </a:t>
            </a:r>
            <a:endParaRPr lang="en-US" altLang="en-US" sz="2400">
              <a:solidFill>
                <a:srgbClr val="330066"/>
              </a:solidFill>
            </a:endParaRPr>
          </a:p>
        </p:txBody>
      </p:sp>
      <p:sp>
        <p:nvSpPr>
          <p:cNvPr id="25794" name="Rectangle 194"/>
          <p:cNvSpPr>
            <a:spLocks noChangeArrowheads="1"/>
          </p:cNvSpPr>
          <p:nvPr/>
        </p:nvSpPr>
        <p:spPr bwMode="auto">
          <a:xfrm>
            <a:off x="2570163" y="5351463"/>
            <a:ext cx="3313112" cy="3810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330066"/>
                </a:solidFill>
                <a:latin typeface="Arial" panose="020B0604020202020204" pitchFamily="34" charset="0"/>
              </a:rPr>
              <a:t>Our instructor was </a:t>
            </a:r>
            <a:r>
              <a:rPr lang="en-US" altLang="en-US" sz="2400">
                <a:solidFill>
                  <a:srgbClr val="FF9900"/>
                </a:solidFill>
                <a:latin typeface="Arial" panose="020B0604020202020204" pitchFamily="34" charset="0"/>
              </a:rPr>
              <a:t>she.</a:t>
            </a:r>
            <a:r>
              <a:rPr lang="en-US" altLang="en-US" sz="2400">
                <a:solidFill>
                  <a:srgbClr val="330066"/>
                </a:solidFill>
                <a:latin typeface="Arial" panose="020B0604020202020204" pitchFamily="34" charset="0"/>
              </a:rPr>
              <a:t> </a:t>
            </a:r>
            <a:endParaRPr lang="en-US" altLang="en-US" sz="2400">
              <a:solidFill>
                <a:srgbClr val="330066"/>
              </a:solidFill>
            </a:endParaRPr>
          </a:p>
        </p:txBody>
      </p:sp>
      <p:sp>
        <p:nvSpPr>
          <p:cNvPr id="25805" name="Rectangle 205"/>
          <p:cNvSpPr>
            <a:spLocks noChangeArrowheads="1"/>
          </p:cNvSpPr>
          <p:nvPr/>
        </p:nvSpPr>
        <p:spPr bwMode="auto">
          <a:xfrm>
            <a:off x="2127251" y="4054475"/>
            <a:ext cx="9302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>
                <a:solidFill>
                  <a:srgbClr val="FF9900"/>
                </a:solidFill>
                <a:latin typeface="Arial" panose="020B0604020202020204" pitchFamily="34" charset="0"/>
              </a:rPr>
              <a:t>Subject</a:t>
            </a:r>
          </a:p>
        </p:txBody>
      </p:sp>
      <p:sp>
        <p:nvSpPr>
          <p:cNvPr id="25806" name="Rectangle 206"/>
          <p:cNvSpPr>
            <a:spLocks noChangeArrowheads="1"/>
          </p:cNvSpPr>
          <p:nvPr/>
        </p:nvSpPr>
        <p:spPr bwMode="auto">
          <a:xfrm>
            <a:off x="4344989" y="4951413"/>
            <a:ext cx="22494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>
                <a:solidFill>
                  <a:srgbClr val="FF9900"/>
                </a:solidFill>
                <a:latin typeface="Arial" panose="020B0604020202020204" pitchFamily="34" charset="0"/>
              </a:rPr>
              <a:t>Predicate nominative</a:t>
            </a:r>
          </a:p>
        </p:txBody>
      </p:sp>
      <p:sp>
        <p:nvSpPr>
          <p:cNvPr id="25813" name="Rectangle 21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</a:rPr>
              <a:t>What are the cases of personal pronouns?</a:t>
            </a:r>
            <a:br>
              <a:rPr lang="en-US" altLang="en-US">
                <a:solidFill>
                  <a:schemeClr val="hlink"/>
                </a:solidFill>
              </a:rPr>
            </a:br>
            <a:r>
              <a:rPr lang="en-US" altLang="en-US" sz="2000">
                <a:solidFill>
                  <a:schemeClr val="hlink"/>
                </a:solidFill>
              </a:rPr>
              <a:t> </a:t>
            </a:r>
            <a:r>
              <a:rPr lang="en-US" altLang="en-US" sz="2000"/>
              <a:t>The nominative case</a:t>
            </a:r>
          </a:p>
        </p:txBody>
      </p:sp>
      <p:pic>
        <p:nvPicPr>
          <p:cNvPr id="25816" name="Picture 2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313" y="3021013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17" name="Picture 2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3594100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18" name="Picture 2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45038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878" name="Group 278"/>
          <p:cNvGraphicFramePr>
            <a:graphicFrameLocks noGrp="1"/>
          </p:cNvGraphicFramePr>
          <p:nvPr/>
        </p:nvGraphicFramePr>
        <p:xfrm>
          <a:off x="2898775" y="2128838"/>
          <a:ext cx="6096000" cy="2020890"/>
        </p:xfrm>
        <a:graphic>
          <a:graphicData uri="http://schemas.openxmlformats.org/drawingml/2006/table">
            <a:tbl>
              <a:tblPr/>
              <a:tblGrid>
                <a:gridCol w="1984375"/>
                <a:gridCol w="2079625"/>
                <a:gridCol w="2032000"/>
              </a:tblGrid>
              <a:tr h="42068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Verdana" panose="020B0604030504040204" pitchFamily="34" charset="0"/>
                        </a:rPr>
                        <a:t>Nominative Case Pronouns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Verdana" panose="020B0604030504040204" pitchFamily="34" charset="0"/>
                        </a:rPr>
                        <a:t>Singular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Verdana" panose="020B0604030504040204" pitchFamily="34" charset="0"/>
                        </a:rPr>
                        <a:t>Plural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Verdana" panose="020B0604030504040204" pitchFamily="34" charset="0"/>
                        </a:rPr>
                        <a:t>First person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878CA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878CA"/>
                          </a:solidFill>
                          <a:effectLst/>
                          <a:latin typeface="Verdana" panose="020B0604030504040204" pitchFamily="34" charset="0"/>
                        </a:rPr>
                        <a:t>we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88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Verdana" panose="020B0604030504040204" pitchFamily="34" charset="0"/>
                        </a:rPr>
                        <a:t>Second person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878CA"/>
                          </a:solidFill>
                          <a:effectLst/>
                          <a:latin typeface="Verdana" panose="020B0604030504040204" pitchFamily="34" charset="0"/>
                        </a:rPr>
                        <a:t>you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878CA"/>
                          </a:solidFill>
                          <a:effectLst/>
                          <a:latin typeface="Verdana" panose="020B0604030504040204" pitchFamily="34" charset="0"/>
                        </a:rPr>
                        <a:t>you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88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Verdana" panose="020B0604030504040204" pitchFamily="34" charset="0"/>
                        </a:rPr>
                        <a:t>Third person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878CA"/>
                          </a:solidFill>
                          <a:effectLst/>
                          <a:latin typeface="Verdana" panose="020B0604030504040204" pitchFamily="34" charset="0"/>
                        </a:rPr>
                        <a:t>he, she, 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878CA"/>
                          </a:solidFill>
                          <a:effectLst/>
                          <a:latin typeface="Verdana" panose="020B0604030504040204" pitchFamily="34" charset="0"/>
                        </a:rPr>
                        <a:t>they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25880" name="Picture 28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6142039"/>
            <a:ext cx="590550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08" name="Picture 208" descr="DTR0040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4127500"/>
            <a:ext cx="2655888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10" name="Picture 210" descr="1030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>
            <a:fillRect/>
          </a:stretch>
        </p:blipFill>
        <p:spPr bwMode="auto">
          <a:xfrm>
            <a:off x="8175625" y="3760789"/>
            <a:ext cx="1868488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82" name="Picture 2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4711700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83" name="Rectangle 28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003925" y="6121401"/>
            <a:ext cx="12509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217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94" grpId="0" animBg="1"/>
      <p:bldP spid="25805" grpId="0"/>
      <p:bldP spid="258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3" name="Text Box 5"/>
          <p:cNvSpPr txBox="1">
            <a:spLocks noChangeArrowheads="1"/>
          </p:cNvSpPr>
          <p:nvPr/>
        </p:nvSpPr>
        <p:spPr bwMode="auto">
          <a:xfrm>
            <a:off x="1339402" y="2161777"/>
            <a:ext cx="99583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FF9900"/>
                </a:solidFill>
              </a:rPr>
              <a:t>Conjunction</a:t>
            </a:r>
            <a:r>
              <a:rPr lang="en-US" altLang="en-US" sz="2400" dirty="0" smtClean="0">
                <a:solidFill>
                  <a:srgbClr val="FFFF99"/>
                </a:solidFill>
              </a:rPr>
              <a:t>- a word used to join other parts of the sentence</a:t>
            </a:r>
            <a:endParaRPr lang="en-US" altLang="en-US" sz="2400" dirty="0">
              <a:solidFill>
                <a:srgbClr val="003300"/>
              </a:solidFill>
            </a:endParaRPr>
          </a:p>
        </p:txBody>
      </p:sp>
      <p:sp>
        <p:nvSpPr>
          <p:cNvPr id="258063" name="Text Box 15"/>
          <p:cNvSpPr txBox="1">
            <a:spLocks noChangeArrowheads="1"/>
          </p:cNvSpPr>
          <p:nvPr/>
        </p:nvSpPr>
        <p:spPr bwMode="auto">
          <a:xfrm>
            <a:off x="2173533" y="2665119"/>
            <a:ext cx="7867650" cy="42703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smtClean="0">
                <a:solidFill>
                  <a:srgbClr val="330066"/>
                </a:solidFill>
              </a:rPr>
              <a:t>For example: and, or, however, therefore</a:t>
            </a:r>
            <a:endParaRPr lang="en-US" altLang="en-US" sz="2200" dirty="0">
              <a:solidFill>
                <a:srgbClr val="330066"/>
              </a:solidFill>
            </a:endParaRPr>
          </a:p>
        </p:txBody>
      </p:sp>
      <p:sp>
        <p:nvSpPr>
          <p:cNvPr id="258073" name="Text Box 25"/>
          <p:cNvSpPr txBox="1">
            <a:spLocks noChangeArrowheads="1"/>
          </p:cNvSpPr>
          <p:nvPr/>
        </p:nvSpPr>
        <p:spPr bwMode="auto">
          <a:xfrm>
            <a:off x="2057397" y="412386"/>
            <a:ext cx="80772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00" b="1" dirty="0" smtClean="0">
                <a:solidFill>
                  <a:srgbClr val="FFFF99"/>
                </a:solidFill>
              </a:rPr>
              <a:t>Parts of Speech</a:t>
            </a:r>
            <a:endParaRPr lang="en-US" altLang="en-US" sz="2500" b="1" dirty="0">
              <a:solidFill>
                <a:srgbClr val="FFFF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solidFill>
                <a:srgbClr val="FFFF99"/>
              </a:solidFill>
            </a:endParaRPr>
          </a:p>
        </p:txBody>
      </p:sp>
      <p:sp>
        <p:nvSpPr>
          <p:cNvPr id="258085" name="Rectangle 3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035675" y="6108701"/>
            <a:ext cx="11811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</a:pPr>
            <a:endParaRPr lang="en-US" sz="2000" b="1">
              <a:solidFill>
                <a:srgbClr val="FFFF99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339402" y="3113555"/>
            <a:ext cx="1038037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FF9900"/>
                </a:solidFill>
              </a:rPr>
              <a:t>Preposition</a:t>
            </a:r>
            <a:r>
              <a:rPr lang="en-US" altLang="en-US" sz="2400" dirty="0" smtClean="0">
                <a:solidFill>
                  <a:srgbClr val="FFFF99"/>
                </a:solidFill>
              </a:rPr>
              <a:t>- a word which shows relationships between words in the sentence; think of the relationship between a squirrel and a tree</a:t>
            </a:r>
            <a:endParaRPr lang="en-US" altLang="en-US" sz="2400" dirty="0">
              <a:solidFill>
                <a:srgbClr val="003300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375043" y="4707198"/>
            <a:ext cx="99940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FF9900"/>
                </a:solidFill>
              </a:rPr>
              <a:t>Interjection</a:t>
            </a:r>
            <a:r>
              <a:rPr lang="en-US" altLang="en-US" sz="2400" dirty="0" smtClean="0">
                <a:solidFill>
                  <a:srgbClr val="FFFF99"/>
                </a:solidFill>
              </a:rPr>
              <a:t>- a word that shows intense emotion</a:t>
            </a:r>
            <a:endParaRPr lang="en-US" altLang="en-US" sz="2400" dirty="0">
              <a:solidFill>
                <a:srgbClr val="003300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162172" y="4186158"/>
            <a:ext cx="9403055" cy="43088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smtClean="0">
                <a:solidFill>
                  <a:srgbClr val="330066"/>
                </a:solidFill>
              </a:rPr>
              <a:t>For example: on (the tree), to (the tree), through (the tree)</a:t>
            </a:r>
            <a:endParaRPr lang="en-US" altLang="en-US" sz="2200" dirty="0">
              <a:solidFill>
                <a:srgbClr val="330066"/>
              </a:solidFill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162172" y="5249362"/>
            <a:ext cx="7867650" cy="42703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smtClean="0">
                <a:solidFill>
                  <a:srgbClr val="330066"/>
                </a:solidFill>
              </a:rPr>
              <a:t>For example: Wow, Oh, Oops</a:t>
            </a:r>
            <a:endParaRPr lang="en-US" altLang="en-US" sz="2200" dirty="0">
              <a:solidFill>
                <a:srgbClr val="330066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363327" y="886649"/>
            <a:ext cx="96720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FF9900"/>
                </a:solidFill>
              </a:rPr>
              <a:t>Adverb</a:t>
            </a:r>
            <a:r>
              <a:rPr lang="en-US" altLang="en-US" sz="2400" dirty="0" smtClean="0">
                <a:solidFill>
                  <a:srgbClr val="FFFF99"/>
                </a:solidFill>
              </a:rPr>
              <a:t>- a word used to modify a verb, adjective or another adverb; tells how, when, where, how much or how often</a:t>
            </a:r>
            <a:endParaRPr lang="en-US" altLang="en-US" sz="2400" dirty="0">
              <a:solidFill>
                <a:srgbClr val="003300"/>
              </a:solidFill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059501" y="1717646"/>
            <a:ext cx="7867650" cy="42703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smtClean="0">
                <a:solidFill>
                  <a:srgbClr val="330066"/>
                </a:solidFill>
              </a:rPr>
              <a:t>For example: slowly, always, really, yesterday  </a:t>
            </a:r>
            <a:endParaRPr lang="en-US" altLang="en-US" sz="2200" dirty="0">
              <a:solidFill>
                <a:srgbClr val="33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4709938"/>
      </p:ext>
    </p:extLst>
  </p:cSld>
  <p:clrMapOvr>
    <a:masterClrMapping/>
  </p:clrMapOvr>
  <p:transition advTm="2854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8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63" grpId="0" animBg="1"/>
      <p:bldP spid="15" grpId="0" animBg="1"/>
      <p:bldP spid="16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Text Box 2"/>
          <p:cNvSpPr txBox="1">
            <a:spLocks noChangeArrowheads="1"/>
          </p:cNvSpPr>
          <p:nvPr/>
        </p:nvSpPr>
        <p:spPr bwMode="auto">
          <a:xfrm>
            <a:off x="2057401" y="1296989"/>
            <a:ext cx="79279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hlink"/>
                </a:solidFill>
              </a:rPr>
              <a:t>Pronouns in the </a:t>
            </a:r>
            <a:r>
              <a:rPr lang="en-US" altLang="en-US" sz="2400">
                <a:solidFill>
                  <a:srgbClr val="FF9900"/>
                </a:solidFill>
              </a:rPr>
              <a:t>objective case</a:t>
            </a:r>
            <a:r>
              <a:rPr lang="en-US" altLang="en-US" sz="2400">
                <a:solidFill>
                  <a:schemeClr val="hlink"/>
                </a:solidFill>
              </a:rPr>
              <a:t> are used as </a:t>
            </a:r>
            <a:r>
              <a:rPr lang="en-US" altLang="en-US" sz="2400">
                <a:solidFill>
                  <a:schemeClr val="hlink"/>
                </a:solidFill>
                <a:hlinkClick r:id="rId3" action="ppaction://hlinksldjump"/>
              </a:rPr>
              <a:t>direct objects</a:t>
            </a:r>
            <a:r>
              <a:rPr lang="en-US" altLang="en-US" sz="2400">
                <a:solidFill>
                  <a:schemeClr val="hlink"/>
                </a:solidFill>
              </a:rPr>
              <a:t>, </a:t>
            </a:r>
            <a:r>
              <a:rPr lang="en-US" altLang="en-US" sz="2400">
                <a:solidFill>
                  <a:schemeClr val="hlink"/>
                </a:solidFill>
                <a:hlinkClick r:id="rId4" action="ppaction://hlinksldjump"/>
              </a:rPr>
              <a:t>indirect objects</a:t>
            </a:r>
            <a:r>
              <a:rPr lang="en-US" altLang="en-US" sz="2400">
                <a:solidFill>
                  <a:schemeClr val="hlink"/>
                </a:solidFill>
              </a:rPr>
              <a:t>, and </a:t>
            </a:r>
            <a:r>
              <a:rPr lang="en-US" altLang="en-US" sz="2400">
                <a:solidFill>
                  <a:schemeClr val="hlink"/>
                </a:solidFill>
                <a:hlinkClick r:id="rId5" action="ppaction://hlinksldjump"/>
              </a:rPr>
              <a:t>objects of prepositions</a:t>
            </a:r>
            <a:r>
              <a:rPr lang="en-US" altLang="en-US" sz="2400">
                <a:solidFill>
                  <a:schemeClr val="hlink"/>
                </a:solidFill>
              </a:rPr>
              <a:t>.</a:t>
            </a:r>
            <a:r>
              <a:rPr lang="en-US" altLang="en-US" sz="2400">
                <a:solidFill>
                  <a:srgbClr val="FF9900"/>
                </a:solidFill>
              </a:rPr>
              <a:t> </a:t>
            </a:r>
          </a:p>
        </p:txBody>
      </p:sp>
      <p:graphicFrame>
        <p:nvGraphicFramePr>
          <p:cNvPr id="449539" name="Group 3"/>
          <p:cNvGraphicFramePr>
            <a:graphicFrameLocks noGrp="1"/>
          </p:cNvGraphicFramePr>
          <p:nvPr/>
        </p:nvGraphicFramePr>
        <p:xfrm>
          <a:off x="2057400" y="2643188"/>
          <a:ext cx="2681288" cy="2804160"/>
        </p:xfrm>
        <a:graphic>
          <a:graphicData uri="http://schemas.openxmlformats.org/drawingml/2006/table">
            <a:tbl>
              <a:tblPr/>
              <a:tblGrid>
                <a:gridCol w="1138238"/>
                <a:gridCol w="1543050"/>
              </a:tblGrid>
              <a:tr h="4159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Verdana" panose="020B0604030504040204" pitchFamily="34" charset="0"/>
                        </a:rPr>
                        <a:t>Objective case pronouns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7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Verdana" panose="020B0604030504040204" pitchFamily="34" charset="0"/>
                        </a:rPr>
                        <a:t>First person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me, 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Verdana" panose="020B0604030504040204" pitchFamily="34" charset="0"/>
                        </a:rPr>
                        <a:t>Second person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you, you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Verdana" panose="020B0604030504040204" pitchFamily="34" charset="0"/>
                        </a:rPr>
                        <a:t>Third person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him, her, it, them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9552" name="Rectangle 16"/>
          <p:cNvSpPr>
            <a:spLocks noChangeArrowheads="1"/>
          </p:cNvSpPr>
          <p:nvPr/>
        </p:nvSpPr>
        <p:spPr bwMode="auto">
          <a:xfrm>
            <a:off x="4945064" y="2933700"/>
            <a:ext cx="3692525" cy="3810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330066"/>
                </a:solidFill>
                <a:latin typeface="Arial" panose="020B0604020202020204" pitchFamily="34" charset="0"/>
              </a:rPr>
              <a:t>Dad drove </a:t>
            </a:r>
            <a:r>
              <a:rPr lang="en-US" altLang="en-US" sz="2400">
                <a:solidFill>
                  <a:srgbClr val="FF9900"/>
                </a:solidFill>
                <a:latin typeface="Arial" panose="020B0604020202020204" pitchFamily="34" charset="0"/>
              </a:rPr>
              <a:t>us</a:t>
            </a:r>
            <a:r>
              <a:rPr lang="en-US" altLang="en-US" sz="2400">
                <a:solidFill>
                  <a:srgbClr val="330066"/>
                </a:solidFill>
                <a:latin typeface="Arial" panose="020B0604020202020204" pitchFamily="34" charset="0"/>
              </a:rPr>
              <a:t> to the store. </a:t>
            </a:r>
            <a:endParaRPr lang="en-US" altLang="en-US" sz="2400">
              <a:solidFill>
                <a:srgbClr val="330066"/>
              </a:solidFill>
            </a:endParaRPr>
          </a:p>
        </p:txBody>
      </p:sp>
      <p:sp>
        <p:nvSpPr>
          <p:cNvPr id="449553" name="Rectangle 17"/>
          <p:cNvSpPr>
            <a:spLocks noChangeArrowheads="1"/>
          </p:cNvSpPr>
          <p:nvPr/>
        </p:nvSpPr>
        <p:spPr bwMode="auto">
          <a:xfrm>
            <a:off x="4945063" y="3916363"/>
            <a:ext cx="5022850" cy="3810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330066"/>
                </a:solidFill>
                <a:latin typeface="Arial" panose="020B0604020202020204" pitchFamily="34" charset="0"/>
              </a:rPr>
              <a:t>The clerk showed </a:t>
            </a:r>
            <a:r>
              <a:rPr lang="en-US" altLang="en-US" sz="2400">
                <a:solidFill>
                  <a:srgbClr val="FF9900"/>
                </a:solidFill>
                <a:latin typeface="Arial" panose="020B0604020202020204" pitchFamily="34" charset="0"/>
              </a:rPr>
              <a:t>them</a:t>
            </a:r>
            <a:r>
              <a:rPr lang="en-US" altLang="en-US" sz="2400">
                <a:solidFill>
                  <a:srgbClr val="330066"/>
                </a:solidFill>
                <a:latin typeface="Arial" panose="020B0604020202020204" pitchFamily="34" charset="0"/>
              </a:rPr>
              <a:t> the bicycle. </a:t>
            </a:r>
            <a:endParaRPr lang="en-US" altLang="en-US" sz="2400">
              <a:solidFill>
                <a:srgbClr val="330066"/>
              </a:solidFill>
            </a:endParaRPr>
          </a:p>
        </p:txBody>
      </p:sp>
      <p:sp>
        <p:nvSpPr>
          <p:cNvPr id="449554" name="Rectangle 18"/>
          <p:cNvSpPr>
            <a:spLocks noChangeArrowheads="1"/>
          </p:cNvSpPr>
          <p:nvPr/>
        </p:nvSpPr>
        <p:spPr bwMode="auto">
          <a:xfrm>
            <a:off x="5991225" y="2525713"/>
            <a:ext cx="1612900" cy="381000"/>
          </a:xfrm>
          <a:prstGeom prst="rect">
            <a:avLst/>
          </a:prstGeom>
          <a:solidFill>
            <a:srgbClr val="660000"/>
          </a:solidFill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>
                <a:solidFill>
                  <a:srgbClr val="FFFF99"/>
                </a:solidFill>
                <a:latin typeface="Arial" panose="020B0604020202020204" pitchFamily="34" charset="0"/>
              </a:rPr>
              <a:t>Direct object</a:t>
            </a:r>
          </a:p>
        </p:txBody>
      </p:sp>
      <p:sp>
        <p:nvSpPr>
          <p:cNvPr id="449555" name="Rectangle 19"/>
          <p:cNvSpPr>
            <a:spLocks noChangeArrowheads="1"/>
          </p:cNvSpPr>
          <p:nvPr/>
        </p:nvSpPr>
        <p:spPr bwMode="auto">
          <a:xfrm>
            <a:off x="6970713" y="3529013"/>
            <a:ext cx="1763712" cy="381000"/>
          </a:xfrm>
          <a:prstGeom prst="rect">
            <a:avLst/>
          </a:prstGeom>
          <a:solidFill>
            <a:srgbClr val="66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>
                <a:solidFill>
                  <a:srgbClr val="FFFF99"/>
                </a:solidFill>
                <a:latin typeface="Arial" panose="020B0604020202020204" pitchFamily="34" charset="0"/>
              </a:rPr>
              <a:t>Indirect object</a:t>
            </a:r>
          </a:p>
        </p:txBody>
      </p:sp>
      <p:sp>
        <p:nvSpPr>
          <p:cNvPr id="449556" name="Rectangle 2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</a:rPr>
              <a:t>What are the cases of personal pronouns?</a:t>
            </a:r>
            <a:br>
              <a:rPr lang="en-US" altLang="en-US">
                <a:solidFill>
                  <a:schemeClr val="hlink"/>
                </a:solidFill>
              </a:rPr>
            </a:br>
            <a:r>
              <a:rPr lang="en-US" altLang="en-US" sz="2000">
                <a:solidFill>
                  <a:schemeClr val="hlink"/>
                </a:solidFill>
              </a:rPr>
              <a:t> </a:t>
            </a:r>
            <a:r>
              <a:rPr lang="en-US" altLang="en-US" sz="2000"/>
              <a:t>The objective case</a:t>
            </a:r>
          </a:p>
        </p:txBody>
      </p:sp>
      <p:sp>
        <p:nvSpPr>
          <p:cNvPr id="449557" name="Rectangle 21"/>
          <p:cNvSpPr>
            <a:spLocks noChangeArrowheads="1"/>
          </p:cNvSpPr>
          <p:nvPr/>
        </p:nvSpPr>
        <p:spPr bwMode="auto">
          <a:xfrm>
            <a:off x="4945064" y="5019675"/>
            <a:ext cx="5005387" cy="3810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330066"/>
                </a:solidFill>
                <a:latin typeface="Arial" panose="020B0604020202020204" pitchFamily="34" charset="0"/>
              </a:rPr>
              <a:t>The red ten-speed is perfect for </a:t>
            </a:r>
            <a:r>
              <a:rPr lang="en-US" altLang="en-US" sz="2400">
                <a:solidFill>
                  <a:srgbClr val="FF9900"/>
                </a:solidFill>
                <a:latin typeface="Arial" panose="020B0604020202020204" pitchFamily="34" charset="0"/>
              </a:rPr>
              <a:t>her.</a:t>
            </a:r>
            <a:r>
              <a:rPr lang="en-US" altLang="en-US" sz="2400">
                <a:solidFill>
                  <a:srgbClr val="330066"/>
                </a:solidFill>
                <a:latin typeface="Arial" panose="020B0604020202020204" pitchFamily="34" charset="0"/>
              </a:rPr>
              <a:t> </a:t>
            </a:r>
            <a:endParaRPr lang="en-US" altLang="en-US" sz="2400">
              <a:solidFill>
                <a:srgbClr val="330066"/>
              </a:solidFill>
            </a:endParaRPr>
          </a:p>
        </p:txBody>
      </p:sp>
      <p:sp>
        <p:nvSpPr>
          <p:cNvPr id="449558" name="Rectangle 22"/>
          <p:cNvSpPr>
            <a:spLocks noChangeArrowheads="1"/>
          </p:cNvSpPr>
          <p:nvPr/>
        </p:nvSpPr>
        <p:spPr bwMode="auto">
          <a:xfrm>
            <a:off x="7632700" y="4633913"/>
            <a:ext cx="2503488" cy="381000"/>
          </a:xfrm>
          <a:prstGeom prst="rect">
            <a:avLst/>
          </a:prstGeom>
          <a:solidFill>
            <a:srgbClr val="66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>
                <a:solidFill>
                  <a:srgbClr val="FFFF99"/>
                </a:solidFill>
                <a:latin typeface="Arial" panose="020B0604020202020204" pitchFamily="34" charset="0"/>
              </a:rPr>
              <a:t>Object of preposition</a:t>
            </a:r>
          </a:p>
        </p:txBody>
      </p:sp>
      <p:pic>
        <p:nvPicPr>
          <p:cNvPr id="449560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2278063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9561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5340350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9562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5" y="3214688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9563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195763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9564" name="Rectangle 2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721225" y="6121401"/>
            <a:ext cx="12509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65" name="Rectangle 2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035675" y="6108701"/>
            <a:ext cx="11811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138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4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9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9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9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9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9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9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9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9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52" grpId="0" animBg="1"/>
      <p:bldP spid="449553" grpId="0" animBg="1"/>
      <p:bldP spid="449554" grpId="0" animBg="1"/>
      <p:bldP spid="449555" grpId="0" animBg="1"/>
      <p:bldP spid="449557" grpId="0" animBg="1"/>
      <p:bldP spid="4495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Text Box 2"/>
          <p:cNvSpPr txBox="1">
            <a:spLocks noChangeArrowheads="1"/>
          </p:cNvSpPr>
          <p:nvPr/>
        </p:nvSpPr>
        <p:spPr bwMode="auto">
          <a:xfrm>
            <a:off x="2057401" y="1296989"/>
            <a:ext cx="79279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hlink"/>
                </a:solidFill>
              </a:rPr>
              <a:t>Pronouns in the </a:t>
            </a:r>
            <a:r>
              <a:rPr lang="en-US" altLang="en-US" sz="2400">
                <a:solidFill>
                  <a:srgbClr val="FF9900"/>
                </a:solidFill>
              </a:rPr>
              <a:t>possessive case</a:t>
            </a:r>
            <a:r>
              <a:rPr lang="en-US" altLang="en-US" sz="2400">
                <a:solidFill>
                  <a:schemeClr val="hlink"/>
                </a:solidFill>
              </a:rPr>
              <a:t> are used to show ownership or possession.</a:t>
            </a:r>
            <a:r>
              <a:rPr lang="en-US" altLang="en-US" sz="2400">
                <a:solidFill>
                  <a:srgbClr val="FF9900"/>
                </a:solidFill>
              </a:rPr>
              <a:t> </a:t>
            </a:r>
          </a:p>
        </p:txBody>
      </p:sp>
      <p:graphicFrame>
        <p:nvGraphicFramePr>
          <p:cNvPr id="447514" name="Group 26"/>
          <p:cNvGraphicFramePr>
            <a:graphicFrameLocks noGrp="1"/>
          </p:cNvGraphicFramePr>
          <p:nvPr/>
        </p:nvGraphicFramePr>
        <p:xfrm>
          <a:off x="2822576" y="2508250"/>
          <a:ext cx="6569075" cy="1584960"/>
        </p:xfrm>
        <a:graphic>
          <a:graphicData uri="http://schemas.openxmlformats.org/drawingml/2006/table">
            <a:tbl>
              <a:tblPr/>
              <a:tblGrid>
                <a:gridCol w="2189163"/>
                <a:gridCol w="4379912"/>
              </a:tblGrid>
              <a:tr h="35718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Verdana" panose="020B0604030504040204" pitchFamily="34" charset="0"/>
                        </a:rPr>
                        <a:t>Possessive case pronouns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7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Verdana" panose="020B0604030504040204" pitchFamily="34" charset="0"/>
                        </a:rPr>
                        <a:t>First person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33"/>
                          </a:solidFill>
                          <a:effectLst/>
                          <a:latin typeface="Verdana" panose="020B0604030504040204" pitchFamily="34" charset="0"/>
                        </a:rPr>
                        <a:t>my, mine, our, 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Verdana" panose="020B0604030504040204" pitchFamily="34" charset="0"/>
                        </a:rPr>
                        <a:t>Second person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33"/>
                          </a:solidFill>
                          <a:effectLst/>
                          <a:latin typeface="Verdana" panose="020B0604030504040204" pitchFamily="34" charset="0"/>
                        </a:rPr>
                        <a:t>your, yours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Verdana" panose="020B0604030504040204" pitchFamily="34" charset="0"/>
                        </a:rPr>
                        <a:t>Third person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33"/>
                          </a:solidFill>
                          <a:effectLst/>
                          <a:latin typeface="Verdana" panose="020B0604030504040204" pitchFamily="34" charset="0"/>
                        </a:rPr>
                        <a:t>his, her, hers, its, their, theirs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7504" name="Rectangle 16"/>
          <p:cNvSpPr>
            <a:spLocks noChangeArrowheads="1"/>
          </p:cNvSpPr>
          <p:nvPr/>
        </p:nvSpPr>
        <p:spPr bwMode="auto">
          <a:xfrm>
            <a:off x="2057401" y="4497388"/>
            <a:ext cx="3656013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9900"/>
                </a:solidFill>
                <a:latin typeface="Arial" panose="020B0604020202020204" pitchFamily="34" charset="0"/>
              </a:rPr>
              <a:t>My</a:t>
            </a:r>
            <a:r>
              <a:rPr lang="en-US" altLang="en-US" sz="2400">
                <a:solidFill>
                  <a:srgbClr val="330066"/>
                </a:solidFill>
                <a:latin typeface="Arial" panose="020B0604020202020204" pitchFamily="34" charset="0"/>
              </a:rPr>
              <a:t> alarm clock is broken.</a:t>
            </a:r>
            <a:endParaRPr lang="en-US" altLang="en-US" sz="2400">
              <a:solidFill>
                <a:srgbClr val="330066"/>
              </a:solidFill>
            </a:endParaRPr>
          </a:p>
        </p:txBody>
      </p:sp>
      <p:sp>
        <p:nvSpPr>
          <p:cNvPr id="447505" name="Rectangle 17"/>
          <p:cNvSpPr>
            <a:spLocks noChangeArrowheads="1"/>
          </p:cNvSpPr>
          <p:nvPr/>
        </p:nvSpPr>
        <p:spPr bwMode="auto">
          <a:xfrm>
            <a:off x="6100763" y="4497388"/>
            <a:ext cx="4024312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330066"/>
                </a:solidFill>
                <a:latin typeface="Arial" panose="020B0604020202020204" pitchFamily="34" charset="0"/>
              </a:rPr>
              <a:t>May I please borrow </a:t>
            </a:r>
            <a:r>
              <a:rPr lang="en-US" altLang="en-US" sz="2400">
                <a:solidFill>
                  <a:srgbClr val="FF9900"/>
                </a:solidFill>
                <a:latin typeface="Arial" panose="020B0604020202020204" pitchFamily="34" charset="0"/>
              </a:rPr>
              <a:t>yours</a:t>
            </a:r>
            <a:r>
              <a:rPr lang="en-US" altLang="en-US" sz="2400">
                <a:solidFill>
                  <a:srgbClr val="330066"/>
                </a:solidFill>
                <a:latin typeface="Arial" panose="020B0604020202020204" pitchFamily="34" charset="0"/>
              </a:rPr>
              <a:t>? </a:t>
            </a:r>
            <a:endParaRPr lang="en-US" altLang="en-US" sz="2400">
              <a:solidFill>
                <a:srgbClr val="330066"/>
              </a:solidFill>
            </a:endParaRPr>
          </a:p>
        </p:txBody>
      </p:sp>
      <p:sp>
        <p:nvSpPr>
          <p:cNvPr id="447510" name="Rectangle 2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</a:rPr>
              <a:t>What are the cases of personal pronouns?</a:t>
            </a:r>
            <a:br>
              <a:rPr lang="en-US" altLang="en-US">
                <a:solidFill>
                  <a:schemeClr val="hlink"/>
                </a:solidFill>
              </a:rPr>
            </a:br>
            <a:r>
              <a:rPr lang="en-US" altLang="en-US" sz="2000">
                <a:solidFill>
                  <a:schemeClr val="hlink"/>
                </a:solidFill>
              </a:rPr>
              <a:t> </a:t>
            </a:r>
            <a:r>
              <a:rPr lang="en-US" altLang="en-US" sz="2000"/>
              <a:t>The possessive case</a:t>
            </a:r>
          </a:p>
        </p:txBody>
      </p:sp>
      <p:pic>
        <p:nvPicPr>
          <p:cNvPr id="447515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863725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7516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3916363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751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4792663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7518" name="Rectangle 3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721225" y="6121401"/>
            <a:ext cx="12509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708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47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7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7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504" grpId="0" animBg="1"/>
      <p:bldP spid="44750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447541" y="1128110"/>
            <a:ext cx="615932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chemeClr val="hlink"/>
                </a:solidFill>
              </a:rPr>
              <a:t>Most </a:t>
            </a:r>
            <a:r>
              <a:rPr lang="en-US" altLang="en-US" sz="2000" dirty="0">
                <a:solidFill>
                  <a:srgbClr val="FF9900"/>
                </a:solidFill>
              </a:rPr>
              <a:t>one-syllable modifiers</a:t>
            </a:r>
            <a:r>
              <a:rPr lang="en-US" altLang="en-US" sz="2000" dirty="0">
                <a:solidFill>
                  <a:schemeClr val="hlink"/>
                </a:solidFill>
              </a:rPr>
              <a:t> form the comparative form by adding </a:t>
            </a:r>
            <a:r>
              <a:rPr lang="en-US" altLang="en-US" sz="2000" i="1" dirty="0">
                <a:solidFill>
                  <a:schemeClr val="hlink"/>
                </a:solidFill>
              </a:rPr>
              <a:t>–</a:t>
            </a:r>
            <a:r>
              <a:rPr lang="en-US" altLang="en-US" sz="2000" i="1" dirty="0" err="1">
                <a:solidFill>
                  <a:schemeClr val="hlink"/>
                </a:solidFill>
              </a:rPr>
              <a:t>er</a:t>
            </a:r>
            <a:r>
              <a:rPr lang="en-US" altLang="en-US" sz="2000" dirty="0">
                <a:solidFill>
                  <a:schemeClr val="hlink"/>
                </a:solidFill>
              </a:rPr>
              <a:t> and the superlative form by adding </a:t>
            </a:r>
            <a:r>
              <a:rPr lang="en-US" altLang="en-US" sz="2000" i="1" dirty="0">
                <a:solidFill>
                  <a:schemeClr val="hlink"/>
                </a:solidFill>
              </a:rPr>
              <a:t>–est</a:t>
            </a:r>
            <a:r>
              <a:rPr lang="en-US" altLang="en-US" sz="2000" dirty="0">
                <a:solidFill>
                  <a:schemeClr val="hlink"/>
                </a:solidFill>
              </a:rPr>
              <a:t>. </a:t>
            </a:r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hlink"/>
                </a:solidFill>
              </a:rPr>
              <a:t>Regular comparison</a:t>
            </a:r>
            <a:endParaRPr lang="en-US" altLang="en-US" sz="2000"/>
          </a:p>
        </p:txBody>
      </p:sp>
      <p:graphicFrame>
        <p:nvGraphicFramePr>
          <p:cNvPr id="218201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531537"/>
              </p:ext>
            </p:extLst>
          </p:nvPr>
        </p:nvGraphicFramePr>
        <p:xfrm>
          <a:off x="461223" y="2273442"/>
          <a:ext cx="1407285" cy="1294765"/>
        </p:xfrm>
        <a:graphic>
          <a:graphicData uri="http://schemas.openxmlformats.org/drawingml/2006/table">
            <a:tbl>
              <a:tblPr/>
              <a:tblGrid>
                <a:gridCol w="1407285"/>
              </a:tblGrid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Positive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15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young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happy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8202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964441"/>
              </p:ext>
            </p:extLst>
          </p:nvPr>
        </p:nvGraphicFramePr>
        <p:xfrm>
          <a:off x="1868508" y="2269591"/>
          <a:ext cx="1893193" cy="1328738"/>
        </p:xfrm>
        <a:graphic>
          <a:graphicData uri="http://schemas.openxmlformats.org/drawingml/2006/table">
            <a:tbl>
              <a:tblPr/>
              <a:tblGrid>
                <a:gridCol w="1893193"/>
              </a:tblGrid>
              <a:tr h="473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Comparative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00"/>
                    </a:solidFill>
                  </a:tcPr>
                </a:tc>
              </a:tr>
              <a:tr h="414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young</a:t>
                      </a: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happi</a:t>
                      </a:r>
                      <a:r>
                        <a:rPr kumimoji="0" lang="en-US" alt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8189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814774"/>
              </p:ext>
            </p:extLst>
          </p:nvPr>
        </p:nvGraphicFramePr>
        <p:xfrm>
          <a:off x="3761701" y="2275428"/>
          <a:ext cx="1978964" cy="1294765"/>
        </p:xfrm>
        <a:graphic>
          <a:graphicData uri="http://schemas.openxmlformats.org/drawingml/2006/table">
            <a:tbl>
              <a:tblPr/>
              <a:tblGrid>
                <a:gridCol w="1978964"/>
              </a:tblGrid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Superlative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33"/>
                    </a:solidFill>
                  </a:tcPr>
                </a:tc>
              </a:tr>
              <a:tr h="415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young</a:t>
                      </a: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happi</a:t>
                      </a:r>
                      <a:r>
                        <a:rPr kumimoji="0" lang="en-US" alt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8203" name="Rectangle 9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721225" y="6121401"/>
            <a:ext cx="12509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385776" y="1064218"/>
            <a:ext cx="537371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chemeClr val="hlink"/>
                </a:solidFill>
              </a:rPr>
              <a:t>Some </a:t>
            </a:r>
            <a:r>
              <a:rPr lang="en-US" altLang="en-US" sz="2000" dirty="0">
                <a:solidFill>
                  <a:srgbClr val="FF9900"/>
                </a:solidFill>
              </a:rPr>
              <a:t>two-syllable modifiers</a:t>
            </a:r>
            <a:r>
              <a:rPr lang="en-US" altLang="en-US" sz="2000" dirty="0">
                <a:solidFill>
                  <a:schemeClr val="hlink"/>
                </a:solidFill>
              </a:rPr>
              <a:t> form the comparative degree by adding </a:t>
            </a:r>
            <a:r>
              <a:rPr lang="en-US" altLang="en-US" sz="2000" i="1" dirty="0">
                <a:solidFill>
                  <a:schemeClr val="hlink"/>
                </a:solidFill>
              </a:rPr>
              <a:t>–</a:t>
            </a:r>
            <a:r>
              <a:rPr lang="en-US" altLang="en-US" sz="2000" i="1" dirty="0" err="1">
                <a:solidFill>
                  <a:schemeClr val="hlink"/>
                </a:solidFill>
              </a:rPr>
              <a:t>er</a:t>
            </a:r>
            <a:r>
              <a:rPr lang="en-US" altLang="en-US" sz="2000" dirty="0">
                <a:solidFill>
                  <a:schemeClr val="hlink"/>
                </a:solidFill>
              </a:rPr>
              <a:t>  and the superlative by adding </a:t>
            </a:r>
            <a:r>
              <a:rPr lang="en-US" altLang="en-US" sz="2000" i="1" dirty="0">
                <a:solidFill>
                  <a:schemeClr val="hlink"/>
                </a:solidFill>
              </a:rPr>
              <a:t>–est</a:t>
            </a:r>
            <a:r>
              <a:rPr lang="en-US" altLang="en-US" sz="2000" dirty="0">
                <a:solidFill>
                  <a:schemeClr val="hlink"/>
                </a:solidFill>
              </a:rPr>
              <a:t>. Others use </a:t>
            </a:r>
            <a:r>
              <a:rPr lang="en-US" altLang="en-US" sz="2000" i="1" dirty="0">
                <a:solidFill>
                  <a:schemeClr val="hlink"/>
                </a:solidFill>
              </a:rPr>
              <a:t>more</a:t>
            </a:r>
            <a:r>
              <a:rPr lang="en-US" altLang="en-US" sz="2000" dirty="0">
                <a:solidFill>
                  <a:schemeClr val="hlink"/>
                </a:solidFill>
              </a:rPr>
              <a:t> and </a:t>
            </a:r>
            <a:r>
              <a:rPr lang="en-US" altLang="en-US" sz="2000" i="1" dirty="0">
                <a:solidFill>
                  <a:schemeClr val="hlink"/>
                </a:solidFill>
              </a:rPr>
              <a:t>most</a:t>
            </a:r>
            <a:r>
              <a:rPr lang="en-US" altLang="en-US" sz="2000" dirty="0">
                <a:solidFill>
                  <a:schemeClr val="hlink"/>
                </a:solidFill>
              </a:rPr>
              <a:t>.</a:t>
            </a:r>
          </a:p>
        </p:txBody>
      </p:sp>
      <p:graphicFrame>
        <p:nvGraphicFramePr>
          <p:cNvPr id="12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059140"/>
              </p:ext>
            </p:extLst>
          </p:nvPr>
        </p:nvGraphicFramePr>
        <p:xfrm>
          <a:off x="6404127" y="2504829"/>
          <a:ext cx="1601447" cy="1216025"/>
        </p:xfrm>
        <a:graphic>
          <a:graphicData uri="http://schemas.openxmlformats.org/drawingml/2006/table">
            <a:tbl>
              <a:tblPr/>
              <a:tblGrid>
                <a:gridCol w="1601447"/>
              </a:tblGrid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Positive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15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wealthy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hazy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179518"/>
              </p:ext>
            </p:extLst>
          </p:nvPr>
        </p:nvGraphicFramePr>
        <p:xfrm>
          <a:off x="8005574" y="2501382"/>
          <a:ext cx="1890018" cy="1251056"/>
        </p:xfrm>
        <a:graphic>
          <a:graphicData uri="http://schemas.openxmlformats.org/drawingml/2006/table">
            <a:tbl>
              <a:tblPr/>
              <a:tblGrid>
                <a:gridCol w="1890018"/>
              </a:tblGrid>
              <a:tr h="4602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Comparative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00"/>
                    </a:solidFill>
                  </a:tcPr>
                </a:tc>
              </a:tr>
              <a:tr h="404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wealthier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1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hazier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188877"/>
              </p:ext>
            </p:extLst>
          </p:nvPr>
        </p:nvGraphicFramePr>
        <p:xfrm>
          <a:off x="9895592" y="2492816"/>
          <a:ext cx="1863894" cy="1245553"/>
        </p:xfrm>
        <a:graphic>
          <a:graphicData uri="http://schemas.openxmlformats.org/drawingml/2006/table">
            <a:tbl>
              <a:tblPr/>
              <a:tblGrid>
                <a:gridCol w="1863894"/>
              </a:tblGrid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Superlative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33"/>
                    </a:solidFill>
                  </a:tcPr>
                </a:tc>
              </a:tr>
              <a:tr h="415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wealthiest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haziest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28040" y="4254471"/>
            <a:ext cx="417633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0" dirty="0">
                <a:solidFill>
                  <a:schemeClr val="hlink"/>
                </a:solidFill>
              </a:rPr>
              <a:t>If a modifier has </a:t>
            </a:r>
            <a:r>
              <a:rPr lang="en-US" altLang="en-US" sz="2000" dirty="0">
                <a:solidFill>
                  <a:srgbClr val="FF9900"/>
                </a:solidFill>
              </a:rPr>
              <a:t>three or more syllables,</a:t>
            </a:r>
            <a:r>
              <a:rPr lang="en-US" altLang="en-US" sz="2000" b="0" dirty="0">
                <a:solidFill>
                  <a:schemeClr val="hlink"/>
                </a:solidFill>
              </a:rPr>
              <a:t> use </a:t>
            </a:r>
            <a:r>
              <a:rPr lang="en-US" altLang="en-US" sz="2000" b="0" i="1" dirty="0">
                <a:solidFill>
                  <a:schemeClr val="hlink"/>
                </a:solidFill>
              </a:rPr>
              <a:t>more</a:t>
            </a:r>
            <a:r>
              <a:rPr lang="en-US" altLang="en-US" sz="2000" b="0" dirty="0">
                <a:solidFill>
                  <a:schemeClr val="hlink"/>
                </a:solidFill>
              </a:rPr>
              <a:t> and </a:t>
            </a:r>
            <a:r>
              <a:rPr lang="en-US" altLang="en-US" sz="2000" b="0" i="1" dirty="0">
                <a:solidFill>
                  <a:schemeClr val="hlink"/>
                </a:solidFill>
              </a:rPr>
              <a:t>most</a:t>
            </a:r>
            <a:r>
              <a:rPr lang="en-US" altLang="en-US" sz="2000" b="0" dirty="0">
                <a:solidFill>
                  <a:schemeClr val="hlink"/>
                </a:solidFill>
              </a:rPr>
              <a:t> to form the comparative and superlative degrees.</a:t>
            </a:r>
            <a:endParaRPr lang="en-US" altLang="en-US" sz="2000" b="0" i="1" dirty="0">
              <a:solidFill>
                <a:schemeClr val="hlink"/>
              </a:solidFill>
            </a:endParaRPr>
          </a:p>
        </p:txBody>
      </p:sp>
      <p:graphicFrame>
        <p:nvGraphicFramePr>
          <p:cNvPr id="16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708715"/>
              </p:ext>
            </p:extLst>
          </p:nvPr>
        </p:nvGraphicFramePr>
        <p:xfrm>
          <a:off x="5275385" y="4254471"/>
          <a:ext cx="1828799" cy="1284605"/>
        </p:xfrm>
        <a:graphic>
          <a:graphicData uri="http://schemas.openxmlformats.org/drawingml/2006/table">
            <a:tbl>
              <a:tblPr/>
              <a:tblGrid>
                <a:gridCol w="1828799"/>
              </a:tblGrid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Positive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15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beautifully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predictably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216"/>
              </p:ext>
            </p:extLst>
          </p:nvPr>
        </p:nvGraphicFramePr>
        <p:xfrm>
          <a:off x="7104185" y="4257919"/>
          <a:ext cx="2195867" cy="1285875"/>
        </p:xfrm>
        <a:graphic>
          <a:graphicData uri="http://schemas.openxmlformats.org/drawingml/2006/table">
            <a:tbl>
              <a:tblPr/>
              <a:tblGrid>
                <a:gridCol w="2195867"/>
              </a:tblGrid>
              <a:tr h="473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Comparative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00"/>
                    </a:solidFill>
                  </a:tcPr>
                </a:tc>
              </a:tr>
              <a:tr h="415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more beautifully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more predictably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496769"/>
              </p:ext>
            </p:extLst>
          </p:nvPr>
        </p:nvGraphicFramePr>
        <p:xfrm>
          <a:off x="9300053" y="4257919"/>
          <a:ext cx="2258559" cy="1281113"/>
        </p:xfrm>
        <a:graphic>
          <a:graphicData uri="http://schemas.openxmlformats.org/drawingml/2006/table">
            <a:tbl>
              <a:tblPr/>
              <a:tblGrid>
                <a:gridCol w="2258559"/>
              </a:tblGrid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Superlative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33"/>
                    </a:solidFill>
                  </a:tcPr>
                </a:tc>
              </a:tr>
              <a:tr h="415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most beautifully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Verdana" panose="020B0604030504040204" pitchFamily="34" charset="0"/>
                        </a:rPr>
                        <a:t>most predictably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 bwMode="auto">
          <a:xfrm>
            <a:off x="1079738" y="3896751"/>
            <a:ext cx="10099499" cy="293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>
            <a:endCxn id="218114" idx="2"/>
          </p:cNvCxnSpPr>
          <p:nvPr/>
        </p:nvCxnSpPr>
        <p:spPr bwMode="auto">
          <a:xfrm flipV="1">
            <a:off x="6092825" y="1308101"/>
            <a:ext cx="1" cy="24443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631546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1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1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1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Text Box 2"/>
          <p:cNvSpPr txBox="1">
            <a:spLocks noChangeArrowheads="1"/>
          </p:cNvSpPr>
          <p:nvPr/>
        </p:nvSpPr>
        <p:spPr bwMode="auto">
          <a:xfrm>
            <a:off x="2057400" y="1296989"/>
            <a:ext cx="7886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hlink"/>
                </a:solidFill>
              </a:rPr>
              <a:t>The comparative and superlative degrees of some common modifiers are </a:t>
            </a:r>
            <a:r>
              <a:rPr lang="en-US" altLang="en-US" sz="2400">
                <a:solidFill>
                  <a:srgbClr val="FF9900"/>
                </a:solidFill>
              </a:rPr>
              <a:t>irregular</a:t>
            </a:r>
            <a:r>
              <a:rPr lang="en-US" altLang="en-US" sz="2400">
                <a:solidFill>
                  <a:schemeClr val="hlink"/>
                </a:solidFill>
              </a:rPr>
              <a:t> in form.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hlink"/>
                </a:solidFill>
              </a:rPr>
              <a:t>Irregular comparison</a:t>
            </a:r>
            <a:endParaRPr lang="en-US" altLang="en-US" sz="2000"/>
          </a:p>
        </p:txBody>
      </p:sp>
      <p:pic>
        <p:nvPicPr>
          <p:cNvPr id="3840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939925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4009" name="Picture 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6" y="6159501"/>
            <a:ext cx="1622425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84395" name="Group 395"/>
          <p:cNvGraphicFramePr>
            <a:graphicFrameLocks noGrp="1"/>
          </p:cNvGraphicFramePr>
          <p:nvPr>
            <p:ph idx="1"/>
          </p:nvPr>
        </p:nvGraphicFramePr>
        <p:xfrm>
          <a:off x="2620963" y="2484438"/>
          <a:ext cx="6996112" cy="3398838"/>
        </p:xfrm>
        <a:graphic>
          <a:graphicData uri="http://schemas.openxmlformats.org/drawingml/2006/table">
            <a:tbl>
              <a:tblPr/>
              <a:tblGrid>
                <a:gridCol w="2332037"/>
                <a:gridCol w="2332038"/>
                <a:gridCol w="2332037"/>
              </a:tblGrid>
              <a:tr h="598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Positive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Comparative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Superlative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33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bad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CA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worse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CA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worst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CA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badly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C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good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better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best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well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much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CA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more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CA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most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CA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many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C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little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less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least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84298" name="Group 298"/>
          <p:cNvGrpSpPr>
            <a:grpSpLocks/>
          </p:cNvGrpSpPr>
          <p:nvPr/>
        </p:nvGrpSpPr>
        <p:grpSpPr bwMode="auto">
          <a:xfrm>
            <a:off x="4232275" y="3132139"/>
            <a:ext cx="1309688" cy="706437"/>
            <a:chOff x="1706" y="2008"/>
            <a:chExt cx="804" cy="445"/>
          </a:xfrm>
        </p:grpSpPr>
        <p:sp>
          <p:nvSpPr>
            <p:cNvPr id="384276" name="Line 276"/>
            <p:cNvSpPr>
              <a:spLocks noChangeShapeType="1"/>
            </p:cNvSpPr>
            <p:nvPr/>
          </p:nvSpPr>
          <p:spPr bwMode="auto">
            <a:xfrm>
              <a:off x="2075" y="2231"/>
              <a:ext cx="435" cy="0"/>
            </a:xfrm>
            <a:prstGeom prst="line">
              <a:avLst/>
            </a:prstGeom>
            <a:noFill/>
            <a:ln w="4445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297" name="AutoShape 297"/>
            <p:cNvSpPr>
              <a:spLocks/>
            </p:cNvSpPr>
            <p:nvPr/>
          </p:nvSpPr>
          <p:spPr bwMode="auto">
            <a:xfrm>
              <a:off x="1706" y="2008"/>
              <a:ext cx="424" cy="445"/>
            </a:xfrm>
            <a:prstGeom prst="rightBrace">
              <a:avLst>
                <a:gd name="adj1" fmla="val 8746"/>
                <a:gd name="adj2" fmla="val 50000"/>
              </a:avLst>
            </a:prstGeom>
            <a:noFill/>
            <a:ln w="444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4301" name="Group 301"/>
          <p:cNvGrpSpPr>
            <a:grpSpLocks/>
          </p:cNvGrpSpPr>
          <p:nvPr/>
        </p:nvGrpSpPr>
        <p:grpSpPr bwMode="auto">
          <a:xfrm>
            <a:off x="4232275" y="3932239"/>
            <a:ext cx="1309688" cy="706437"/>
            <a:chOff x="1706" y="2008"/>
            <a:chExt cx="804" cy="445"/>
          </a:xfrm>
        </p:grpSpPr>
        <p:sp>
          <p:nvSpPr>
            <p:cNvPr id="384302" name="Line 302"/>
            <p:cNvSpPr>
              <a:spLocks noChangeShapeType="1"/>
            </p:cNvSpPr>
            <p:nvPr/>
          </p:nvSpPr>
          <p:spPr bwMode="auto">
            <a:xfrm>
              <a:off x="2075" y="2231"/>
              <a:ext cx="435" cy="0"/>
            </a:xfrm>
            <a:prstGeom prst="line">
              <a:avLst/>
            </a:prstGeom>
            <a:noFill/>
            <a:ln w="4445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303" name="AutoShape 303"/>
            <p:cNvSpPr>
              <a:spLocks/>
            </p:cNvSpPr>
            <p:nvPr/>
          </p:nvSpPr>
          <p:spPr bwMode="auto">
            <a:xfrm>
              <a:off x="1706" y="2008"/>
              <a:ext cx="424" cy="445"/>
            </a:xfrm>
            <a:prstGeom prst="rightBrace">
              <a:avLst>
                <a:gd name="adj1" fmla="val 8746"/>
                <a:gd name="adj2" fmla="val 50000"/>
              </a:avLst>
            </a:prstGeom>
            <a:noFill/>
            <a:ln w="444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4304" name="Group 304"/>
          <p:cNvGrpSpPr>
            <a:grpSpLocks/>
          </p:cNvGrpSpPr>
          <p:nvPr/>
        </p:nvGrpSpPr>
        <p:grpSpPr bwMode="auto">
          <a:xfrm>
            <a:off x="4232275" y="4745039"/>
            <a:ext cx="1309688" cy="706437"/>
            <a:chOff x="1706" y="2008"/>
            <a:chExt cx="804" cy="445"/>
          </a:xfrm>
        </p:grpSpPr>
        <p:sp>
          <p:nvSpPr>
            <p:cNvPr id="384305" name="Line 305"/>
            <p:cNvSpPr>
              <a:spLocks noChangeShapeType="1"/>
            </p:cNvSpPr>
            <p:nvPr/>
          </p:nvSpPr>
          <p:spPr bwMode="auto">
            <a:xfrm>
              <a:off x="2075" y="2231"/>
              <a:ext cx="435" cy="0"/>
            </a:xfrm>
            <a:prstGeom prst="line">
              <a:avLst/>
            </a:prstGeom>
            <a:noFill/>
            <a:ln w="4445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306" name="AutoShape 306"/>
            <p:cNvSpPr>
              <a:spLocks/>
            </p:cNvSpPr>
            <p:nvPr/>
          </p:nvSpPr>
          <p:spPr bwMode="auto">
            <a:xfrm>
              <a:off x="1706" y="2008"/>
              <a:ext cx="424" cy="445"/>
            </a:xfrm>
            <a:prstGeom prst="rightBrace">
              <a:avLst>
                <a:gd name="adj1" fmla="val 8746"/>
                <a:gd name="adj2" fmla="val 50000"/>
              </a:avLst>
            </a:prstGeom>
            <a:noFill/>
            <a:ln w="444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4307" name="Line 307"/>
          <p:cNvSpPr>
            <a:spLocks noChangeShapeType="1"/>
          </p:cNvSpPr>
          <p:nvPr/>
        </p:nvSpPr>
        <p:spPr bwMode="auto">
          <a:xfrm flipV="1">
            <a:off x="4232275" y="5691188"/>
            <a:ext cx="1309688" cy="0"/>
          </a:xfrm>
          <a:prstGeom prst="line">
            <a:avLst/>
          </a:prstGeom>
          <a:noFill/>
          <a:ln w="444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4311" name="Line 311"/>
          <p:cNvSpPr>
            <a:spLocks noChangeShapeType="1"/>
          </p:cNvSpPr>
          <p:nvPr/>
        </p:nvSpPr>
        <p:spPr bwMode="auto">
          <a:xfrm flipV="1">
            <a:off x="6708776" y="3508375"/>
            <a:ext cx="1154113" cy="0"/>
          </a:xfrm>
          <a:prstGeom prst="line">
            <a:avLst/>
          </a:prstGeom>
          <a:noFill/>
          <a:ln w="444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4312" name="Line 312"/>
          <p:cNvSpPr>
            <a:spLocks noChangeShapeType="1"/>
          </p:cNvSpPr>
          <p:nvPr/>
        </p:nvSpPr>
        <p:spPr bwMode="auto">
          <a:xfrm flipV="1">
            <a:off x="6708776" y="4297363"/>
            <a:ext cx="1154113" cy="0"/>
          </a:xfrm>
          <a:prstGeom prst="line">
            <a:avLst/>
          </a:prstGeom>
          <a:noFill/>
          <a:ln w="444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4313" name="Line 313"/>
          <p:cNvSpPr>
            <a:spLocks noChangeShapeType="1"/>
          </p:cNvSpPr>
          <p:nvPr/>
        </p:nvSpPr>
        <p:spPr bwMode="auto">
          <a:xfrm flipV="1">
            <a:off x="6708776" y="5080000"/>
            <a:ext cx="1154113" cy="0"/>
          </a:xfrm>
          <a:prstGeom prst="line">
            <a:avLst/>
          </a:prstGeom>
          <a:noFill/>
          <a:ln w="444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4314" name="Line 314"/>
          <p:cNvSpPr>
            <a:spLocks noChangeShapeType="1"/>
          </p:cNvSpPr>
          <p:nvPr/>
        </p:nvSpPr>
        <p:spPr bwMode="auto">
          <a:xfrm flipV="1">
            <a:off x="6708776" y="5694363"/>
            <a:ext cx="1154113" cy="0"/>
          </a:xfrm>
          <a:prstGeom prst="line">
            <a:avLst/>
          </a:prstGeom>
          <a:noFill/>
          <a:ln w="444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4341" name="Picture 3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725" y="3413125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4342" name="Picture 3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725" y="4262438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4343" name="Picture 3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725" y="5073650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4344" name="Picture 34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6159501"/>
            <a:ext cx="590550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4397" name="Rectangle 39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035675" y="6108701"/>
            <a:ext cx="11811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573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8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38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38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38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38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307" grpId="0" animBg="1"/>
      <p:bldP spid="384311" grpId="0" animBg="1"/>
      <p:bldP spid="384312" grpId="0" animBg="1"/>
      <p:bldP spid="384313" grpId="0" animBg="1"/>
      <p:bldP spid="3843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324" name="Picture 36" descr="120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778126"/>
            <a:ext cx="2051050" cy="311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8325" name="Picture 37" descr="6171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2857500"/>
            <a:ext cx="2017712" cy="303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hlink"/>
                </a:solidFill>
              </a:rPr>
              <a:t>Double comparisons</a:t>
            </a:r>
            <a:endParaRPr lang="en-US" altLang="en-US" sz="2000"/>
          </a:p>
        </p:txBody>
      </p:sp>
      <p:sp>
        <p:nvSpPr>
          <p:cNvPr id="268291" name="Text Box 3"/>
          <p:cNvSpPr txBox="1">
            <a:spLocks noChangeArrowheads="1"/>
          </p:cNvSpPr>
          <p:nvPr/>
        </p:nvSpPr>
        <p:spPr bwMode="auto">
          <a:xfrm>
            <a:off x="2057400" y="1296989"/>
            <a:ext cx="8178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hlink"/>
                </a:solidFill>
              </a:rPr>
              <a:t>Avoid </a:t>
            </a:r>
            <a:r>
              <a:rPr lang="en-US" altLang="en-US" sz="2400">
                <a:solidFill>
                  <a:srgbClr val="FF9900"/>
                </a:solidFill>
              </a:rPr>
              <a:t>double comparisons.</a:t>
            </a:r>
            <a:r>
              <a:rPr lang="en-US" altLang="en-US" sz="2400">
                <a:solidFill>
                  <a:schemeClr val="hlink"/>
                </a:solidFill>
              </a:rPr>
              <a:t> Using both </a:t>
            </a:r>
            <a:r>
              <a:rPr lang="en-US" altLang="en-US" sz="2400" i="1">
                <a:solidFill>
                  <a:schemeClr val="hlink"/>
                </a:solidFill>
              </a:rPr>
              <a:t>–er</a:t>
            </a:r>
            <a:r>
              <a:rPr lang="en-US" altLang="en-US" sz="2400">
                <a:solidFill>
                  <a:schemeClr val="hlink"/>
                </a:solidFill>
              </a:rPr>
              <a:t> and </a:t>
            </a:r>
            <a:r>
              <a:rPr lang="en-US" altLang="en-US" sz="2400" i="1">
                <a:solidFill>
                  <a:schemeClr val="hlink"/>
                </a:solidFill>
              </a:rPr>
              <a:t>more</a:t>
            </a:r>
            <a:r>
              <a:rPr lang="en-US" altLang="en-US" sz="2400">
                <a:solidFill>
                  <a:schemeClr val="hlink"/>
                </a:solidFill>
              </a:rPr>
              <a:t> is incorrect. Using both </a:t>
            </a:r>
            <a:r>
              <a:rPr lang="en-US" altLang="en-US" sz="2400" i="1">
                <a:solidFill>
                  <a:schemeClr val="hlink"/>
                </a:solidFill>
              </a:rPr>
              <a:t>–est</a:t>
            </a:r>
            <a:r>
              <a:rPr lang="en-US" altLang="en-US" sz="2400">
                <a:solidFill>
                  <a:schemeClr val="hlink"/>
                </a:solidFill>
              </a:rPr>
              <a:t> and </a:t>
            </a:r>
            <a:r>
              <a:rPr lang="en-US" altLang="en-US" sz="2400" i="1">
                <a:solidFill>
                  <a:schemeClr val="hlink"/>
                </a:solidFill>
              </a:rPr>
              <a:t>most </a:t>
            </a:r>
            <a:r>
              <a:rPr lang="en-US" altLang="en-US" sz="2400">
                <a:solidFill>
                  <a:schemeClr val="hlink"/>
                </a:solidFill>
              </a:rPr>
              <a:t>is also incorrect.</a:t>
            </a:r>
          </a:p>
        </p:txBody>
      </p:sp>
      <p:pic>
        <p:nvPicPr>
          <p:cNvPr id="26830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2298700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8312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3662363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316" name="Text Box 28"/>
          <p:cNvSpPr txBox="1">
            <a:spLocks noChangeArrowheads="1"/>
          </p:cNvSpPr>
          <p:nvPr/>
        </p:nvSpPr>
        <p:spPr bwMode="auto">
          <a:xfrm>
            <a:off x="2994026" y="3082925"/>
            <a:ext cx="3971925" cy="7620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>
                <a:solidFill>
                  <a:srgbClr val="330066"/>
                </a:solidFill>
              </a:rPr>
              <a:t>This banana is </a:t>
            </a:r>
            <a:r>
              <a:rPr lang="en-US" altLang="en-US" sz="2200">
                <a:solidFill>
                  <a:srgbClr val="FF9900"/>
                </a:solidFill>
              </a:rPr>
              <a:t>more riper</a:t>
            </a:r>
            <a:r>
              <a:rPr lang="en-US" altLang="en-US" sz="2200">
                <a:solidFill>
                  <a:srgbClr val="330066"/>
                </a:solidFill>
              </a:rPr>
              <a:t> than that one.</a:t>
            </a:r>
          </a:p>
        </p:txBody>
      </p:sp>
      <p:sp>
        <p:nvSpPr>
          <p:cNvPr id="268323" name="Text Box 35"/>
          <p:cNvSpPr txBox="1">
            <a:spLocks noChangeArrowheads="1"/>
          </p:cNvSpPr>
          <p:nvPr/>
        </p:nvSpPr>
        <p:spPr bwMode="auto">
          <a:xfrm>
            <a:off x="4378326" y="4764088"/>
            <a:ext cx="3967163" cy="7620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>
                <a:solidFill>
                  <a:srgbClr val="330066"/>
                </a:solidFill>
              </a:rPr>
              <a:t>That story was the </a:t>
            </a:r>
            <a:r>
              <a:rPr lang="en-US" altLang="en-US" sz="2200">
                <a:solidFill>
                  <a:srgbClr val="FF9900"/>
                </a:solidFill>
              </a:rPr>
              <a:t>most excitingest</a:t>
            </a:r>
            <a:r>
              <a:rPr lang="en-US" altLang="en-US" sz="2200">
                <a:solidFill>
                  <a:srgbClr val="330066"/>
                </a:solidFill>
              </a:rPr>
              <a:t> of all.</a:t>
            </a:r>
          </a:p>
        </p:txBody>
      </p:sp>
      <p:sp>
        <p:nvSpPr>
          <p:cNvPr id="268326" name="Text Box 38"/>
          <p:cNvSpPr txBox="1">
            <a:spLocks noChangeArrowheads="1"/>
          </p:cNvSpPr>
          <p:nvPr/>
        </p:nvSpPr>
        <p:spPr bwMode="auto">
          <a:xfrm>
            <a:off x="4041775" y="2635250"/>
            <a:ext cx="1906588" cy="427038"/>
          </a:xfrm>
          <a:prstGeom prst="rect">
            <a:avLst/>
          </a:prstGeom>
          <a:solidFill>
            <a:srgbClr val="66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200">
                <a:solidFill>
                  <a:schemeClr val="hlink"/>
                </a:solidFill>
              </a:rPr>
              <a:t>INCORRECT</a:t>
            </a:r>
          </a:p>
        </p:txBody>
      </p:sp>
      <p:sp>
        <p:nvSpPr>
          <p:cNvPr id="268327" name="Text Box 39"/>
          <p:cNvSpPr txBox="1">
            <a:spLocks noChangeArrowheads="1"/>
          </p:cNvSpPr>
          <p:nvPr/>
        </p:nvSpPr>
        <p:spPr bwMode="auto">
          <a:xfrm>
            <a:off x="5535614" y="4314825"/>
            <a:ext cx="1906587" cy="427038"/>
          </a:xfrm>
          <a:prstGeom prst="rect">
            <a:avLst/>
          </a:prstGeom>
          <a:solidFill>
            <a:srgbClr val="66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200">
                <a:solidFill>
                  <a:schemeClr val="hlink"/>
                </a:solidFill>
              </a:rPr>
              <a:t>INCORRECT</a:t>
            </a:r>
          </a:p>
        </p:txBody>
      </p:sp>
      <p:sp>
        <p:nvSpPr>
          <p:cNvPr id="268329" name="Rectangle 4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706938" y="6121401"/>
            <a:ext cx="12509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3972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8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8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26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6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8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8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26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6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316" grpId="0" animBg="1"/>
      <p:bldP spid="268323" grpId="0" animBg="1"/>
      <p:bldP spid="268326" grpId="0" animBg="1"/>
      <p:bldP spid="2683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53" name="Text Box 29"/>
          <p:cNvSpPr txBox="1">
            <a:spLocks noChangeArrowheads="1"/>
          </p:cNvSpPr>
          <p:nvPr/>
        </p:nvSpPr>
        <p:spPr bwMode="auto">
          <a:xfrm>
            <a:off x="2190751" y="4534014"/>
            <a:ext cx="668596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50000"/>
              </a:spcAft>
            </a:pPr>
            <a:r>
              <a:rPr lang="en-US" altLang="en-US" dirty="0">
                <a:solidFill>
                  <a:srgbClr val="FF9900"/>
                </a:solidFill>
              </a:rPr>
              <a:t>No, it doesn’t make sense for </a:t>
            </a:r>
            <a:r>
              <a:rPr lang="en-US" altLang="en-US" i="1" dirty="0">
                <a:solidFill>
                  <a:srgbClr val="FF9900"/>
                </a:solidFill>
              </a:rPr>
              <a:t>moving carefully</a:t>
            </a:r>
            <a:r>
              <a:rPr lang="en-US" altLang="en-US" dirty="0">
                <a:solidFill>
                  <a:srgbClr val="FF9900"/>
                </a:solidFill>
              </a:rPr>
              <a:t> to modify </a:t>
            </a:r>
            <a:r>
              <a:rPr lang="en-US" altLang="en-US" i="1" dirty="0">
                <a:solidFill>
                  <a:srgbClr val="FF9900"/>
                </a:solidFill>
              </a:rPr>
              <a:t>rope</a:t>
            </a:r>
            <a:r>
              <a:rPr lang="en-US" altLang="en-US" dirty="0">
                <a:solidFill>
                  <a:srgbClr val="FF9900"/>
                </a:solidFill>
              </a:rPr>
              <a:t>. </a:t>
            </a:r>
            <a:r>
              <a:rPr lang="en-US" altLang="en-US" i="1" dirty="0">
                <a:solidFill>
                  <a:srgbClr val="FF9900"/>
                </a:solidFill>
              </a:rPr>
              <a:t>Rope</a:t>
            </a:r>
            <a:r>
              <a:rPr lang="en-US" altLang="en-US" dirty="0">
                <a:solidFill>
                  <a:srgbClr val="FF9900"/>
                </a:solidFill>
              </a:rPr>
              <a:t> is not the subject of the participial phrase. 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a dangling modifier?</a:t>
            </a:r>
          </a:p>
        </p:txBody>
      </p:sp>
      <p:sp>
        <p:nvSpPr>
          <p:cNvPr id="692229" name="Text Box 5"/>
          <p:cNvSpPr txBox="1">
            <a:spLocks noChangeArrowheads="1"/>
          </p:cNvSpPr>
          <p:nvPr/>
        </p:nvSpPr>
        <p:spPr bwMode="auto">
          <a:xfrm>
            <a:off x="1769929" y="1979905"/>
            <a:ext cx="899980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878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200" b="1" dirty="0" smtClean="0">
                <a:solidFill>
                  <a:srgbClr val="FF9900"/>
                </a:solidFill>
              </a:rPr>
              <a:t>How to spot a dangling modifier: </a:t>
            </a:r>
            <a:r>
              <a:rPr lang="en-US" altLang="en-US" sz="2200" dirty="0">
                <a:solidFill>
                  <a:srgbClr val="FFFF99"/>
                </a:solidFill>
              </a:rPr>
              <a:t>Ask yourself, “Does it make sense for the phrase to modify the word or word group </a:t>
            </a:r>
            <a:r>
              <a:rPr lang="en-US" altLang="en-US" sz="2200" dirty="0" smtClean="0">
                <a:solidFill>
                  <a:srgbClr val="FFFF99"/>
                </a:solidFill>
              </a:rPr>
              <a:t>closest to the modifier?</a:t>
            </a:r>
            <a:endParaRPr lang="en-US" altLang="en-US" sz="2200" b="1" dirty="0">
              <a:solidFill>
                <a:srgbClr val="FF9900"/>
              </a:solidFill>
            </a:endParaRPr>
          </a:p>
        </p:txBody>
      </p:sp>
      <p:sp>
        <p:nvSpPr>
          <p:cNvPr id="692235" name="Text Box 11"/>
          <p:cNvSpPr txBox="1">
            <a:spLocks noChangeArrowheads="1"/>
          </p:cNvSpPr>
          <p:nvPr/>
        </p:nvSpPr>
        <p:spPr bwMode="auto">
          <a:xfrm>
            <a:off x="6065839" y="3120093"/>
            <a:ext cx="407987" cy="40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50000"/>
              </a:spcAft>
            </a:pPr>
            <a:r>
              <a:rPr lang="en-US" altLang="en-US" sz="3200" b="1">
                <a:solidFill>
                  <a:srgbClr val="FF9900"/>
                </a:solidFill>
              </a:rPr>
              <a:t>?</a:t>
            </a:r>
          </a:p>
        </p:txBody>
      </p:sp>
      <p:sp>
        <p:nvSpPr>
          <p:cNvPr id="692239" name="Text Box 15"/>
          <p:cNvSpPr txBox="1">
            <a:spLocks noChangeArrowheads="1"/>
          </p:cNvSpPr>
          <p:nvPr/>
        </p:nvSpPr>
        <p:spPr bwMode="auto">
          <a:xfrm>
            <a:off x="2032793" y="3629132"/>
            <a:ext cx="6627813" cy="42703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FF9900"/>
                </a:solidFill>
              </a:rPr>
              <a:t>Moving carefully,</a:t>
            </a:r>
            <a:r>
              <a:rPr lang="en-US" altLang="en-US" sz="2200" dirty="0">
                <a:solidFill>
                  <a:srgbClr val="330066"/>
                </a:solidFill>
              </a:rPr>
              <a:t> the </a:t>
            </a:r>
            <a:r>
              <a:rPr lang="en-US" altLang="en-US" sz="2200" b="1" dirty="0">
                <a:solidFill>
                  <a:srgbClr val="330066"/>
                </a:solidFill>
              </a:rPr>
              <a:t>rope</a:t>
            </a:r>
            <a:r>
              <a:rPr lang="en-US" altLang="en-US" sz="2200" dirty="0">
                <a:solidFill>
                  <a:srgbClr val="330066"/>
                </a:solidFill>
              </a:rPr>
              <a:t> was held tightly.</a:t>
            </a:r>
          </a:p>
        </p:txBody>
      </p:sp>
      <p:sp>
        <p:nvSpPr>
          <p:cNvPr id="692241" name="Text Box 17"/>
          <p:cNvSpPr txBox="1">
            <a:spLocks noChangeArrowheads="1"/>
          </p:cNvSpPr>
          <p:nvPr/>
        </p:nvSpPr>
        <p:spPr bwMode="auto">
          <a:xfrm>
            <a:off x="711200" y="5214938"/>
            <a:ext cx="108899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algn="l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50000"/>
              </a:spcAft>
            </a:pPr>
            <a:r>
              <a:rPr lang="en-US" altLang="en-US" sz="2200" dirty="0">
                <a:solidFill>
                  <a:srgbClr val="FFFF99"/>
                </a:solidFill>
              </a:rPr>
              <a:t>If the sentence doesn’t make sense, you probably have a dangling modifier. </a:t>
            </a:r>
          </a:p>
        </p:txBody>
      </p:sp>
      <p:sp>
        <p:nvSpPr>
          <p:cNvPr id="692242" name="Text Box 18"/>
          <p:cNvSpPr txBox="1">
            <a:spLocks noChangeArrowheads="1"/>
          </p:cNvSpPr>
          <p:nvPr/>
        </p:nvSpPr>
        <p:spPr bwMode="auto">
          <a:xfrm>
            <a:off x="1977231" y="4132451"/>
            <a:ext cx="64944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50000"/>
              </a:spcAft>
            </a:pPr>
            <a:r>
              <a:rPr lang="en-US" altLang="en-US" dirty="0">
                <a:solidFill>
                  <a:srgbClr val="FF9900"/>
                </a:solidFill>
              </a:rPr>
              <a:t>Was the </a:t>
            </a:r>
            <a:r>
              <a:rPr lang="en-US" altLang="en-US" i="1" dirty="0">
                <a:solidFill>
                  <a:srgbClr val="FF9900"/>
                </a:solidFill>
              </a:rPr>
              <a:t>rope</a:t>
            </a:r>
            <a:r>
              <a:rPr lang="en-US" altLang="en-US" dirty="0">
                <a:solidFill>
                  <a:srgbClr val="FF9900"/>
                </a:solidFill>
              </a:rPr>
              <a:t> moving carefully? </a:t>
            </a:r>
          </a:p>
        </p:txBody>
      </p:sp>
      <p:sp>
        <p:nvSpPr>
          <p:cNvPr id="692249" name="Freeform 25"/>
          <p:cNvSpPr>
            <a:spLocks/>
          </p:cNvSpPr>
          <p:nvPr/>
        </p:nvSpPr>
        <p:spPr bwMode="auto">
          <a:xfrm>
            <a:off x="4589463" y="3308053"/>
            <a:ext cx="1270000" cy="216477"/>
          </a:xfrm>
          <a:custGeom>
            <a:avLst/>
            <a:gdLst>
              <a:gd name="T0" fmla="*/ 0 w 2209"/>
              <a:gd name="T1" fmla="*/ 248 h 248"/>
              <a:gd name="T2" fmla="*/ 1144 w 2209"/>
              <a:gd name="T3" fmla="*/ 32 h 248"/>
              <a:gd name="T4" fmla="*/ 2040 w 2209"/>
              <a:gd name="T5" fmla="*/ 56 h 248"/>
              <a:gd name="T6" fmla="*/ 2160 w 2209"/>
              <a:gd name="T7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09" h="248">
                <a:moveTo>
                  <a:pt x="0" y="248"/>
                </a:moveTo>
                <a:cubicBezTo>
                  <a:pt x="402" y="156"/>
                  <a:pt x="804" y="64"/>
                  <a:pt x="1144" y="32"/>
                </a:cubicBezTo>
                <a:cubicBezTo>
                  <a:pt x="1484" y="0"/>
                  <a:pt x="1871" y="20"/>
                  <a:pt x="2040" y="56"/>
                </a:cubicBezTo>
                <a:cubicBezTo>
                  <a:pt x="2209" y="92"/>
                  <a:pt x="2184" y="170"/>
                  <a:pt x="2160" y="248"/>
                </a:cubicBezTo>
              </a:path>
            </a:pathLst>
          </a:custGeom>
          <a:noFill/>
          <a:ln w="28575" cap="flat" cmpd="sng">
            <a:solidFill>
              <a:srgbClr val="FF99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</a:pPr>
            <a:endParaRPr lang="en-US" sz="2000" b="1">
              <a:solidFill>
                <a:srgbClr val="FFFF99"/>
              </a:solidFill>
            </a:endParaRPr>
          </a:p>
        </p:txBody>
      </p:sp>
      <p:sp>
        <p:nvSpPr>
          <p:cNvPr id="692251" name="Text Box 27"/>
          <p:cNvSpPr txBox="1">
            <a:spLocks noChangeArrowheads="1"/>
          </p:cNvSpPr>
          <p:nvPr/>
        </p:nvSpPr>
        <p:spPr bwMode="auto">
          <a:xfrm>
            <a:off x="2057401" y="3210225"/>
            <a:ext cx="2767013" cy="327995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50000"/>
              </a:spcAft>
            </a:pPr>
            <a:r>
              <a:rPr lang="en-US" altLang="en-US" sz="2000" b="1" dirty="0">
                <a:solidFill>
                  <a:srgbClr val="FF9900"/>
                </a:solidFill>
              </a:rPr>
              <a:t>Dangling modifier</a:t>
            </a:r>
          </a:p>
        </p:txBody>
      </p:sp>
      <p:sp>
        <p:nvSpPr>
          <p:cNvPr id="692254" name="Rectangle 3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721225" y="6121401"/>
            <a:ext cx="12509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</a:pPr>
            <a:endParaRPr lang="en-US" sz="2000" b="1">
              <a:solidFill>
                <a:srgbClr val="FFFF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981" y="926307"/>
            <a:ext cx="8480388" cy="102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673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9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69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69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9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2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2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2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53" grpId="0"/>
      <p:bldP spid="692235" grpId="0"/>
      <p:bldP spid="692241" grpId="0"/>
      <p:bldP spid="692242" grpId="0"/>
      <p:bldP spid="6922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9" name="Text Box 9"/>
          <p:cNvSpPr txBox="1">
            <a:spLocks noChangeArrowheads="1"/>
          </p:cNvSpPr>
          <p:nvPr/>
        </p:nvSpPr>
        <p:spPr bwMode="auto">
          <a:xfrm>
            <a:off x="3906837" y="1590859"/>
            <a:ext cx="40798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50000"/>
              </a:spcAft>
            </a:pPr>
            <a:r>
              <a:rPr lang="en-US" altLang="en-US" sz="3200" b="1" dirty="0">
                <a:solidFill>
                  <a:srgbClr val="FF9900"/>
                </a:solidFill>
              </a:rPr>
              <a:t>?</a:t>
            </a:r>
          </a:p>
        </p:txBody>
      </p:sp>
      <p:sp>
        <p:nvSpPr>
          <p:cNvPr id="665607" name="Text Box 7"/>
          <p:cNvSpPr txBox="1">
            <a:spLocks noChangeArrowheads="1"/>
          </p:cNvSpPr>
          <p:nvPr/>
        </p:nvSpPr>
        <p:spPr bwMode="auto">
          <a:xfrm>
            <a:off x="711199" y="1621025"/>
            <a:ext cx="2646362" cy="396875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50000"/>
              </a:spcAft>
            </a:pPr>
            <a:r>
              <a:rPr lang="en-US" altLang="en-US" sz="2000">
                <a:solidFill>
                  <a:srgbClr val="FFFF99"/>
                </a:solidFill>
              </a:rPr>
              <a:t>Dangling modifier</a:t>
            </a:r>
          </a:p>
        </p:txBody>
      </p:sp>
      <p:sp>
        <p:nvSpPr>
          <p:cNvPr id="665602" name="Text Box 2"/>
          <p:cNvSpPr txBox="1">
            <a:spLocks noChangeArrowheads="1"/>
          </p:cNvSpPr>
          <p:nvPr/>
        </p:nvSpPr>
        <p:spPr bwMode="auto">
          <a:xfrm>
            <a:off x="711199" y="1011724"/>
            <a:ext cx="1100857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FF9900"/>
                </a:solidFill>
              </a:rPr>
              <a:t>Strategy 1:</a:t>
            </a:r>
            <a:r>
              <a:rPr lang="en-US" altLang="en-US" sz="2200" dirty="0">
                <a:solidFill>
                  <a:srgbClr val="669966"/>
                </a:solidFill>
              </a:rPr>
              <a:t> </a:t>
            </a:r>
            <a:r>
              <a:rPr lang="en-US" altLang="en-US" sz="2200" dirty="0">
                <a:solidFill>
                  <a:srgbClr val="FFFF99"/>
                </a:solidFill>
              </a:rPr>
              <a:t>Revise the word group that follows the dangling modifier. </a:t>
            </a:r>
            <a:endParaRPr lang="en-US" altLang="en-US" sz="2200" b="1" dirty="0">
              <a:solidFill>
                <a:srgbClr val="FFFF99"/>
              </a:solidFill>
            </a:endParaRPr>
          </a:p>
        </p:txBody>
      </p:sp>
      <p:sp>
        <p:nvSpPr>
          <p:cNvPr id="6656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fix dangling modifiers</a:t>
            </a:r>
            <a:endParaRPr lang="en-US" altLang="en-US" sz="2000"/>
          </a:p>
        </p:txBody>
      </p:sp>
      <p:sp>
        <p:nvSpPr>
          <p:cNvPr id="665606" name="Text Box 6"/>
          <p:cNvSpPr txBox="1">
            <a:spLocks noChangeArrowheads="1"/>
          </p:cNvSpPr>
          <p:nvPr/>
        </p:nvSpPr>
        <p:spPr bwMode="auto">
          <a:xfrm>
            <a:off x="711200" y="2065524"/>
            <a:ext cx="5559425" cy="646331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50000"/>
              </a:spcAft>
            </a:pPr>
            <a:r>
              <a:rPr lang="en-US" altLang="en-US" b="1" dirty="0">
                <a:solidFill>
                  <a:srgbClr val="FF9900"/>
                </a:solidFill>
              </a:rPr>
              <a:t>To become a doctor,</a:t>
            </a:r>
            <a:r>
              <a:rPr lang="en-US" altLang="en-US" dirty="0">
                <a:solidFill>
                  <a:srgbClr val="330066"/>
                </a:solidFill>
              </a:rPr>
              <a:t> years of study are required.</a:t>
            </a:r>
          </a:p>
        </p:txBody>
      </p:sp>
      <p:sp>
        <p:nvSpPr>
          <p:cNvPr id="665608" name="Freeform 8"/>
          <p:cNvSpPr>
            <a:spLocks/>
          </p:cNvSpPr>
          <p:nvPr/>
        </p:nvSpPr>
        <p:spPr bwMode="auto">
          <a:xfrm>
            <a:off x="3417093" y="1779775"/>
            <a:ext cx="430212" cy="261937"/>
          </a:xfrm>
          <a:custGeom>
            <a:avLst/>
            <a:gdLst>
              <a:gd name="T0" fmla="*/ 0 w 2209"/>
              <a:gd name="T1" fmla="*/ 248 h 248"/>
              <a:gd name="T2" fmla="*/ 1144 w 2209"/>
              <a:gd name="T3" fmla="*/ 32 h 248"/>
              <a:gd name="T4" fmla="*/ 2040 w 2209"/>
              <a:gd name="T5" fmla="*/ 56 h 248"/>
              <a:gd name="T6" fmla="*/ 2160 w 2209"/>
              <a:gd name="T7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09" h="248">
                <a:moveTo>
                  <a:pt x="0" y="248"/>
                </a:moveTo>
                <a:cubicBezTo>
                  <a:pt x="402" y="156"/>
                  <a:pt x="804" y="64"/>
                  <a:pt x="1144" y="32"/>
                </a:cubicBezTo>
                <a:cubicBezTo>
                  <a:pt x="1484" y="0"/>
                  <a:pt x="1871" y="20"/>
                  <a:pt x="2040" y="56"/>
                </a:cubicBezTo>
                <a:cubicBezTo>
                  <a:pt x="2209" y="92"/>
                  <a:pt x="2184" y="170"/>
                  <a:pt x="2160" y="248"/>
                </a:cubicBezTo>
              </a:path>
            </a:pathLst>
          </a:custGeom>
          <a:noFill/>
          <a:ln w="28575" cap="flat" cmpd="sng">
            <a:solidFill>
              <a:srgbClr val="FF99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</a:pPr>
            <a:endParaRPr lang="en-US" sz="2000" b="1">
              <a:solidFill>
                <a:srgbClr val="FFFF99"/>
              </a:solidFill>
            </a:endParaRPr>
          </a:p>
        </p:txBody>
      </p:sp>
      <p:sp>
        <p:nvSpPr>
          <p:cNvPr id="665610" name="Text Box 10"/>
          <p:cNvSpPr txBox="1">
            <a:spLocks noChangeArrowheads="1"/>
          </p:cNvSpPr>
          <p:nvPr/>
        </p:nvSpPr>
        <p:spPr bwMode="auto">
          <a:xfrm>
            <a:off x="6539249" y="2041712"/>
            <a:ext cx="5180525" cy="646331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50000"/>
              </a:spcAft>
            </a:pPr>
            <a:r>
              <a:rPr lang="en-US" altLang="en-US" b="1" dirty="0">
                <a:solidFill>
                  <a:srgbClr val="FF9900"/>
                </a:solidFill>
              </a:rPr>
              <a:t>To become a doctor,</a:t>
            </a:r>
            <a:r>
              <a:rPr lang="en-US" altLang="en-US" dirty="0">
                <a:solidFill>
                  <a:srgbClr val="330066"/>
                </a:solidFill>
              </a:rPr>
              <a:t> </a:t>
            </a:r>
            <a:r>
              <a:rPr lang="en-US" altLang="en-US" b="1" dirty="0">
                <a:solidFill>
                  <a:srgbClr val="330066"/>
                </a:solidFill>
              </a:rPr>
              <a:t>you must study for years.</a:t>
            </a:r>
            <a:endParaRPr lang="en-US" altLang="en-US" dirty="0">
              <a:solidFill>
                <a:srgbClr val="330066"/>
              </a:solidFill>
            </a:endParaRPr>
          </a:p>
        </p:txBody>
      </p:sp>
      <p:sp>
        <p:nvSpPr>
          <p:cNvPr id="665613" name="Text Box 13"/>
          <p:cNvSpPr txBox="1">
            <a:spLocks noChangeArrowheads="1"/>
          </p:cNvSpPr>
          <p:nvPr/>
        </p:nvSpPr>
        <p:spPr bwMode="auto">
          <a:xfrm>
            <a:off x="7788501" y="1621025"/>
            <a:ext cx="11108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50000"/>
              </a:spcAft>
            </a:pPr>
            <a:r>
              <a:rPr lang="en-US" altLang="en-US" sz="2000" dirty="0" smtClean="0">
                <a:solidFill>
                  <a:srgbClr val="FF9900"/>
                </a:solidFill>
              </a:rPr>
              <a:t>Fixed</a:t>
            </a:r>
            <a:endParaRPr lang="en-US" altLang="en-US" sz="2000" dirty="0">
              <a:solidFill>
                <a:srgbClr val="FF9900"/>
              </a:solidFill>
            </a:endParaRPr>
          </a:p>
        </p:txBody>
      </p:sp>
      <p:sp>
        <p:nvSpPr>
          <p:cNvPr id="665616" name="Text Box 16"/>
          <p:cNvSpPr txBox="1">
            <a:spLocks noChangeArrowheads="1"/>
          </p:cNvSpPr>
          <p:nvPr/>
        </p:nvSpPr>
        <p:spPr bwMode="auto">
          <a:xfrm>
            <a:off x="6506691" y="2819808"/>
            <a:ext cx="52130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50000"/>
              </a:spcAft>
            </a:pPr>
            <a:r>
              <a:rPr lang="en-US" altLang="en-US" dirty="0">
                <a:solidFill>
                  <a:srgbClr val="FF9900"/>
                </a:solidFill>
              </a:rPr>
              <a:t>No. A logical subject—such as </a:t>
            </a:r>
            <a:r>
              <a:rPr lang="en-US" altLang="en-US" i="1" dirty="0">
                <a:solidFill>
                  <a:srgbClr val="FF9900"/>
                </a:solidFill>
              </a:rPr>
              <a:t>you—</a:t>
            </a:r>
            <a:r>
              <a:rPr lang="en-US" altLang="en-US" dirty="0">
                <a:solidFill>
                  <a:srgbClr val="FF9900"/>
                </a:solidFill>
              </a:rPr>
              <a:t>needs to follow the comma. </a:t>
            </a:r>
            <a:endParaRPr lang="en-US" altLang="en-US" dirty="0">
              <a:solidFill>
                <a:srgbClr val="330066"/>
              </a:solidFill>
            </a:endParaRPr>
          </a:p>
        </p:txBody>
      </p:sp>
      <p:sp>
        <p:nvSpPr>
          <p:cNvPr id="665617" name="Text Box 17"/>
          <p:cNvSpPr txBox="1">
            <a:spLocks noChangeArrowheads="1"/>
          </p:cNvSpPr>
          <p:nvPr/>
        </p:nvSpPr>
        <p:spPr bwMode="auto">
          <a:xfrm>
            <a:off x="711199" y="2819808"/>
            <a:ext cx="807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50000"/>
              </a:spcAft>
            </a:pPr>
            <a:r>
              <a:rPr lang="en-US" altLang="en-US" dirty="0">
                <a:solidFill>
                  <a:srgbClr val="FF9900"/>
                </a:solidFill>
              </a:rPr>
              <a:t>Does </a:t>
            </a:r>
            <a:r>
              <a:rPr lang="en-US" altLang="en-US" i="1" dirty="0">
                <a:solidFill>
                  <a:srgbClr val="FF9900"/>
                </a:solidFill>
              </a:rPr>
              <a:t>to become a doctor</a:t>
            </a:r>
            <a:r>
              <a:rPr lang="en-US" altLang="en-US" dirty="0">
                <a:solidFill>
                  <a:srgbClr val="FF9900"/>
                </a:solidFill>
              </a:rPr>
              <a:t> sensibly modify </a:t>
            </a:r>
            <a:r>
              <a:rPr lang="en-US" altLang="en-US" i="1" dirty="0">
                <a:solidFill>
                  <a:srgbClr val="FF9900"/>
                </a:solidFill>
              </a:rPr>
              <a:t>years</a:t>
            </a:r>
            <a:r>
              <a:rPr lang="en-US" altLang="en-US" dirty="0">
                <a:solidFill>
                  <a:srgbClr val="FF9900"/>
                </a:solidFill>
              </a:rPr>
              <a:t>?</a:t>
            </a:r>
            <a:endParaRPr lang="en-US" altLang="en-US" dirty="0">
              <a:solidFill>
                <a:srgbClr val="330066"/>
              </a:solidFill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36032" y="3634353"/>
            <a:ext cx="827416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FF9900"/>
                </a:solidFill>
              </a:rPr>
              <a:t>Strategy 2</a:t>
            </a:r>
            <a:r>
              <a:rPr lang="en-US" altLang="en-US" sz="2200" dirty="0">
                <a:solidFill>
                  <a:srgbClr val="FFFF00"/>
                </a:solidFill>
              </a:rPr>
              <a:t>:</a:t>
            </a:r>
            <a:r>
              <a:rPr lang="en-US" altLang="en-US" sz="2200" b="0" dirty="0">
                <a:solidFill>
                  <a:srgbClr val="FFFF00"/>
                </a:solidFill>
              </a:rPr>
              <a:t> </a:t>
            </a:r>
            <a:r>
              <a:rPr lang="en-US" altLang="en-US" sz="2200" b="0" dirty="0">
                <a:solidFill>
                  <a:srgbClr val="FFFF99"/>
                </a:solidFill>
              </a:rPr>
              <a:t>Change the dangling modifier into a </a:t>
            </a:r>
            <a:r>
              <a:rPr lang="en-US" altLang="en-US" sz="2200" b="0" dirty="0">
                <a:solidFill>
                  <a:srgbClr val="FFFF99"/>
                </a:solidFill>
                <a:hlinkClick r:id="rId3" action="ppaction://hlinksldjump"/>
              </a:rPr>
              <a:t>clause</a:t>
            </a:r>
            <a:r>
              <a:rPr lang="en-US" altLang="en-US" sz="2200" b="0" dirty="0">
                <a:solidFill>
                  <a:srgbClr val="FFFF99"/>
                </a:solidFill>
              </a:rPr>
              <a:t>.</a:t>
            </a:r>
            <a:endParaRPr lang="en-US" altLang="en-US" sz="2200" dirty="0">
              <a:solidFill>
                <a:srgbClr val="FFFF99"/>
              </a:solidFill>
            </a:endParaRP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743238" y="4707319"/>
            <a:ext cx="5527387" cy="36933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 dirty="0">
                <a:solidFill>
                  <a:srgbClr val="FF9900"/>
                </a:solidFill>
              </a:rPr>
              <a:t>Lost and thirsty,</a:t>
            </a:r>
            <a:r>
              <a:rPr lang="en-US" altLang="en-US" sz="1800" b="0" dirty="0">
                <a:solidFill>
                  <a:srgbClr val="330066"/>
                </a:solidFill>
              </a:rPr>
              <a:t> the trail was a welcome sight.</a:t>
            </a: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711199" y="4251815"/>
            <a:ext cx="2259002" cy="369332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 dirty="0"/>
              <a:t>Dangling modifier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6539248" y="4707319"/>
            <a:ext cx="5180525" cy="646331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 dirty="0">
                <a:solidFill>
                  <a:srgbClr val="330066"/>
                </a:solidFill>
              </a:rPr>
              <a:t>Because we were</a:t>
            </a:r>
            <a:r>
              <a:rPr lang="en-US" altLang="en-US" sz="1800" b="0" dirty="0">
                <a:solidFill>
                  <a:srgbClr val="330066"/>
                </a:solidFill>
              </a:rPr>
              <a:t> </a:t>
            </a:r>
            <a:r>
              <a:rPr lang="en-US" altLang="en-US" sz="1800" dirty="0">
                <a:solidFill>
                  <a:srgbClr val="FF9900"/>
                </a:solidFill>
              </a:rPr>
              <a:t>lost and thirsty,</a:t>
            </a:r>
            <a:r>
              <a:rPr lang="en-US" altLang="en-US" sz="1800" b="0" dirty="0">
                <a:solidFill>
                  <a:srgbClr val="330066"/>
                </a:solidFill>
              </a:rPr>
              <a:t> the trail was a welcome sight. 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7827139" y="4309174"/>
            <a:ext cx="11108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50000"/>
              </a:spcAft>
            </a:pPr>
            <a:r>
              <a:rPr lang="en-US" altLang="en-US" sz="2000" dirty="0" smtClean="0">
                <a:solidFill>
                  <a:srgbClr val="FF9900"/>
                </a:solidFill>
              </a:rPr>
              <a:t>Fixed</a:t>
            </a:r>
            <a:endParaRPr lang="en-US" altLang="en-US" sz="2000" dirty="0">
              <a:solidFill>
                <a:srgbClr val="FF9900"/>
              </a:solidFill>
            </a:endParaRPr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662823" y="5351363"/>
            <a:ext cx="111053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 b="0" dirty="0">
                <a:solidFill>
                  <a:srgbClr val="FF9900"/>
                </a:solidFill>
              </a:rPr>
              <a:t>Changing the dangling modifier into an adverb clause makes the meaning clear. The adverb clause explains </a:t>
            </a:r>
            <a:r>
              <a:rPr lang="en-US" altLang="en-US" sz="1800" dirty="0">
                <a:solidFill>
                  <a:srgbClr val="FF9900"/>
                </a:solidFill>
              </a:rPr>
              <a:t>why</a:t>
            </a:r>
            <a:r>
              <a:rPr lang="en-US" altLang="en-US" sz="1800" b="0" dirty="0">
                <a:solidFill>
                  <a:srgbClr val="FF9900"/>
                </a:solidFill>
              </a:rPr>
              <a:t> the trail was a welcome sight.</a:t>
            </a:r>
            <a:endParaRPr lang="en-US" altLang="en-US" sz="1800" b="0" dirty="0">
              <a:solidFill>
                <a:srgbClr val="33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273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6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6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6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6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6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6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9" grpId="0"/>
      <p:bldP spid="665606" grpId="0" animBg="1"/>
      <p:bldP spid="665608" grpId="0" animBg="1"/>
      <p:bldP spid="665610" grpId="0" animBg="1"/>
      <p:bldP spid="665613" grpId="0"/>
      <p:bldP spid="665616" grpId="0"/>
      <p:bldP spid="665617" grpId="0"/>
      <p:bldP spid="20" grpId="0" animBg="1"/>
      <p:bldP spid="21" grpId="0" animBg="1"/>
      <p:bldP spid="23" grpId="0" animBg="1"/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8" name="Text Box 28"/>
          <p:cNvSpPr txBox="1">
            <a:spLocks noChangeArrowheads="1"/>
          </p:cNvSpPr>
          <p:nvPr/>
        </p:nvSpPr>
        <p:spPr bwMode="auto">
          <a:xfrm>
            <a:off x="4995863" y="4070351"/>
            <a:ext cx="944562" cy="396875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50000"/>
              </a:spcAft>
            </a:pPr>
            <a:r>
              <a:rPr lang="en-US" altLang="en-US" sz="2000">
                <a:solidFill>
                  <a:srgbClr val="FFFF99"/>
                </a:solidFill>
              </a:rPr>
              <a:t>Verb</a:t>
            </a:r>
          </a:p>
        </p:txBody>
      </p:sp>
      <p:sp>
        <p:nvSpPr>
          <p:cNvPr id="634907" name="Text Box 27"/>
          <p:cNvSpPr txBox="1">
            <a:spLocks noChangeArrowheads="1"/>
          </p:cNvSpPr>
          <p:nvPr/>
        </p:nvSpPr>
        <p:spPr bwMode="auto">
          <a:xfrm>
            <a:off x="3297238" y="4070351"/>
            <a:ext cx="944562" cy="396875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50000"/>
              </a:spcAft>
            </a:pPr>
            <a:r>
              <a:rPr lang="en-US" altLang="en-US" sz="2000">
                <a:solidFill>
                  <a:srgbClr val="FFFF99"/>
                </a:solidFill>
              </a:rPr>
              <a:t>Verb</a:t>
            </a:r>
          </a:p>
        </p:txBody>
      </p:sp>
      <p:sp>
        <p:nvSpPr>
          <p:cNvPr id="634906" name="Text Box 26"/>
          <p:cNvSpPr txBox="1">
            <a:spLocks noChangeArrowheads="1"/>
          </p:cNvSpPr>
          <p:nvPr/>
        </p:nvSpPr>
        <p:spPr bwMode="auto">
          <a:xfrm>
            <a:off x="7791450" y="2911476"/>
            <a:ext cx="1481138" cy="701675"/>
          </a:xfrm>
          <a:prstGeom prst="rect">
            <a:avLst/>
          </a:prstGeom>
          <a:solidFill>
            <a:srgbClr val="33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50000"/>
              </a:spcAft>
            </a:pPr>
            <a:r>
              <a:rPr lang="en-US" altLang="en-US" sz="2000">
                <a:solidFill>
                  <a:srgbClr val="FFFF99"/>
                </a:solidFill>
              </a:rPr>
              <a:t>misplaced modifier</a:t>
            </a:r>
          </a:p>
        </p:txBody>
      </p:sp>
      <p:sp>
        <p:nvSpPr>
          <p:cNvPr id="634887" name="Text Box 7"/>
          <p:cNvSpPr txBox="1">
            <a:spLocks noChangeArrowheads="1"/>
          </p:cNvSpPr>
          <p:nvPr/>
        </p:nvSpPr>
        <p:spPr bwMode="auto">
          <a:xfrm>
            <a:off x="2052638" y="1304926"/>
            <a:ext cx="79883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878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99"/>
                </a:solidFill>
              </a:rPr>
              <a:t>A word, phrase, or clause that seems to modify the wrong word or word group in a sentence is called a </a:t>
            </a:r>
            <a:r>
              <a:rPr lang="en-US" altLang="en-US" sz="2400" b="1">
                <a:solidFill>
                  <a:srgbClr val="FF9900"/>
                </a:solidFill>
              </a:rPr>
              <a:t>misplaced modifier.</a:t>
            </a:r>
          </a:p>
        </p:txBody>
      </p:sp>
      <p:sp>
        <p:nvSpPr>
          <p:cNvPr id="6348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a misplaced modifier?</a:t>
            </a:r>
          </a:p>
        </p:txBody>
      </p:sp>
      <p:pic>
        <p:nvPicPr>
          <p:cNvPr id="6348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284413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0" name="Text Box 20"/>
          <p:cNvSpPr txBox="1">
            <a:spLocks noChangeArrowheads="1"/>
          </p:cNvSpPr>
          <p:nvPr/>
        </p:nvSpPr>
        <p:spPr bwMode="auto">
          <a:xfrm>
            <a:off x="2052639" y="2695575"/>
            <a:ext cx="5722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878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99"/>
                </a:solidFill>
              </a:rPr>
              <a:t>Misplaced modifiers are confusing.</a:t>
            </a:r>
            <a:endParaRPr lang="en-US" altLang="en-US" sz="2400" b="1">
              <a:solidFill>
                <a:srgbClr val="FF9900"/>
              </a:solidFill>
            </a:endParaRPr>
          </a:p>
        </p:txBody>
      </p:sp>
      <p:sp>
        <p:nvSpPr>
          <p:cNvPr id="634902" name="Text Box 22"/>
          <p:cNvSpPr txBox="1">
            <a:spLocks noChangeArrowheads="1"/>
          </p:cNvSpPr>
          <p:nvPr/>
        </p:nvSpPr>
        <p:spPr bwMode="auto">
          <a:xfrm>
            <a:off x="2052638" y="4765675"/>
            <a:ext cx="51355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FFFF99"/>
                </a:solidFill>
              </a:rPr>
              <a:t>Who is </a:t>
            </a:r>
            <a:r>
              <a:rPr lang="en-US" altLang="en-US" sz="2200">
                <a:solidFill>
                  <a:srgbClr val="333399"/>
                </a:solidFill>
              </a:rPr>
              <a:t>sitting</a:t>
            </a:r>
            <a:r>
              <a:rPr lang="en-US" altLang="en-US" sz="2200">
                <a:solidFill>
                  <a:srgbClr val="FFFF99"/>
                </a:solidFill>
              </a:rPr>
              <a:t>? The dog? The girl?</a:t>
            </a:r>
          </a:p>
        </p:txBody>
      </p:sp>
      <p:sp>
        <p:nvSpPr>
          <p:cNvPr id="634903" name="Text Box 23"/>
          <p:cNvSpPr txBox="1">
            <a:spLocks noChangeArrowheads="1"/>
          </p:cNvSpPr>
          <p:nvPr/>
        </p:nvSpPr>
        <p:spPr bwMode="auto">
          <a:xfrm>
            <a:off x="2052638" y="5200650"/>
            <a:ext cx="54467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FFFF99"/>
                </a:solidFill>
              </a:rPr>
              <a:t>Who is </a:t>
            </a:r>
            <a:r>
              <a:rPr lang="en-US" altLang="en-US" sz="2200">
                <a:solidFill>
                  <a:srgbClr val="333399"/>
                </a:solidFill>
              </a:rPr>
              <a:t>waiting</a:t>
            </a:r>
            <a:r>
              <a:rPr lang="en-US" altLang="en-US" sz="2200">
                <a:solidFill>
                  <a:srgbClr val="FFFF99"/>
                </a:solidFill>
              </a:rPr>
              <a:t>? The girl? The dog?</a:t>
            </a:r>
          </a:p>
        </p:txBody>
      </p:sp>
      <p:sp>
        <p:nvSpPr>
          <p:cNvPr id="634891" name="Text Box 11"/>
          <p:cNvSpPr txBox="1">
            <a:spLocks noChangeArrowheads="1"/>
          </p:cNvSpPr>
          <p:nvPr/>
        </p:nvSpPr>
        <p:spPr bwMode="auto">
          <a:xfrm>
            <a:off x="2263775" y="3632200"/>
            <a:ext cx="7188200" cy="42703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330066"/>
                </a:solidFill>
              </a:rPr>
              <a:t>Her dog sat as she waited for the bus </a:t>
            </a:r>
            <a:r>
              <a:rPr lang="en-US" altLang="en-US" sz="2200" b="1">
                <a:solidFill>
                  <a:srgbClr val="FF9900"/>
                </a:solidFill>
              </a:rPr>
              <a:t>patiently.</a:t>
            </a:r>
          </a:p>
        </p:txBody>
      </p:sp>
      <p:sp>
        <p:nvSpPr>
          <p:cNvPr id="634904" name="Freeform 24"/>
          <p:cNvSpPr>
            <a:spLocks/>
          </p:cNvSpPr>
          <p:nvPr/>
        </p:nvSpPr>
        <p:spPr bwMode="auto">
          <a:xfrm flipH="1">
            <a:off x="3751263" y="3219451"/>
            <a:ext cx="3929062" cy="366713"/>
          </a:xfrm>
          <a:custGeom>
            <a:avLst/>
            <a:gdLst>
              <a:gd name="T0" fmla="*/ 0 w 2209"/>
              <a:gd name="T1" fmla="*/ 248 h 248"/>
              <a:gd name="T2" fmla="*/ 1144 w 2209"/>
              <a:gd name="T3" fmla="*/ 32 h 248"/>
              <a:gd name="T4" fmla="*/ 2040 w 2209"/>
              <a:gd name="T5" fmla="*/ 56 h 248"/>
              <a:gd name="T6" fmla="*/ 2160 w 2209"/>
              <a:gd name="T7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09" h="248">
                <a:moveTo>
                  <a:pt x="0" y="248"/>
                </a:moveTo>
                <a:cubicBezTo>
                  <a:pt x="402" y="156"/>
                  <a:pt x="804" y="64"/>
                  <a:pt x="1144" y="32"/>
                </a:cubicBezTo>
                <a:cubicBezTo>
                  <a:pt x="1484" y="0"/>
                  <a:pt x="1871" y="20"/>
                  <a:pt x="2040" y="56"/>
                </a:cubicBezTo>
                <a:cubicBezTo>
                  <a:pt x="2209" y="92"/>
                  <a:pt x="2184" y="170"/>
                  <a:pt x="2160" y="248"/>
                </a:cubicBezTo>
              </a:path>
            </a:pathLst>
          </a:custGeom>
          <a:noFill/>
          <a:ln w="28575" cap="flat" cmpd="sng">
            <a:solidFill>
              <a:srgbClr val="FF99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</a:pPr>
            <a:endParaRPr lang="en-US" sz="2000" b="1">
              <a:solidFill>
                <a:srgbClr val="FFFF99"/>
              </a:solidFill>
            </a:endParaRPr>
          </a:p>
        </p:txBody>
      </p:sp>
      <p:sp>
        <p:nvSpPr>
          <p:cNvPr id="634905" name="Freeform 25"/>
          <p:cNvSpPr>
            <a:spLocks/>
          </p:cNvSpPr>
          <p:nvPr/>
        </p:nvSpPr>
        <p:spPr bwMode="auto">
          <a:xfrm flipH="1">
            <a:off x="5695950" y="3444876"/>
            <a:ext cx="1976438" cy="161925"/>
          </a:xfrm>
          <a:custGeom>
            <a:avLst/>
            <a:gdLst>
              <a:gd name="T0" fmla="*/ 0 w 2209"/>
              <a:gd name="T1" fmla="*/ 248 h 248"/>
              <a:gd name="T2" fmla="*/ 1144 w 2209"/>
              <a:gd name="T3" fmla="*/ 32 h 248"/>
              <a:gd name="T4" fmla="*/ 2040 w 2209"/>
              <a:gd name="T5" fmla="*/ 56 h 248"/>
              <a:gd name="T6" fmla="*/ 2160 w 2209"/>
              <a:gd name="T7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09" h="248">
                <a:moveTo>
                  <a:pt x="0" y="248"/>
                </a:moveTo>
                <a:cubicBezTo>
                  <a:pt x="402" y="156"/>
                  <a:pt x="804" y="64"/>
                  <a:pt x="1144" y="32"/>
                </a:cubicBezTo>
                <a:cubicBezTo>
                  <a:pt x="1484" y="0"/>
                  <a:pt x="1871" y="20"/>
                  <a:pt x="2040" y="56"/>
                </a:cubicBezTo>
                <a:cubicBezTo>
                  <a:pt x="2209" y="92"/>
                  <a:pt x="2184" y="170"/>
                  <a:pt x="2160" y="248"/>
                </a:cubicBezTo>
              </a:path>
            </a:pathLst>
          </a:custGeom>
          <a:noFill/>
          <a:ln w="28575" cap="flat" cmpd="sng">
            <a:solidFill>
              <a:srgbClr val="FF99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</a:pPr>
            <a:endParaRPr lang="en-US" sz="2000" b="1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914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4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4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34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34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634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34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4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634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3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8" grpId="0" animBg="1"/>
      <p:bldP spid="634907" grpId="0" animBg="1"/>
      <p:bldP spid="634906" grpId="0" animBg="1"/>
      <p:bldP spid="634900" grpId="0"/>
      <p:bldP spid="634902" grpId="0"/>
      <p:bldP spid="634903" grpId="0"/>
      <p:bldP spid="634891" grpId="0" animBg="1"/>
      <p:bldP spid="634904" grpId="0" animBg="1"/>
      <p:bldP spid="63490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608" name="Text Box 16"/>
          <p:cNvSpPr txBox="1">
            <a:spLocks noChangeArrowheads="1"/>
          </p:cNvSpPr>
          <p:nvPr/>
        </p:nvSpPr>
        <p:spPr bwMode="auto">
          <a:xfrm>
            <a:off x="7283450" y="3994151"/>
            <a:ext cx="2357438" cy="396875"/>
          </a:xfrm>
          <a:prstGeom prst="rect">
            <a:avLst/>
          </a:prstGeom>
          <a:solidFill>
            <a:srgbClr val="33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50000"/>
              </a:spcAft>
            </a:pPr>
            <a:r>
              <a:rPr lang="en-US" altLang="en-US" sz="2000" b="1">
                <a:solidFill>
                  <a:srgbClr val="FF9900"/>
                </a:solidFill>
              </a:rPr>
              <a:t>with two eggs.</a:t>
            </a:r>
          </a:p>
        </p:txBody>
      </p:sp>
      <p:sp>
        <p:nvSpPr>
          <p:cNvPr id="750594" name="Text Box 2"/>
          <p:cNvSpPr txBox="1">
            <a:spLocks noChangeArrowheads="1"/>
          </p:cNvSpPr>
          <p:nvPr/>
        </p:nvSpPr>
        <p:spPr bwMode="auto">
          <a:xfrm>
            <a:off x="2052638" y="1296989"/>
            <a:ext cx="80819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99"/>
                </a:solidFill>
              </a:rPr>
              <a:t>Place modifying words, phrases, and clauses as near as possible to the words they modify.</a:t>
            </a:r>
            <a:endParaRPr lang="en-US" altLang="en-US" sz="2400" b="1">
              <a:solidFill>
                <a:srgbClr val="FF9900"/>
              </a:solidFill>
            </a:endParaRPr>
          </a:p>
        </p:txBody>
      </p:sp>
      <p:pic>
        <p:nvPicPr>
          <p:cNvPr id="7505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5" y="1911350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0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fix misplaced modifiers</a:t>
            </a:r>
          </a:p>
        </p:txBody>
      </p:sp>
      <p:sp>
        <p:nvSpPr>
          <p:cNvPr id="750597" name="Text Box 5"/>
          <p:cNvSpPr txBox="1">
            <a:spLocks noChangeArrowheads="1"/>
          </p:cNvSpPr>
          <p:nvPr/>
        </p:nvSpPr>
        <p:spPr bwMode="auto">
          <a:xfrm>
            <a:off x="2043113" y="2905126"/>
            <a:ext cx="44942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99"/>
                </a:solidFill>
              </a:rPr>
              <a:t>Where should these two phrases be placed in this sentence?</a:t>
            </a:r>
            <a:endParaRPr lang="en-US" altLang="en-US" sz="2000" b="1">
              <a:solidFill>
                <a:srgbClr val="FF9900"/>
              </a:solidFill>
            </a:endParaRPr>
          </a:p>
        </p:txBody>
      </p:sp>
      <p:sp>
        <p:nvSpPr>
          <p:cNvPr id="750598" name="Text Box 6"/>
          <p:cNvSpPr txBox="1">
            <a:spLocks noChangeArrowheads="1"/>
          </p:cNvSpPr>
          <p:nvPr/>
        </p:nvSpPr>
        <p:spPr bwMode="auto">
          <a:xfrm>
            <a:off x="2317750" y="2341564"/>
            <a:ext cx="3386138" cy="3968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50000"/>
              </a:spcAft>
            </a:pPr>
            <a:r>
              <a:rPr lang="en-US" altLang="en-US" sz="2000">
                <a:solidFill>
                  <a:srgbClr val="330066"/>
                </a:solidFill>
              </a:rPr>
              <a:t>Sandra saw a bird’s nest.</a:t>
            </a:r>
          </a:p>
        </p:txBody>
      </p:sp>
      <p:sp>
        <p:nvSpPr>
          <p:cNvPr id="750599" name="Text Box 7"/>
          <p:cNvSpPr txBox="1">
            <a:spLocks noChangeArrowheads="1"/>
          </p:cNvSpPr>
          <p:nvPr/>
        </p:nvSpPr>
        <p:spPr bwMode="auto">
          <a:xfrm>
            <a:off x="7670800" y="3117851"/>
            <a:ext cx="1778000" cy="396875"/>
          </a:xfrm>
          <a:prstGeom prst="rect">
            <a:avLst/>
          </a:prstGeom>
          <a:solidFill>
            <a:srgbClr val="33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50000"/>
              </a:spcAft>
            </a:pPr>
            <a:r>
              <a:rPr lang="en-US" altLang="en-US" sz="2000">
                <a:solidFill>
                  <a:srgbClr val="FFFF99"/>
                </a:solidFill>
              </a:rPr>
              <a:t>looking up</a:t>
            </a:r>
          </a:p>
        </p:txBody>
      </p:sp>
      <p:sp>
        <p:nvSpPr>
          <p:cNvPr id="750600" name="Text Box 8"/>
          <p:cNvSpPr txBox="1">
            <a:spLocks noChangeArrowheads="1"/>
          </p:cNvSpPr>
          <p:nvPr/>
        </p:nvSpPr>
        <p:spPr bwMode="auto">
          <a:xfrm>
            <a:off x="7524751" y="2414589"/>
            <a:ext cx="2098675" cy="396875"/>
          </a:xfrm>
          <a:prstGeom prst="rect">
            <a:avLst/>
          </a:prstGeom>
          <a:solidFill>
            <a:srgbClr val="33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50000"/>
              </a:spcAft>
            </a:pPr>
            <a:r>
              <a:rPr lang="en-US" altLang="en-US" sz="2000">
                <a:solidFill>
                  <a:srgbClr val="FFFF99"/>
                </a:solidFill>
              </a:rPr>
              <a:t>with two eggs</a:t>
            </a:r>
          </a:p>
        </p:txBody>
      </p:sp>
      <p:sp>
        <p:nvSpPr>
          <p:cNvPr id="750601" name="Text Box 9"/>
          <p:cNvSpPr txBox="1">
            <a:spLocks noChangeArrowheads="1"/>
          </p:cNvSpPr>
          <p:nvPr/>
        </p:nvSpPr>
        <p:spPr bwMode="auto">
          <a:xfrm>
            <a:off x="3911600" y="3994151"/>
            <a:ext cx="3378200" cy="3968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50000"/>
              </a:spcAft>
            </a:pPr>
            <a:r>
              <a:rPr lang="en-US" altLang="en-US" sz="2000">
                <a:solidFill>
                  <a:srgbClr val="330066"/>
                </a:solidFill>
              </a:rPr>
              <a:t>Sandra saw a bird’s nest</a:t>
            </a:r>
          </a:p>
        </p:txBody>
      </p:sp>
      <p:sp>
        <p:nvSpPr>
          <p:cNvPr id="750603" name="Oval 11"/>
          <p:cNvSpPr>
            <a:spLocks noChangeArrowheads="1"/>
          </p:cNvSpPr>
          <p:nvPr/>
        </p:nvSpPr>
        <p:spPr bwMode="auto">
          <a:xfrm>
            <a:off x="3930650" y="3990975"/>
            <a:ext cx="1047750" cy="420688"/>
          </a:xfrm>
          <a:prstGeom prst="ellipse">
            <a:avLst/>
          </a:prstGeom>
          <a:noFill/>
          <a:ln w="38100" algn="ctr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</a:pPr>
            <a:endParaRPr lang="en-US" sz="2000" b="1">
              <a:solidFill>
                <a:srgbClr val="FFFF99"/>
              </a:solidFill>
            </a:endParaRPr>
          </a:p>
        </p:txBody>
      </p:sp>
      <p:sp>
        <p:nvSpPr>
          <p:cNvPr id="750604" name="Oval 12"/>
          <p:cNvSpPr>
            <a:spLocks noChangeArrowheads="1"/>
          </p:cNvSpPr>
          <p:nvPr/>
        </p:nvSpPr>
        <p:spPr bwMode="auto">
          <a:xfrm>
            <a:off x="6538914" y="3997326"/>
            <a:ext cx="750887" cy="390525"/>
          </a:xfrm>
          <a:prstGeom prst="ellipse">
            <a:avLst/>
          </a:prstGeom>
          <a:noFill/>
          <a:ln w="38100" algn="ctr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</a:pPr>
            <a:endParaRPr lang="en-US" sz="2000" b="1">
              <a:solidFill>
                <a:srgbClr val="FFFF99"/>
              </a:solidFill>
            </a:endParaRPr>
          </a:p>
        </p:txBody>
      </p:sp>
      <p:sp>
        <p:nvSpPr>
          <p:cNvPr id="750605" name="Text Box 13"/>
          <p:cNvSpPr txBox="1">
            <a:spLocks noChangeArrowheads="1"/>
          </p:cNvSpPr>
          <p:nvPr/>
        </p:nvSpPr>
        <p:spPr bwMode="auto">
          <a:xfrm>
            <a:off x="2051050" y="3994151"/>
            <a:ext cx="1866900" cy="396875"/>
          </a:xfrm>
          <a:prstGeom prst="rect">
            <a:avLst/>
          </a:prstGeom>
          <a:solidFill>
            <a:srgbClr val="33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50000"/>
              </a:spcAft>
            </a:pPr>
            <a:r>
              <a:rPr lang="en-US" altLang="en-US" sz="2000" b="1">
                <a:solidFill>
                  <a:srgbClr val="FF9900"/>
                </a:solidFill>
              </a:rPr>
              <a:t>Looking up,</a:t>
            </a:r>
          </a:p>
        </p:txBody>
      </p:sp>
      <p:sp>
        <p:nvSpPr>
          <p:cNvPr id="750606" name="Freeform 14"/>
          <p:cNvSpPr>
            <a:spLocks/>
          </p:cNvSpPr>
          <p:nvPr/>
        </p:nvSpPr>
        <p:spPr bwMode="auto">
          <a:xfrm>
            <a:off x="3546475" y="3708401"/>
            <a:ext cx="947738" cy="220663"/>
          </a:xfrm>
          <a:custGeom>
            <a:avLst/>
            <a:gdLst>
              <a:gd name="T0" fmla="*/ 0 w 2209"/>
              <a:gd name="T1" fmla="*/ 248 h 248"/>
              <a:gd name="T2" fmla="*/ 1144 w 2209"/>
              <a:gd name="T3" fmla="*/ 32 h 248"/>
              <a:gd name="T4" fmla="*/ 2040 w 2209"/>
              <a:gd name="T5" fmla="*/ 56 h 248"/>
              <a:gd name="T6" fmla="*/ 2160 w 2209"/>
              <a:gd name="T7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09" h="248">
                <a:moveTo>
                  <a:pt x="0" y="248"/>
                </a:moveTo>
                <a:cubicBezTo>
                  <a:pt x="402" y="156"/>
                  <a:pt x="804" y="64"/>
                  <a:pt x="1144" y="32"/>
                </a:cubicBezTo>
                <a:cubicBezTo>
                  <a:pt x="1484" y="0"/>
                  <a:pt x="1871" y="20"/>
                  <a:pt x="2040" y="56"/>
                </a:cubicBezTo>
                <a:cubicBezTo>
                  <a:pt x="2209" y="92"/>
                  <a:pt x="2184" y="170"/>
                  <a:pt x="2160" y="248"/>
                </a:cubicBezTo>
              </a:path>
            </a:pathLst>
          </a:custGeom>
          <a:noFill/>
          <a:ln w="28575" cap="flat" cmpd="sng">
            <a:solidFill>
              <a:srgbClr val="FF99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</a:pPr>
            <a:endParaRPr lang="en-US" sz="2000" b="1">
              <a:solidFill>
                <a:srgbClr val="FFFF99"/>
              </a:solidFill>
            </a:endParaRPr>
          </a:p>
        </p:txBody>
      </p:sp>
      <p:sp>
        <p:nvSpPr>
          <p:cNvPr id="750609" name="Text Box 17"/>
          <p:cNvSpPr txBox="1">
            <a:spLocks noChangeArrowheads="1"/>
          </p:cNvSpPr>
          <p:nvPr/>
        </p:nvSpPr>
        <p:spPr bwMode="auto">
          <a:xfrm>
            <a:off x="2051050" y="4460876"/>
            <a:ext cx="4635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50000"/>
              </a:spcAft>
            </a:pPr>
            <a:r>
              <a:rPr lang="en-US" altLang="en-US" sz="2000">
                <a:solidFill>
                  <a:srgbClr val="FF9900"/>
                </a:solidFill>
              </a:rPr>
              <a:t>Who was looking up? Sandra was.</a:t>
            </a:r>
          </a:p>
        </p:txBody>
      </p:sp>
      <p:sp>
        <p:nvSpPr>
          <p:cNvPr id="750610" name="Text Box 18"/>
          <p:cNvSpPr txBox="1">
            <a:spLocks noChangeArrowheads="1"/>
          </p:cNvSpPr>
          <p:nvPr/>
        </p:nvSpPr>
        <p:spPr bwMode="auto">
          <a:xfrm>
            <a:off x="2043113" y="4932364"/>
            <a:ext cx="461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50000"/>
              </a:spcAft>
            </a:pPr>
            <a:r>
              <a:rPr lang="en-US" altLang="en-US" sz="2000">
                <a:solidFill>
                  <a:srgbClr val="FF9900"/>
                </a:solidFill>
              </a:rPr>
              <a:t>What had two eggs? The nest did.</a:t>
            </a:r>
          </a:p>
        </p:txBody>
      </p:sp>
      <p:sp>
        <p:nvSpPr>
          <p:cNvPr id="750612" name="Freeform 20"/>
          <p:cNvSpPr>
            <a:spLocks/>
          </p:cNvSpPr>
          <p:nvPr/>
        </p:nvSpPr>
        <p:spPr bwMode="auto">
          <a:xfrm flipH="1">
            <a:off x="6873875" y="3759201"/>
            <a:ext cx="947738" cy="220663"/>
          </a:xfrm>
          <a:custGeom>
            <a:avLst/>
            <a:gdLst>
              <a:gd name="T0" fmla="*/ 0 w 2209"/>
              <a:gd name="T1" fmla="*/ 248 h 248"/>
              <a:gd name="T2" fmla="*/ 1144 w 2209"/>
              <a:gd name="T3" fmla="*/ 32 h 248"/>
              <a:gd name="T4" fmla="*/ 2040 w 2209"/>
              <a:gd name="T5" fmla="*/ 56 h 248"/>
              <a:gd name="T6" fmla="*/ 2160 w 2209"/>
              <a:gd name="T7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09" h="248">
                <a:moveTo>
                  <a:pt x="0" y="248"/>
                </a:moveTo>
                <a:cubicBezTo>
                  <a:pt x="402" y="156"/>
                  <a:pt x="804" y="64"/>
                  <a:pt x="1144" y="32"/>
                </a:cubicBezTo>
                <a:cubicBezTo>
                  <a:pt x="1484" y="0"/>
                  <a:pt x="1871" y="20"/>
                  <a:pt x="2040" y="56"/>
                </a:cubicBezTo>
                <a:cubicBezTo>
                  <a:pt x="2209" y="92"/>
                  <a:pt x="2184" y="170"/>
                  <a:pt x="2160" y="248"/>
                </a:cubicBezTo>
              </a:path>
            </a:pathLst>
          </a:custGeom>
          <a:noFill/>
          <a:ln w="28575" cap="flat" cmpd="sng">
            <a:solidFill>
              <a:srgbClr val="FF99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</a:pPr>
            <a:endParaRPr lang="en-US" sz="2000" b="1">
              <a:solidFill>
                <a:srgbClr val="FFFF99"/>
              </a:solidFill>
            </a:endParaRPr>
          </a:p>
        </p:txBody>
      </p:sp>
      <p:pic>
        <p:nvPicPr>
          <p:cNvPr id="750613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025" y="3425825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061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4679950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0617" name="Rectangle 2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721225" y="6121401"/>
            <a:ext cx="12509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</a:pPr>
            <a:endParaRPr lang="en-US" sz="2000" b="1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4223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5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5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5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5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50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50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5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5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5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0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50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5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5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5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608" grpId="0" animBg="1"/>
      <p:bldP spid="750597" grpId="0"/>
      <p:bldP spid="750598" grpId="0" animBg="1"/>
      <p:bldP spid="750599" grpId="0" animBg="1"/>
      <p:bldP spid="750600" grpId="0" animBg="1"/>
      <p:bldP spid="750601" grpId="0" animBg="1"/>
      <p:bldP spid="750603" grpId="0" animBg="1"/>
      <p:bldP spid="750604" grpId="0" animBg="1"/>
      <p:bldP spid="750605" grpId="0" animBg="1"/>
      <p:bldP spid="750606" grpId="0" animBg="1"/>
      <p:bldP spid="750609" grpId="0"/>
      <p:bldP spid="750610" grpId="0"/>
      <p:bldP spid="7506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Text Box 2"/>
          <p:cNvSpPr txBox="1">
            <a:spLocks noChangeArrowheads="1"/>
          </p:cNvSpPr>
          <p:nvPr/>
        </p:nvSpPr>
        <p:spPr bwMode="auto">
          <a:xfrm>
            <a:off x="2057400" y="365126"/>
            <a:ext cx="80772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500" b="1">
                <a:solidFill>
                  <a:srgbClr val="FFFF99"/>
                </a:solidFill>
              </a:rPr>
              <a:t>Why is capitalization important?</a:t>
            </a:r>
            <a:endParaRPr lang="en-US" altLang="en-US" sz="2000" b="1">
              <a:solidFill>
                <a:srgbClr val="FFFF99"/>
              </a:solidFill>
            </a:endParaRPr>
          </a:p>
        </p:txBody>
      </p:sp>
      <p:sp>
        <p:nvSpPr>
          <p:cNvPr id="476163" name="Text Box 3"/>
          <p:cNvSpPr txBox="1">
            <a:spLocks noChangeArrowheads="1"/>
          </p:cNvSpPr>
          <p:nvPr/>
        </p:nvSpPr>
        <p:spPr bwMode="auto">
          <a:xfrm>
            <a:off x="2052638" y="1296988"/>
            <a:ext cx="806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FF99"/>
                </a:solidFill>
              </a:rPr>
              <a:t>Suppose a friend sent you this text message. </a:t>
            </a:r>
          </a:p>
        </p:txBody>
      </p:sp>
      <p:sp>
        <p:nvSpPr>
          <p:cNvPr id="476164" name="Text Box 4"/>
          <p:cNvSpPr txBox="1">
            <a:spLocks noChangeArrowheads="1"/>
          </p:cNvSpPr>
          <p:nvPr/>
        </p:nvSpPr>
        <p:spPr bwMode="auto">
          <a:xfrm>
            <a:off x="2052638" y="1971676"/>
            <a:ext cx="7473950" cy="5191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en-US" sz="2200">
                <a:solidFill>
                  <a:srgbClr val="330066"/>
                </a:solidFill>
              </a:rPr>
              <a:t>meet me at ken’s garage at 5:30. bring the beetle.</a:t>
            </a:r>
          </a:p>
        </p:txBody>
      </p:sp>
      <p:sp>
        <p:nvSpPr>
          <p:cNvPr id="476166" name="Rectangle 6"/>
          <p:cNvSpPr>
            <a:spLocks noChangeArrowheads="1"/>
          </p:cNvSpPr>
          <p:nvPr/>
        </p:nvSpPr>
        <p:spPr bwMode="auto">
          <a:xfrm>
            <a:off x="2052639" y="5399088"/>
            <a:ext cx="1838325" cy="366712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>
                <a:solidFill>
                  <a:srgbClr val="FFFF99"/>
                </a:solidFill>
              </a:rPr>
              <a:t>Ken’s garage?</a:t>
            </a:r>
          </a:p>
        </p:txBody>
      </p:sp>
      <p:sp>
        <p:nvSpPr>
          <p:cNvPr id="476167" name="Rectangle 7"/>
          <p:cNvSpPr>
            <a:spLocks noChangeArrowheads="1"/>
          </p:cNvSpPr>
          <p:nvPr/>
        </p:nvSpPr>
        <p:spPr bwMode="auto">
          <a:xfrm>
            <a:off x="6326189" y="5399088"/>
            <a:ext cx="1495425" cy="366712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>
                <a:solidFill>
                  <a:srgbClr val="FFFF99"/>
                </a:solidFill>
              </a:rPr>
              <a:t>the beetle?</a:t>
            </a:r>
          </a:p>
        </p:txBody>
      </p:sp>
      <p:sp>
        <p:nvSpPr>
          <p:cNvPr id="476168" name="Rectangle 8"/>
          <p:cNvSpPr>
            <a:spLocks noChangeArrowheads="1"/>
          </p:cNvSpPr>
          <p:nvPr/>
        </p:nvSpPr>
        <p:spPr bwMode="auto">
          <a:xfrm>
            <a:off x="8270875" y="5399088"/>
            <a:ext cx="1517650" cy="366712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>
                <a:solidFill>
                  <a:srgbClr val="FFFF99"/>
                </a:solidFill>
              </a:rPr>
              <a:t>the Beetle?</a:t>
            </a:r>
          </a:p>
        </p:txBody>
      </p:sp>
      <p:sp>
        <p:nvSpPr>
          <p:cNvPr id="476169" name="Text Box 9"/>
          <p:cNvSpPr txBox="1">
            <a:spLocks noChangeArrowheads="1"/>
          </p:cNvSpPr>
          <p:nvPr/>
        </p:nvSpPr>
        <p:spPr bwMode="auto">
          <a:xfrm>
            <a:off x="2052639" y="2643188"/>
            <a:ext cx="350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FF99"/>
                </a:solidFill>
              </a:rPr>
              <a:t>Would you go to </a:t>
            </a:r>
          </a:p>
        </p:txBody>
      </p:sp>
      <p:sp>
        <p:nvSpPr>
          <p:cNvPr id="476170" name="Text Box 10"/>
          <p:cNvSpPr txBox="1">
            <a:spLocks noChangeArrowheads="1"/>
          </p:cNvSpPr>
          <p:nvPr/>
        </p:nvSpPr>
        <p:spPr bwMode="auto">
          <a:xfrm>
            <a:off x="6616701" y="2655888"/>
            <a:ext cx="350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FF99"/>
                </a:solidFill>
              </a:rPr>
              <a:t>Would you bring </a:t>
            </a:r>
          </a:p>
        </p:txBody>
      </p:sp>
      <p:pic>
        <p:nvPicPr>
          <p:cNvPr id="47617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2" r="8862"/>
          <a:stretch>
            <a:fillRect/>
          </a:stretch>
        </p:blipFill>
        <p:spPr bwMode="auto">
          <a:xfrm>
            <a:off x="4332288" y="3419476"/>
            <a:ext cx="1497012" cy="18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6165" name="Rectangle 5"/>
          <p:cNvSpPr>
            <a:spLocks noChangeArrowheads="1"/>
          </p:cNvSpPr>
          <p:nvPr/>
        </p:nvSpPr>
        <p:spPr bwMode="auto">
          <a:xfrm>
            <a:off x="4111626" y="5395913"/>
            <a:ext cx="1889125" cy="366712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>
                <a:solidFill>
                  <a:srgbClr val="FFFF99"/>
                </a:solidFill>
              </a:rPr>
              <a:t>Ken’s Garage?</a:t>
            </a:r>
          </a:p>
        </p:txBody>
      </p:sp>
      <p:pic>
        <p:nvPicPr>
          <p:cNvPr id="47617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0" t="12102" b="16136"/>
          <a:stretch>
            <a:fillRect/>
          </a:stretch>
        </p:blipFill>
        <p:spPr bwMode="auto">
          <a:xfrm>
            <a:off x="2349500" y="3394075"/>
            <a:ext cx="1447800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6174" name="Text Box 14"/>
          <p:cNvSpPr txBox="1">
            <a:spLocks noChangeArrowheads="1"/>
          </p:cNvSpPr>
          <p:nvPr/>
        </p:nvSpPr>
        <p:spPr bwMode="auto">
          <a:xfrm>
            <a:off x="3822701" y="4116388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FF99"/>
                </a:solidFill>
              </a:rPr>
              <a:t>or </a:t>
            </a:r>
          </a:p>
        </p:txBody>
      </p:sp>
      <p:sp>
        <p:nvSpPr>
          <p:cNvPr id="476175" name="Text Box 15"/>
          <p:cNvSpPr txBox="1">
            <a:spLocks noChangeArrowheads="1"/>
          </p:cNvSpPr>
          <p:nvPr/>
        </p:nvSpPr>
        <p:spPr bwMode="auto">
          <a:xfrm>
            <a:off x="7734301" y="4065588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FF99"/>
                </a:solidFill>
              </a:rPr>
              <a:t>or </a:t>
            </a:r>
          </a:p>
        </p:txBody>
      </p:sp>
      <p:pic>
        <p:nvPicPr>
          <p:cNvPr id="476177" name="Picture 17"/>
          <p:cNvPicPr>
            <a:picLocks noChangeAspect="1" noChangeArrowheads="1"/>
          </p:cNvPicPr>
          <p:nvPr/>
        </p:nvPicPr>
        <p:blipFill>
          <a:blip r:embed="rId5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0"/>
          <a:stretch>
            <a:fillRect/>
          </a:stretch>
        </p:blipFill>
        <p:spPr bwMode="auto">
          <a:xfrm>
            <a:off x="8201025" y="3481389"/>
            <a:ext cx="17399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6179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9" y="3394075"/>
            <a:ext cx="1406525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6181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2374900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82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5651500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2270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6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6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7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6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6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7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7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7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4" grpId="0" animBg="1"/>
      <p:bldP spid="476166" grpId="0" animBg="1"/>
      <p:bldP spid="476167" grpId="0" animBg="1"/>
      <p:bldP spid="476168" grpId="0" animBg="1"/>
      <p:bldP spid="476169" grpId="0"/>
      <p:bldP spid="476170" grpId="0"/>
      <p:bldP spid="476165" grpId="0" animBg="1"/>
      <p:bldP spid="476174" grpId="0"/>
      <p:bldP spid="4761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782479" y="2837990"/>
            <a:ext cx="805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0" dirty="0">
                <a:solidFill>
                  <a:srgbClr val="FFFF99"/>
                </a:solidFill>
              </a:rPr>
              <a:t>To identify sentence fragments, use a simple test:</a:t>
            </a:r>
          </a:p>
        </p:txBody>
      </p:sp>
      <p:sp>
        <p:nvSpPr>
          <p:cNvPr id="260128" name="Line 32"/>
          <p:cNvSpPr>
            <a:spLocks noChangeShapeType="1"/>
          </p:cNvSpPr>
          <p:nvPr/>
        </p:nvSpPr>
        <p:spPr bwMode="auto">
          <a:xfrm rot="5400000" flipV="1">
            <a:off x="2532835" y="4151221"/>
            <a:ext cx="738009" cy="1047886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</a:pPr>
            <a:endParaRPr lang="en-US" sz="2000" b="1">
              <a:solidFill>
                <a:srgbClr val="FFFF99"/>
              </a:solidFill>
            </a:endParaRPr>
          </a:p>
        </p:txBody>
      </p:sp>
      <p:sp>
        <p:nvSpPr>
          <p:cNvPr id="260119" name="Text Box 23"/>
          <p:cNvSpPr txBox="1">
            <a:spLocks noChangeArrowheads="1"/>
          </p:cNvSpPr>
          <p:nvPr/>
        </p:nvSpPr>
        <p:spPr bwMode="auto">
          <a:xfrm>
            <a:off x="456227" y="3510004"/>
            <a:ext cx="3652133" cy="707886"/>
          </a:xfrm>
          <a:prstGeom prst="rect">
            <a:avLst/>
          </a:prstGeom>
          <a:solidFill>
            <a:srgbClr val="33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50000"/>
              </a:spcAft>
            </a:pPr>
            <a:r>
              <a:rPr lang="en-US" altLang="en-US" dirty="0">
                <a:solidFill>
                  <a:srgbClr val="FF9900"/>
                </a:solidFill>
              </a:rPr>
              <a:t>1.</a:t>
            </a:r>
            <a:r>
              <a:rPr lang="en-US" altLang="en-US" b="0" dirty="0">
                <a:solidFill>
                  <a:srgbClr val="FFFF99"/>
                </a:solidFill>
              </a:rPr>
              <a:t>	Does the group of words have a subject?</a:t>
            </a:r>
          </a:p>
        </p:txBody>
      </p:sp>
      <p:sp>
        <p:nvSpPr>
          <p:cNvPr id="260122" name="Text Box 26"/>
          <p:cNvSpPr txBox="1">
            <a:spLocks noChangeArrowheads="1"/>
          </p:cNvSpPr>
          <p:nvPr/>
        </p:nvSpPr>
        <p:spPr bwMode="auto">
          <a:xfrm>
            <a:off x="2052639" y="5168901"/>
            <a:ext cx="80549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0" dirty="0">
                <a:solidFill>
                  <a:srgbClr val="FFFF99"/>
                </a:solidFill>
              </a:rPr>
              <a:t>If the answer to any of these questions is </a:t>
            </a:r>
            <a:r>
              <a:rPr lang="en-US" altLang="en-US" sz="2400" i="1" dirty="0">
                <a:solidFill>
                  <a:srgbClr val="FF9900"/>
                </a:solidFill>
              </a:rPr>
              <a:t>no</a:t>
            </a:r>
            <a:r>
              <a:rPr lang="en-US" altLang="en-US" sz="2400" dirty="0">
                <a:solidFill>
                  <a:srgbClr val="FF9900"/>
                </a:solidFill>
              </a:rPr>
              <a:t>,</a:t>
            </a:r>
            <a:r>
              <a:rPr lang="en-US" altLang="en-US" sz="2400" b="0" dirty="0">
                <a:solidFill>
                  <a:srgbClr val="FFFF99"/>
                </a:solidFill>
              </a:rPr>
              <a:t> you have a fragment.</a:t>
            </a:r>
          </a:p>
        </p:txBody>
      </p:sp>
      <p:sp>
        <p:nvSpPr>
          <p:cNvPr id="260120" name="Text Box 24"/>
          <p:cNvSpPr txBox="1">
            <a:spLocks noChangeArrowheads="1"/>
          </p:cNvSpPr>
          <p:nvPr/>
        </p:nvSpPr>
        <p:spPr bwMode="auto">
          <a:xfrm>
            <a:off x="4108360" y="3601787"/>
            <a:ext cx="3843337" cy="400110"/>
          </a:xfrm>
          <a:prstGeom prst="rect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50000"/>
              </a:spcAft>
            </a:pPr>
            <a:r>
              <a:rPr lang="en-US" altLang="en-US" dirty="0">
                <a:solidFill>
                  <a:srgbClr val="FF9900"/>
                </a:solidFill>
              </a:rPr>
              <a:t>2.</a:t>
            </a:r>
            <a:r>
              <a:rPr lang="en-US" altLang="en-US" b="0" dirty="0">
                <a:solidFill>
                  <a:srgbClr val="FFFF99"/>
                </a:solidFill>
              </a:rPr>
              <a:t>	Does it have a verb?</a:t>
            </a:r>
          </a:p>
        </p:txBody>
      </p:sp>
      <p:sp>
        <p:nvSpPr>
          <p:cNvPr id="260121" name="Text Box 25"/>
          <p:cNvSpPr txBox="1">
            <a:spLocks noChangeArrowheads="1"/>
          </p:cNvSpPr>
          <p:nvPr/>
        </p:nvSpPr>
        <p:spPr bwMode="auto">
          <a:xfrm>
            <a:off x="7951697" y="3480519"/>
            <a:ext cx="3843337" cy="707886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50000"/>
              </a:spcAft>
            </a:pPr>
            <a:r>
              <a:rPr lang="en-US" altLang="en-US" dirty="0">
                <a:solidFill>
                  <a:srgbClr val="FF9900"/>
                </a:solidFill>
              </a:rPr>
              <a:t>3.</a:t>
            </a:r>
            <a:r>
              <a:rPr lang="en-US" altLang="en-US" b="0" dirty="0">
                <a:solidFill>
                  <a:srgbClr val="FFFF99"/>
                </a:solidFill>
              </a:rPr>
              <a:t>	Does it express a complete thought?</a:t>
            </a:r>
          </a:p>
        </p:txBody>
      </p:sp>
      <p:pic>
        <p:nvPicPr>
          <p:cNvPr id="6155" name="Picture 3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6138864"/>
            <a:ext cx="590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a sentence fragment?</a:t>
            </a:r>
          </a:p>
        </p:txBody>
      </p:sp>
      <p:sp>
        <p:nvSpPr>
          <p:cNvPr id="260134" name="Line 38"/>
          <p:cNvSpPr>
            <a:spLocks noChangeShapeType="1"/>
          </p:cNvSpPr>
          <p:nvPr/>
        </p:nvSpPr>
        <p:spPr bwMode="auto">
          <a:xfrm rot="5400000">
            <a:off x="8942382" y="4165887"/>
            <a:ext cx="815195" cy="978624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</a:pPr>
            <a:endParaRPr lang="en-US" sz="2000" b="1">
              <a:solidFill>
                <a:srgbClr val="FFFF99"/>
              </a:solidFill>
            </a:endParaRPr>
          </a:p>
        </p:txBody>
      </p:sp>
      <p:sp>
        <p:nvSpPr>
          <p:cNvPr id="6159" name="Rectangle 4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032500" y="6108701"/>
            <a:ext cx="11811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5000"/>
              </a:spcBef>
              <a:spcAft>
                <a:spcPct val="50000"/>
              </a:spcAft>
            </a:pPr>
            <a:endParaRPr lang="en-IN" altLang="en-US">
              <a:solidFill>
                <a:srgbClr val="FFFF99"/>
              </a:solidFill>
            </a:endParaRPr>
          </a:p>
        </p:txBody>
      </p:sp>
      <p:sp>
        <p:nvSpPr>
          <p:cNvPr id="6160" name="Rectangle 4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706938" y="6121401"/>
            <a:ext cx="12509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5000"/>
              </a:spcBef>
              <a:spcAft>
                <a:spcPct val="50000"/>
              </a:spcAft>
            </a:pPr>
            <a:endParaRPr lang="en-IN" altLang="en-US">
              <a:solidFill>
                <a:srgbClr val="FFFF99"/>
              </a:solidFill>
            </a:endParaRPr>
          </a:p>
        </p:txBody>
      </p:sp>
      <p:sp>
        <p:nvSpPr>
          <p:cNvPr id="6161" name="Rectangle 4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019800" y="6108701"/>
            <a:ext cx="11811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5000"/>
              </a:spcBef>
              <a:spcAft>
                <a:spcPct val="50000"/>
              </a:spcAft>
            </a:pPr>
            <a:endParaRPr lang="en-IN" altLang="en-US">
              <a:solidFill>
                <a:srgbClr val="FFFF99"/>
              </a:solidFill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234195" y="848934"/>
            <a:ext cx="100143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9pPr>
          </a:lstStyle>
          <a:p>
            <a:pPr marL="342900" indent="-342900" algn="l" eaLnBrk="1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/>
              <a:t>A </a:t>
            </a:r>
            <a:r>
              <a:rPr lang="en-US" altLang="en-US" sz="2400" dirty="0">
                <a:solidFill>
                  <a:srgbClr val="FF9900"/>
                </a:solidFill>
              </a:rPr>
              <a:t>sentence fragment</a:t>
            </a:r>
            <a:r>
              <a:rPr lang="en-US" altLang="en-US" sz="2400" b="0" dirty="0"/>
              <a:t> does not have all </a:t>
            </a:r>
            <a:r>
              <a:rPr lang="en-US" altLang="en-US" sz="2400" b="0" dirty="0">
                <a:solidFill>
                  <a:srgbClr val="FFFF99"/>
                </a:solidFill>
              </a:rPr>
              <a:t>the basic parts of a </a:t>
            </a:r>
            <a:r>
              <a:rPr lang="en-US" altLang="en-US" sz="2400" b="0" dirty="0">
                <a:solidFill>
                  <a:srgbClr val="FFFF99"/>
                </a:solidFill>
                <a:hlinkClick r:id="rId7" action="ppaction://hlinksldjump"/>
              </a:rPr>
              <a:t>complete sentence</a:t>
            </a:r>
            <a:r>
              <a:rPr lang="en-US" altLang="en-US" sz="2400" b="0" dirty="0">
                <a:solidFill>
                  <a:srgbClr val="FFFF99"/>
                </a:solidFill>
              </a:rPr>
              <a:t>.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234196" y="1686902"/>
            <a:ext cx="100143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"/>
              </a:spcBef>
              <a:spcAft>
                <a:spcPct val="50000"/>
              </a:spcAft>
              <a:defRPr sz="2000" b="1">
                <a:solidFill>
                  <a:schemeClr val="hlink"/>
                </a:solidFill>
                <a:latin typeface="Verdana" panose="020B0604030504040204" pitchFamily="34" charset="0"/>
              </a:defRPr>
            </a:lvl9pPr>
          </a:lstStyle>
          <a:p>
            <a:pPr marL="342900" indent="-342900" algn="l" eaLnBrk="1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rgbClr val="FFFF99"/>
                </a:solidFill>
              </a:rPr>
              <a:t>Fragments do not express a complete thought and are missing important information. </a:t>
            </a:r>
          </a:p>
        </p:txBody>
      </p:sp>
      <p:sp>
        <p:nvSpPr>
          <p:cNvPr id="20" name="Line 38"/>
          <p:cNvSpPr>
            <a:spLocks noChangeShapeType="1"/>
          </p:cNvSpPr>
          <p:nvPr/>
        </p:nvSpPr>
        <p:spPr bwMode="auto">
          <a:xfrm rot="5400000" flipV="1">
            <a:off x="5483477" y="4582637"/>
            <a:ext cx="907874" cy="1519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</a:pPr>
            <a:endParaRPr lang="en-US" sz="2000" b="1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160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28" grpId="0" animBg="1"/>
      <p:bldP spid="260119" grpId="0" animBg="1"/>
      <p:bldP spid="260122" grpId="0" autoUpdateAnimBg="0"/>
      <p:bldP spid="260120" grpId="0" animBg="1"/>
      <p:bldP spid="260121" grpId="0" animBg="1"/>
      <p:bldP spid="260134" grpId="0" animBg="1"/>
      <p:bldP spid="19" grpId="0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2057400" y="365126"/>
            <a:ext cx="80772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00" b="1" dirty="0">
                <a:solidFill>
                  <a:srgbClr val="FFFF99"/>
                </a:solidFill>
              </a:rPr>
              <a:t>Proper </a:t>
            </a:r>
            <a:r>
              <a:rPr lang="en-US" altLang="en-US" sz="2500" b="1" dirty="0" smtClean="0">
                <a:solidFill>
                  <a:srgbClr val="FFFF99"/>
                </a:solidFill>
              </a:rPr>
              <a:t>nouns/adjectives</a:t>
            </a:r>
            <a:endParaRPr lang="en-US" altLang="en-US" sz="2500" b="1" dirty="0">
              <a:solidFill>
                <a:srgbClr val="FFFF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solidFill>
                <a:srgbClr val="FFFF99"/>
              </a:solidFill>
            </a:endParaRPr>
          </a:p>
        </p:txBody>
      </p:sp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795338" y="832645"/>
            <a:ext cx="8069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FF99"/>
                </a:solidFill>
              </a:rPr>
              <a:t>Capitalize proper nouns.</a:t>
            </a:r>
          </a:p>
        </p:txBody>
      </p:sp>
      <p:sp>
        <p:nvSpPr>
          <p:cNvPr id="113701" name="Text Box 37"/>
          <p:cNvSpPr txBox="1">
            <a:spLocks noChangeArrowheads="1"/>
          </p:cNvSpPr>
          <p:nvPr/>
        </p:nvSpPr>
        <p:spPr bwMode="auto">
          <a:xfrm>
            <a:off x="1281559" y="1213740"/>
            <a:ext cx="106500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FF99"/>
                </a:solidFill>
              </a:rPr>
              <a:t>A </a:t>
            </a:r>
            <a:r>
              <a:rPr lang="en-US" altLang="en-US" sz="2000" b="1" dirty="0">
                <a:solidFill>
                  <a:srgbClr val="FF9900"/>
                </a:solidFill>
              </a:rPr>
              <a:t>common noun</a:t>
            </a:r>
            <a:r>
              <a:rPr lang="en-US" altLang="en-US" sz="2000" dirty="0">
                <a:solidFill>
                  <a:srgbClr val="FFFF99"/>
                </a:solidFill>
              </a:rPr>
              <a:t> names </a:t>
            </a:r>
            <a:r>
              <a:rPr lang="en-US" altLang="en-US" sz="2000" i="1" dirty="0">
                <a:solidFill>
                  <a:srgbClr val="FFFF99"/>
                </a:solidFill>
              </a:rPr>
              <a:t>any one of a group</a:t>
            </a:r>
            <a:r>
              <a:rPr lang="en-US" altLang="en-US" sz="2000" dirty="0">
                <a:solidFill>
                  <a:srgbClr val="FFFF99"/>
                </a:solidFill>
              </a:rPr>
              <a:t> of persons, places, things, or ideas. A </a:t>
            </a:r>
            <a:r>
              <a:rPr lang="en-US" altLang="en-US" sz="2000" b="1" dirty="0">
                <a:solidFill>
                  <a:srgbClr val="FF9900"/>
                </a:solidFill>
              </a:rPr>
              <a:t>proper noun</a:t>
            </a:r>
            <a:r>
              <a:rPr lang="en-US" altLang="en-US" sz="2000" dirty="0">
                <a:solidFill>
                  <a:srgbClr val="FFFF99"/>
                </a:solidFill>
              </a:rPr>
              <a:t> names a </a:t>
            </a:r>
            <a:r>
              <a:rPr lang="en-US" altLang="en-US" sz="2000" i="1" dirty="0">
                <a:solidFill>
                  <a:srgbClr val="FFFF99"/>
                </a:solidFill>
              </a:rPr>
              <a:t>particular</a:t>
            </a:r>
            <a:r>
              <a:rPr lang="en-US" altLang="en-US" sz="2000" dirty="0">
                <a:solidFill>
                  <a:srgbClr val="FFFF99"/>
                </a:solidFill>
              </a:rPr>
              <a:t> person, place, thing, or idea.</a:t>
            </a:r>
          </a:p>
        </p:txBody>
      </p:sp>
      <p:graphicFrame>
        <p:nvGraphicFramePr>
          <p:cNvPr id="113738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890172"/>
              </p:ext>
            </p:extLst>
          </p:nvPr>
        </p:nvGraphicFramePr>
        <p:xfrm>
          <a:off x="6267259" y="1915572"/>
          <a:ext cx="5194682" cy="1634759"/>
        </p:xfrm>
        <a:graphic>
          <a:graphicData uri="http://schemas.openxmlformats.org/drawingml/2006/table">
            <a:tbl>
              <a:tblPr/>
              <a:tblGrid>
                <a:gridCol w="2597341"/>
                <a:gridCol w="2597341"/>
              </a:tblGrid>
              <a:tr h="4488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Common Nouns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Proper Nouns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</a:tr>
              <a:tr h="393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  dog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C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  Lassie, Spot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CA"/>
                    </a:solidFill>
                  </a:tcPr>
                </a:tc>
              </a:tr>
              <a:tr h="4266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  patriot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C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  Patrick Henry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CA"/>
                    </a:solidFill>
                  </a:tcPr>
                </a:tc>
              </a:tr>
              <a:tr h="3191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  city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C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  New Orleans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CA"/>
                    </a:solidFill>
                  </a:tcPr>
                </a:tc>
              </a:tr>
            </a:tbl>
          </a:graphicData>
        </a:graphic>
      </p:graphicFrame>
      <p:sp>
        <p:nvSpPr>
          <p:cNvPr id="113741" name="Rectangle 7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721225" y="6121401"/>
            <a:ext cx="12509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95338" y="3465422"/>
            <a:ext cx="8069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chemeClr val="hlink"/>
                </a:solidFill>
              </a:rPr>
              <a:t>Capitalize proper adjectives.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312069" y="3893184"/>
            <a:ext cx="80692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chemeClr val="hlink"/>
                </a:solidFill>
              </a:rPr>
              <a:t>A </a:t>
            </a:r>
            <a:r>
              <a:rPr lang="en-US" altLang="en-US" sz="2000" b="1" dirty="0">
                <a:solidFill>
                  <a:srgbClr val="FF9900"/>
                </a:solidFill>
              </a:rPr>
              <a:t>proper adjective</a:t>
            </a:r>
            <a:r>
              <a:rPr lang="en-US" altLang="en-US" sz="2000" dirty="0">
                <a:solidFill>
                  <a:schemeClr val="hlink"/>
                </a:solidFill>
              </a:rPr>
              <a:t> is an adjective formed from a proper noun. </a:t>
            </a:r>
          </a:p>
        </p:txBody>
      </p:sp>
      <p:graphicFrame>
        <p:nvGraphicFramePr>
          <p:cNvPr id="11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329843"/>
              </p:ext>
            </p:extLst>
          </p:nvPr>
        </p:nvGraphicFramePr>
        <p:xfrm>
          <a:off x="5191271" y="4381187"/>
          <a:ext cx="6270670" cy="1486388"/>
        </p:xfrm>
        <a:graphic>
          <a:graphicData uri="http://schemas.openxmlformats.org/drawingml/2006/table">
            <a:tbl>
              <a:tblPr/>
              <a:tblGrid>
                <a:gridCol w="3135335"/>
                <a:gridCol w="3135335"/>
              </a:tblGrid>
              <a:tr h="3774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Proper Nouns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Proper Adjectives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  <a:tr h="348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  Turkey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  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Verdana" panose="020B0604030504040204" pitchFamily="34" charset="0"/>
                        </a:rPr>
                        <a:t>Turkish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 border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</a:tr>
              <a:tr h="3774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  Thomas Jefferson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  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Verdana" panose="020B0604030504040204" pitchFamily="34" charset="0"/>
                        </a:rPr>
                        <a:t>Jeffersonian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 ideals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</a:tr>
              <a:tr h="3235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  Queen Elizabeth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  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Verdana" panose="020B0604030504040204" pitchFamily="34" charset="0"/>
                        </a:rPr>
                        <a:t>Elizabethan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drama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7274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01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04441" y="1026532"/>
            <a:ext cx="8069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hlink"/>
                </a:solidFill>
              </a:rPr>
              <a:t>Do not capitalize the names of school subjects.  </a:t>
            </a:r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1636221" y="1573885"/>
            <a:ext cx="80692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chemeClr val="hlink"/>
                </a:solidFill>
              </a:rPr>
              <a:t>Exception: </a:t>
            </a:r>
            <a:r>
              <a:rPr lang="en-US" altLang="en-US" sz="2400" b="1" dirty="0">
                <a:solidFill>
                  <a:schemeClr val="hlink"/>
                </a:solidFill>
              </a:rPr>
              <a:t>Do</a:t>
            </a:r>
            <a:r>
              <a:rPr lang="en-US" altLang="en-US" sz="2400" dirty="0">
                <a:solidFill>
                  <a:schemeClr val="hlink"/>
                </a:solidFill>
              </a:rPr>
              <a:t> capitalize the names of language classes and courses that contain a number. 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04441" y="2666669"/>
            <a:ext cx="968502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hlink"/>
                </a:solidFill>
              </a:rPr>
              <a:t>Capitalize a person’s title when the title comes before the name.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04441" y="3317861"/>
            <a:ext cx="103112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hlink"/>
                </a:solidFill>
              </a:rPr>
              <a:t>Capitalize a word showing a family relationship when the word is used before or in place of a person’s name.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04441" y="4241848"/>
            <a:ext cx="991684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hlink"/>
                </a:solidFill>
              </a:rPr>
              <a:t>Capitalize the first and last words and all important words in titles and subtitles.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04441" y="5193003"/>
            <a:ext cx="1011002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hlink"/>
                </a:solidFill>
              </a:rPr>
              <a:t>Capitalize abbreviations if the words they stand for are capitalized. </a:t>
            </a:r>
          </a:p>
        </p:txBody>
      </p:sp>
    </p:spTree>
    <p:extLst>
      <p:ext uri="{BB962C8B-B14F-4D97-AF65-F5344CB8AC3E}">
        <p14:creationId xmlns:p14="http://schemas.microsoft.com/office/powerpoint/2010/main" val="2048564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hlink"/>
                </a:solidFill>
              </a:rPr>
              <a:t>Periods</a:t>
            </a:r>
            <a:br>
              <a:rPr lang="en-US" altLang="en-US" smtClean="0">
                <a:solidFill>
                  <a:schemeClr val="hlink"/>
                </a:solidFill>
              </a:rPr>
            </a:br>
            <a:endParaRPr lang="en-US" altLang="en-US" sz="200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057400" y="1296988"/>
            <a:ext cx="7697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0">
                <a:solidFill>
                  <a:schemeClr val="hlink"/>
                </a:solidFill>
              </a:rPr>
              <a:t>The </a:t>
            </a:r>
            <a:r>
              <a:rPr lang="en-US" altLang="en-US" sz="2400">
                <a:solidFill>
                  <a:srgbClr val="FF9900"/>
                </a:solidFill>
              </a:rPr>
              <a:t>period</a:t>
            </a:r>
            <a:r>
              <a:rPr lang="en-US" altLang="en-US" sz="2400" b="0">
                <a:solidFill>
                  <a:schemeClr val="hlink"/>
                </a:solidFill>
              </a:rPr>
              <a:t> is the most common end mark.</a:t>
            </a:r>
          </a:p>
        </p:txBody>
      </p:sp>
      <p:sp>
        <p:nvSpPr>
          <p:cNvPr id="366611" name="Text Box 19"/>
          <p:cNvSpPr txBox="1">
            <a:spLocks noChangeArrowheads="1"/>
          </p:cNvSpPr>
          <p:nvPr/>
        </p:nvSpPr>
        <p:spPr bwMode="auto">
          <a:xfrm>
            <a:off x="2990748" y="1897063"/>
            <a:ext cx="6491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0" dirty="0">
                <a:solidFill>
                  <a:schemeClr val="hlink"/>
                </a:solidFill>
              </a:rPr>
              <a:t>Periods are used to end</a:t>
            </a:r>
          </a:p>
        </p:txBody>
      </p:sp>
      <p:sp>
        <p:nvSpPr>
          <p:cNvPr id="366615" name="Text Box 23"/>
          <p:cNvSpPr txBox="1">
            <a:spLocks noChangeArrowheads="1"/>
          </p:cNvSpPr>
          <p:nvPr/>
        </p:nvSpPr>
        <p:spPr bwMode="auto">
          <a:xfrm>
            <a:off x="2204688" y="5376364"/>
            <a:ext cx="808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0" dirty="0">
                <a:solidFill>
                  <a:schemeClr val="hlink"/>
                </a:solidFill>
              </a:rPr>
              <a:t>Also, we use a period after most abbreviations.</a:t>
            </a:r>
          </a:p>
        </p:txBody>
      </p:sp>
      <p:sp>
        <p:nvSpPr>
          <p:cNvPr id="366616" name="Text Box 24"/>
          <p:cNvSpPr txBox="1">
            <a:spLocks noChangeArrowheads="1"/>
          </p:cNvSpPr>
          <p:nvPr/>
        </p:nvSpPr>
        <p:spPr bwMode="auto">
          <a:xfrm>
            <a:off x="2990747" y="2416856"/>
            <a:ext cx="2747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 b="0" dirty="0">
                <a:solidFill>
                  <a:schemeClr val="hlink"/>
                </a:solidFill>
              </a:rPr>
              <a:t>statements</a:t>
            </a:r>
          </a:p>
        </p:txBody>
      </p:sp>
      <p:sp>
        <p:nvSpPr>
          <p:cNvPr id="366617" name="Text Box 25"/>
          <p:cNvSpPr txBox="1">
            <a:spLocks noChangeArrowheads="1"/>
          </p:cNvSpPr>
          <p:nvPr/>
        </p:nvSpPr>
        <p:spPr bwMode="auto">
          <a:xfrm>
            <a:off x="2933351" y="3233738"/>
            <a:ext cx="331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 b="0" dirty="0">
                <a:solidFill>
                  <a:schemeClr val="hlink"/>
                </a:solidFill>
              </a:rPr>
              <a:t>indirect questions</a:t>
            </a:r>
          </a:p>
        </p:txBody>
      </p:sp>
      <p:sp>
        <p:nvSpPr>
          <p:cNvPr id="366618" name="Text Box 26"/>
          <p:cNvSpPr txBox="1">
            <a:spLocks noChangeArrowheads="1"/>
          </p:cNvSpPr>
          <p:nvPr/>
        </p:nvSpPr>
        <p:spPr bwMode="auto">
          <a:xfrm>
            <a:off x="2999231" y="4574783"/>
            <a:ext cx="6491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 b="0" dirty="0">
                <a:solidFill>
                  <a:schemeClr val="hlink"/>
                </a:solidFill>
              </a:rPr>
              <a:t>requests and mild commands</a:t>
            </a:r>
          </a:p>
        </p:txBody>
      </p:sp>
      <p:pic>
        <p:nvPicPr>
          <p:cNvPr id="366623" name="Picture 31" descr="OS150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7" y="1858988"/>
            <a:ext cx="1301750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297682" y="2853842"/>
            <a:ext cx="7088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000" b="0" dirty="0">
                <a:solidFill>
                  <a:schemeClr val="hlink"/>
                </a:solidFill>
              </a:rPr>
              <a:t>Statements are also called </a:t>
            </a:r>
            <a:r>
              <a:rPr lang="en-US" altLang="en-US" sz="2000" dirty="0">
                <a:solidFill>
                  <a:srgbClr val="FF9900"/>
                </a:solidFill>
              </a:rPr>
              <a:t>declarative</a:t>
            </a:r>
            <a:r>
              <a:rPr lang="en-US" altLang="en-US" sz="2000" b="0" dirty="0">
                <a:solidFill>
                  <a:schemeClr val="hlink"/>
                </a:solidFill>
              </a:rPr>
              <a:t> sentences.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902820" y="3665021"/>
            <a:ext cx="4745686" cy="36933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b="0" dirty="0">
                <a:solidFill>
                  <a:srgbClr val="330066"/>
                </a:solidFill>
              </a:rPr>
              <a:t>I wondered what plant grows that fast</a:t>
            </a:r>
            <a:r>
              <a:rPr lang="en-US" altLang="en-US" dirty="0">
                <a:solidFill>
                  <a:srgbClr val="FF9900"/>
                </a:solidFill>
              </a:rPr>
              <a:t>.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902820" y="4141066"/>
            <a:ext cx="3579215" cy="36933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b="0" dirty="0">
                <a:solidFill>
                  <a:srgbClr val="330066"/>
                </a:solidFill>
              </a:rPr>
              <a:t>What plant grows that </a:t>
            </a:r>
            <a:r>
              <a:rPr lang="en-US" altLang="en-US" b="0" dirty="0" smtClean="0">
                <a:solidFill>
                  <a:srgbClr val="330066"/>
                </a:solidFill>
              </a:rPr>
              <a:t>fast</a:t>
            </a:r>
            <a:r>
              <a:rPr lang="en-US" altLang="en-US" dirty="0" smtClean="0">
                <a:solidFill>
                  <a:srgbClr val="FF9900"/>
                </a:solidFill>
              </a:rPr>
              <a:t>?</a:t>
            </a:r>
            <a:endParaRPr lang="en-US" altLang="en-US" dirty="0">
              <a:solidFill>
                <a:srgbClr val="FF9900"/>
              </a:solidFill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3395491" y="3670782"/>
            <a:ext cx="2467812" cy="353556"/>
          </a:xfrm>
          <a:prstGeom prst="homePlate">
            <a:avLst>
              <a:gd name="adj" fmla="val 165232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b="0" dirty="0">
                <a:solidFill>
                  <a:schemeClr val="hlink"/>
                </a:solidFill>
              </a:rPr>
              <a:t>Indirect question</a:t>
            </a: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3423691" y="4183643"/>
            <a:ext cx="2411412" cy="339925"/>
          </a:xfrm>
          <a:prstGeom prst="homePlate">
            <a:avLst>
              <a:gd name="adj" fmla="val 165232"/>
            </a:avLst>
          </a:pr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b="0" dirty="0">
                <a:solidFill>
                  <a:schemeClr val="hlink"/>
                </a:solidFill>
              </a:rPr>
              <a:t>Direct question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423690" y="4985822"/>
            <a:ext cx="69621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 b="0" dirty="0">
                <a:solidFill>
                  <a:schemeClr val="hlink"/>
                </a:solidFill>
              </a:rPr>
              <a:t>Requests and commands are </a:t>
            </a:r>
            <a:r>
              <a:rPr lang="en-US" altLang="en-US" sz="2000" dirty="0">
                <a:solidFill>
                  <a:srgbClr val="FF9900"/>
                </a:solidFill>
              </a:rPr>
              <a:t>imperative</a:t>
            </a:r>
            <a:r>
              <a:rPr lang="en-US" altLang="en-US" sz="2000" b="0" dirty="0">
                <a:solidFill>
                  <a:schemeClr val="hlink"/>
                </a:solidFill>
              </a:rPr>
              <a:t> sentences.</a:t>
            </a:r>
          </a:p>
        </p:txBody>
      </p:sp>
    </p:spTree>
    <p:extLst>
      <p:ext uri="{BB962C8B-B14F-4D97-AF65-F5344CB8AC3E}">
        <p14:creationId xmlns:p14="http://schemas.microsoft.com/office/powerpoint/2010/main" val="22008608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6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11" grpId="0"/>
      <p:bldP spid="366615" grpId="0"/>
      <p:bldP spid="366616" grpId="0"/>
      <p:bldP spid="366617" grpId="0"/>
      <p:bldP spid="366618" grpId="0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569911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hlink"/>
                </a:solidFill>
              </a:rPr>
              <a:t>Question marks and Exclamation Points</a:t>
            </a:r>
            <a:br>
              <a:rPr lang="en-US" altLang="en-US" sz="3600" dirty="0" smtClean="0">
                <a:solidFill>
                  <a:schemeClr val="hlink"/>
                </a:solidFill>
              </a:rPr>
            </a:br>
            <a:endParaRPr lang="en-US" altLang="en-US" sz="3600" dirty="0"/>
          </a:p>
        </p:txBody>
      </p:sp>
      <p:sp>
        <p:nvSpPr>
          <p:cNvPr id="405512" name="Text Box 8"/>
          <p:cNvSpPr txBox="1">
            <a:spLocks noChangeArrowheads="1"/>
          </p:cNvSpPr>
          <p:nvPr/>
        </p:nvSpPr>
        <p:spPr bwMode="auto">
          <a:xfrm>
            <a:off x="2123025" y="1541038"/>
            <a:ext cx="8247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0" dirty="0">
                <a:solidFill>
                  <a:schemeClr val="hlink"/>
                </a:solidFill>
              </a:rPr>
              <a:t>Questions are also called </a:t>
            </a:r>
            <a:r>
              <a:rPr lang="en-US" altLang="en-US" sz="2400" dirty="0">
                <a:solidFill>
                  <a:srgbClr val="FF9900"/>
                </a:solidFill>
              </a:rPr>
              <a:t>interrogative</a:t>
            </a:r>
            <a:r>
              <a:rPr lang="en-US" altLang="en-US" sz="2400" b="0" dirty="0">
                <a:solidFill>
                  <a:schemeClr val="hlink"/>
                </a:solidFill>
              </a:rPr>
              <a:t> sentences.</a:t>
            </a:r>
          </a:p>
        </p:txBody>
      </p:sp>
      <p:sp>
        <p:nvSpPr>
          <p:cNvPr id="33802" name="Text Box 11"/>
          <p:cNvSpPr txBox="1">
            <a:spLocks noChangeArrowheads="1"/>
          </p:cNvSpPr>
          <p:nvPr/>
        </p:nvSpPr>
        <p:spPr bwMode="auto">
          <a:xfrm>
            <a:off x="1497012" y="1083838"/>
            <a:ext cx="79947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chemeClr val="hlink"/>
                </a:solidFill>
              </a:rPr>
              <a:t>A</a:t>
            </a:r>
            <a:r>
              <a:rPr lang="en-US" altLang="en-US" sz="2400" dirty="0">
                <a:solidFill>
                  <a:srgbClr val="FF9900"/>
                </a:solidFill>
              </a:rPr>
              <a:t> direct question</a:t>
            </a:r>
            <a:r>
              <a:rPr lang="en-US" altLang="en-US" sz="2400" b="0" dirty="0">
                <a:solidFill>
                  <a:schemeClr val="hlink"/>
                </a:solidFill>
              </a:rPr>
              <a:t> ends with a question mark.</a:t>
            </a:r>
          </a:p>
        </p:txBody>
      </p:sp>
      <p:sp>
        <p:nvSpPr>
          <p:cNvPr id="33803" name="Rectangle 1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721225" y="6121401"/>
            <a:ext cx="12509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123025" y="2522207"/>
            <a:ext cx="8666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0" dirty="0">
                <a:solidFill>
                  <a:schemeClr val="hlink"/>
                </a:solidFill>
              </a:rPr>
              <a:t>Exclamations are also called </a:t>
            </a:r>
            <a:r>
              <a:rPr lang="en-US" altLang="en-US" sz="2400" dirty="0">
                <a:solidFill>
                  <a:srgbClr val="FF9900"/>
                </a:solidFill>
              </a:rPr>
              <a:t>exclamatory</a:t>
            </a:r>
            <a:r>
              <a:rPr lang="en-US" altLang="en-US" sz="2400" b="0" dirty="0">
                <a:solidFill>
                  <a:schemeClr val="hlink"/>
                </a:solidFill>
              </a:rPr>
              <a:t> sentences.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497012" y="2147039"/>
            <a:ext cx="82909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chemeClr val="hlink"/>
                </a:solidFill>
              </a:rPr>
              <a:t>An</a:t>
            </a:r>
            <a:r>
              <a:rPr lang="en-US" altLang="en-US" sz="2400" dirty="0">
                <a:solidFill>
                  <a:srgbClr val="FF9900"/>
                </a:solidFill>
              </a:rPr>
              <a:t> exclamation</a:t>
            </a:r>
            <a:r>
              <a:rPr lang="en-US" altLang="en-US" sz="2400" b="0" dirty="0">
                <a:solidFill>
                  <a:schemeClr val="hlink"/>
                </a:solidFill>
              </a:rPr>
              <a:t> ends with an exclamation point.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497012" y="3210240"/>
            <a:ext cx="8767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chemeClr val="hlink"/>
                </a:solidFill>
              </a:rPr>
              <a:t>A strong </a:t>
            </a:r>
            <a:r>
              <a:rPr lang="en-US" altLang="en-US" sz="2400" dirty="0">
                <a:solidFill>
                  <a:srgbClr val="FF9900"/>
                </a:solidFill>
              </a:rPr>
              <a:t>command</a:t>
            </a:r>
            <a:r>
              <a:rPr lang="en-US" altLang="en-US" sz="2400" b="0" dirty="0">
                <a:solidFill>
                  <a:schemeClr val="hlink"/>
                </a:solidFill>
              </a:rPr>
              <a:t> ends with an exclamation point.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123025" y="3671905"/>
            <a:ext cx="8785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0" dirty="0">
                <a:solidFill>
                  <a:schemeClr val="hlink"/>
                </a:solidFill>
              </a:rPr>
              <a:t>Commands and requests are </a:t>
            </a:r>
            <a:r>
              <a:rPr lang="en-US" altLang="en-US" sz="2400" dirty="0">
                <a:solidFill>
                  <a:srgbClr val="FF9900"/>
                </a:solidFill>
              </a:rPr>
              <a:t>imperative</a:t>
            </a:r>
            <a:r>
              <a:rPr lang="en-US" altLang="en-US" sz="2400" b="0" dirty="0">
                <a:solidFill>
                  <a:schemeClr val="hlink"/>
                </a:solidFill>
              </a:rPr>
              <a:t> sentences.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497011" y="4252995"/>
            <a:ext cx="9694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chemeClr val="hlink"/>
                </a:solidFill>
              </a:rPr>
              <a:t>An </a:t>
            </a:r>
            <a:r>
              <a:rPr lang="en-US" altLang="en-US" sz="2400" dirty="0">
                <a:solidFill>
                  <a:srgbClr val="FF9900"/>
                </a:solidFill>
              </a:rPr>
              <a:t>interjection</a:t>
            </a:r>
            <a:r>
              <a:rPr lang="en-US" altLang="en-US" sz="2400" b="0" dirty="0">
                <a:solidFill>
                  <a:schemeClr val="hlink"/>
                </a:solidFill>
              </a:rPr>
              <a:t> is often followed by an exclamation point.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2123025" y="4663147"/>
            <a:ext cx="9695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0" dirty="0">
                <a:solidFill>
                  <a:schemeClr val="hlink"/>
                </a:solidFill>
              </a:rPr>
              <a:t>Sometimes, an </a:t>
            </a:r>
            <a:r>
              <a:rPr lang="en-US" altLang="en-US" sz="2400" b="0" dirty="0">
                <a:solidFill>
                  <a:schemeClr val="hlink"/>
                </a:solidFill>
                <a:hlinkClick r:id="rId4" action="ppaction://hlinksldjump"/>
              </a:rPr>
              <a:t>interjection</a:t>
            </a:r>
            <a:r>
              <a:rPr lang="en-US" altLang="en-US" sz="2400" b="0" dirty="0">
                <a:solidFill>
                  <a:schemeClr val="hlink"/>
                </a:solidFill>
              </a:rPr>
              <a:t> is followed by a comma rather than an exclamation point. </a:t>
            </a:r>
          </a:p>
        </p:txBody>
      </p:sp>
    </p:spTree>
    <p:extLst>
      <p:ext uri="{BB962C8B-B14F-4D97-AF65-F5344CB8AC3E}">
        <p14:creationId xmlns:p14="http://schemas.microsoft.com/office/powerpoint/2010/main" val="28946217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5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12" grpId="0"/>
      <p:bldP spid="12" grpId="0"/>
      <p:bldP spid="15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2057400" y="365126"/>
            <a:ext cx="80772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500" b="1">
                <a:solidFill>
                  <a:srgbClr val="FFFF99"/>
                </a:solidFill>
              </a:rPr>
              <a:t>Items in a series</a:t>
            </a:r>
          </a:p>
          <a:p>
            <a:pPr algn="ctr"/>
            <a:endParaRPr lang="en-US" altLang="en-US" sz="2000" b="1">
              <a:solidFill>
                <a:srgbClr val="FFFF99"/>
              </a:solidFill>
            </a:endParaRPr>
          </a:p>
        </p:txBody>
      </p:sp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1825625" y="936871"/>
            <a:ext cx="8069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chemeClr val="hlink"/>
                </a:solidFill>
              </a:rPr>
              <a:t>Use commas to separate items in a series.</a:t>
            </a:r>
          </a:p>
        </p:txBody>
      </p:sp>
      <p:sp>
        <p:nvSpPr>
          <p:cNvPr id="307214" name="Text Box 14"/>
          <p:cNvSpPr txBox="1">
            <a:spLocks noChangeArrowheads="1"/>
          </p:cNvSpPr>
          <p:nvPr/>
        </p:nvSpPr>
        <p:spPr bwMode="auto">
          <a:xfrm>
            <a:off x="1825625" y="1395903"/>
            <a:ext cx="786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rgbClr val="FF9900"/>
                </a:solidFill>
              </a:rPr>
              <a:t>Words in a series</a:t>
            </a:r>
          </a:p>
        </p:txBody>
      </p:sp>
      <p:sp>
        <p:nvSpPr>
          <p:cNvPr id="307215" name="Text Box 15"/>
          <p:cNvSpPr txBox="1">
            <a:spLocks noChangeArrowheads="1"/>
          </p:cNvSpPr>
          <p:nvPr/>
        </p:nvSpPr>
        <p:spPr bwMode="auto">
          <a:xfrm>
            <a:off x="1825624" y="2683618"/>
            <a:ext cx="786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rgbClr val="FF9900"/>
                </a:solidFill>
              </a:rPr>
              <a:t>Phrases in a series</a:t>
            </a: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2032068" y="1938662"/>
            <a:ext cx="8966914" cy="687554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 dirty="0">
                <a:solidFill>
                  <a:srgbClr val="330066"/>
                </a:solidFill>
              </a:rPr>
              <a:t>All my cousins</a:t>
            </a:r>
            <a:r>
              <a:rPr lang="en-US" altLang="en-US" sz="2200" b="1" dirty="0">
                <a:solidFill>
                  <a:srgbClr val="FF9900"/>
                </a:solidFill>
              </a:rPr>
              <a:t>,</a:t>
            </a:r>
            <a:r>
              <a:rPr lang="en-US" altLang="en-US" sz="2200" dirty="0">
                <a:solidFill>
                  <a:srgbClr val="003300"/>
                </a:solidFill>
              </a:rPr>
              <a:t> </a:t>
            </a:r>
            <a:r>
              <a:rPr lang="en-US" altLang="en-US" sz="2200" dirty="0">
                <a:solidFill>
                  <a:srgbClr val="330066"/>
                </a:solidFill>
              </a:rPr>
              <a:t>aunts</a:t>
            </a:r>
            <a:r>
              <a:rPr lang="en-US" altLang="en-US" sz="2200" b="1" dirty="0">
                <a:solidFill>
                  <a:srgbClr val="FF9900"/>
                </a:solidFill>
              </a:rPr>
              <a:t>,</a:t>
            </a:r>
            <a:r>
              <a:rPr lang="en-US" altLang="en-US" sz="2200" dirty="0">
                <a:solidFill>
                  <a:srgbClr val="003300"/>
                </a:solidFill>
              </a:rPr>
              <a:t> </a:t>
            </a:r>
            <a:r>
              <a:rPr lang="en-US" altLang="en-US" sz="2200" dirty="0">
                <a:solidFill>
                  <a:srgbClr val="330066"/>
                </a:solidFill>
              </a:rPr>
              <a:t>and uncles came to our family reunion.</a:t>
            </a:r>
          </a:p>
        </p:txBody>
      </p:sp>
      <p:sp>
        <p:nvSpPr>
          <p:cNvPr id="307218" name="Text Box 18"/>
          <p:cNvSpPr txBox="1">
            <a:spLocks noChangeArrowheads="1"/>
          </p:cNvSpPr>
          <p:nvPr/>
        </p:nvSpPr>
        <p:spPr bwMode="auto">
          <a:xfrm>
            <a:off x="2032276" y="3188758"/>
            <a:ext cx="7820025" cy="76993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 dirty="0">
                <a:solidFill>
                  <a:srgbClr val="330066"/>
                </a:solidFill>
              </a:rPr>
              <a:t>The children played </a:t>
            </a:r>
            <a:r>
              <a:rPr lang="en-US" altLang="en-US" sz="2200" u="sng" dirty="0">
                <a:solidFill>
                  <a:srgbClr val="330066"/>
                </a:solidFill>
              </a:rPr>
              <a:t>in the yard</a:t>
            </a:r>
            <a:r>
              <a:rPr lang="en-US" altLang="en-US" sz="2200" b="1" dirty="0">
                <a:solidFill>
                  <a:srgbClr val="FF9900"/>
                </a:solidFill>
              </a:rPr>
              <a:t>,</a:t>
            </a:r>
            <a:r>
              <a:rPr lang="en-US" altLang="en-US" sz="2200" dirty="0">
                <a:solidFill>
                  <a:srgbClr val="003300"/>
                </a:solidFill>
              </a:rPr>
              <a:t> </a:t>
            </a:r>
            <a:r>
              <a:rPr lang="en-US" altLang="en-US" sz="2200" u="sng" dirty="0">
                <a:solidFill>
                  <a:srgbClr val="330066"/>
                </a:solidFill>
              </a:rPr>
              <a:t>at the playground</a:t>
            </a:r>
            <a:r>
              <a:rPr lang="en-US" altLang="en-US" sz="2200" b="1" dirty="0">
                <a:solidFill>
                  <a:srgbClr val="FF9900"/>
                </a:solidFill>
              </a:rPr>
              <a:t>,</a:t>
            </a:r>
            <a:r>
              <a:rPr lang="en-US" altLang="en-US" sz="2200" dirty="0">
                <a:solidFill>
                  <a:srgbClr val="003300"/>
                </a:solidFill>
              </a:rPr>
              <a:t> </a:t>
            </a:r>
            <a:r>
              <a:rPr lang="en-US" altLang="en-US" sz="2200" dirty="0">
                <a:solidFill>
                  <a:srgbClr val="330066"/>
                </a:solidFill>
              </a:rPr>
              <a:t>and </a:t>
            </a:r>
            <a:r>
              <a:rPr lang="en-US" altLang="en-US" sz="2200" u="sng" dirty="0">
                <a:solidFill>
                  <a:srgbClr val="330066"/>
                </a:solidFill>
              </a:rPr>
              <a:t>by the pond</a:t>
            </a:r>
            <a:r>
              <a:rPr lang="en-US" altLang="en-US" sz="2200" dirty="0">
                <a:solidFill>
                  <a:srgbClr val="330066"/>
                </a:solidFill>
              </a:rPr>
              <a:t>.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825624" y="4139575"/>
            <a:ext cx="786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rgbClr val="FF9900"/>
                </a:solidFill>
              </a:rPr>
              <a:t>Clauses in a series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032068" y="4608671"/>
            <a:ext cx="8961787" cy="1107996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200" dirty="0">
                <a:solidFill>
                  <a:srgbClr val="330066"/>
                </a:solidFill>
              </a:rPr>
              <a:t>Those who had flown to the reunion</a:t>
            </a:r>
            <a:r>
              <a:rPr lang="en-US" altLang="en-US" sz="2200" b="1" dirty="0">
                <a:solidFill>
                  <a:srgbClr val="FF9900"/>
                </a:solidFill>
              </a:rPr>
              <a:t>,</a:t>
            </a:r>
            <a:r>
              <a:rPr lang="en-US" altLang="en-US" sz="2200" dirty="0">
                <a:solidFill>
                  <a:srgbClr val="003300"/>
                </a:solidFill>
              </a:rPr>
              <a:t> </a:t>
            </a:r>
            <a:r>
              <a:rPr lang="en-US" altLang="en-US" sz="2200" dirty="0">
                <a:solidFill>
                  <a:srgbClr val="330066"/>
                </a:solidFill>
              </a:rPr>
              <a:t>who had driven many miles</a:t>
            </a:r>
            <a:r>
              <a:rPr lang="en-US" altLang="en-US" sz="2200" b="1" dirty="0">
                <a:solidFill>
                  <a:srgbClr val="FF9900"/>
                </a:solidFill>
              </a:rPr>
              <a:t>,</a:t>
            </a:r>
            <a:r>
              <a:rPr lang="en-US" altLang="en-US" sz="2200" dirty="0">
                <a:solidFill>
                  <a:srgbClr val="003300"/>
                </a:solidFill>
              </a:rPr>
              <a:t> </a:t>
            </a:r>
            <a:r>
              <a:rPr lang="en-US" altLang="en-US" sz="2200" dirty="0">
                <a:solidFill>
                  <a:srgbClr val="330066"/>
                </a:solidFill>
              </a:rPr>
              <a:t>or who had even taken time off from their jobs were glad that they had made the effort to be there.</a:t>
            </a:r>
          </a:p>
        </p:txBody>
      </p:sp>
    </p:spTree>
    <p:extLst>
      <p:ext uri="{BB962C8B-B14F-4D97-AF65-F5344CB8AC3E}">
        <p14:creationId xmlns:p14="http://schemas.microsoft.com/office/powerpoint/2010/main" val="27211047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4" grpId="0"/>
      <p:bldP spid="307215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2057400" y="365126"/>
            <a:ext cx="80772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500" b="1">
                <a:solidFill>
                  <a:srgbClr val="FFFF99"/>
                </a:solidFill>
              </a:rPr>
              <a:t>Independent clauses</a:t>
            </a:r>
          </a:p>
          <a:p>
            <a:pPr algn="ctr"/>
            <a:endParaRPr lang="en-US" altLang="en-US" sz="2000" b="1">
              <a:solidFill>
                <a:srgbClr val="FFFF99"/>
              </a:solidFill>
            </a:endParaRPr>
          </a:p>
        </p:txBody>
      </p:sp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2052638" y="1296989"/>
            <a:ext cx="80692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hlink"/>
                </a:solidFill>
              </a:rPr>
              <a:t>Use a comma before </a:t>
            </a:r>
            <a:r>
              <a:rPr lang="en-US" altLang="en-US" sz="2400" i="1">
                <a:solidFill>
                  <a:schemeClr val="hlink"/>
                </a:solidFill>
              </a:rPr>
              <a:t>and, but, for, nor, or, so, </a:t>
            </a:r>
            <a:r>
              <a:rPr lang="en-US" altLang="en-US" sz="2400">
                <a:solidFill>
                  <a:schemeClr val="hlink"/>
                </a:solidFill>
              </a:rPr>
              <a:t>or </a:t>
            </a:r>
            <a:r>
              <a:rPr lang="en-US" altLang="en-US" sz="2400" i="1">
                <a:solidFill>
                  <a:schemeClr val="hlink"/>
                </a:solidFill>
              </a:rPr>
              <a:t>yet</a:t>
            </a:r>
            <a:r>
              <a:rPr lang="en-US" altLang="en-US" sz="2400">
                <a:solidFill>
                  <a:schemeClr val="hlink"/>
                </a:solidFill>
              </a:rPr>
              <a:t> when it joins </a:t>
            </a:r>
            <a:r>
              <a:rPr lang="en-US" altLang="en-US" sz="2400">
                <a:solidFill>
                  <a:schemeClr val="hlink"/>
                </a:solidFill>
                <a:hlinkClick r:id="rId3" action="ppaction://hlinksldjump"/>
              </a:rPr>
              <a:t>independent clauses</a:t>
            </a:r>
            <a:r>
              <a:rPr lang="en-US" altLang="en-US" sz="2400">
                <a:solidFill>
                  <a:schemeClr val="hlink"/>
                </a:solidFill>
              </a:rPr>
              <a:t>.</a:t>
            </a:r>
          </a:p>
        </p:txBody>
      </p:sp>
      <p:pic>
        <p:nvPicPr>
          <p:cNvPr id="113691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0" y="3013075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92" name="Picture 28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6142039"/>
            <a:ext cx="590550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93" name="Text Box 29"/>
          <p:cNvSpPr txBox="1">
            <a:spLocks noChangeArrowheads="1"/>
          </p:cNvSpPr>
          <p:nvPr/>
        </p:nvSpPr>
        <p:spPr bwMode="auto">
          <a:xfrm>
            <a:off x="2057401" y="2330451"/>
            <a:ext cx="7820025" cy="83099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330066"/>
                </a:solidFill>
              </a:rPr>
              <a:t>Hector pressed the button</a:t>
            </a:r>
            <a:r>
              <a:rPr lang="en-US" altLang="en-US" sz="2400" b="1">
                <a:solidFill>
                  <a:srgbClr val="FF9900"/>
                </a:solidFill>
              </a:rPr>
              <a:t>, and</a:t>
            </a:r>
            <a:r>
              <a:rPr lang="en-US" altLang="en-US" sz="2400">
                <a:solidFill>
                  <a:srgbClr val="003300"/>
                </a:solidFill>
              </a:rPr>
              <a:t> </a:t>
            </a:r>
            <a:r>
              <a:rPr lang="en-US" altLang="en-US" sz="2400">
                <a:solidFill>
                  <a:srgbClr val="330066"/>
                </a:solidFill>
              </a:rPr>
              <a:t>the engine started.</a:t>
            </a:r>
          </a:p>
        </p:txBody>
      </p:sp>
      <p:sp>
        <p:nvSpPr>
          <p:cNvPr id="113694" name="Text Box 30"/>
          <p:cNvSpPr txBox="1">
            <a:spLocks noChangeArrowheads="1"/>
          </p:cNvSpPr>
          <p:nvPr/>
        </p:nvSpPr>
        <p:spPr bwMode="auto">
          <a:xfrm>
            <a:off x="2057401" y="3414714"/>
            <a:ext cx="7820025" cy="83099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330066"/>
                </a:solidFill>
              </a:rPr>
              <a:t>She would never argue</a:t>
            </a:r>
            <a:r>
              <a:rPr lang="en-US" altLang="en-US" sz="2400" b="1">
                <a:solidFill>
                  <a:srgbClr val="FF9900"/>
                </a:solidFill>
              </a:rPr>
              <a:t>, nor</a:t>
            </a:r>
            <a:r>
              <a:rPr lang="en-US" altLang="en-US" sz="2400">
                <a:solidFill>
                  <a:srgbClr val="003300"/>
                </a:solidFill>
              </a:rPr>
              <a:t> </a:t>
            </a:r>
            <a:r>
              <a:rPr lang="en-US" altLang="en-US" sz="2400">
                <a:solidFill>
                  <a:srgbClr val="330066"/>
                </a:solidFill>
              </a:rPr>
              <a:t>would she complain to anyone.</a:t>
            </a:r>
          </a:p>
        </p:txBody>
      </p:sp>
      <p:sp>
        <p:nvSpPr>
          <p:cNvPr id="113695" name="Text Box 31"/>
          <p:cNvSpPr txBox="1">
            <a:spLocks noChangeArrowheads="1"/>
          </p:cNvSpPr>
          <p:nvPr/>
        </p:nvSpPr>
        <p:spPr bwMode="auto">
          <a:xfrm>
            <a:off x="2057401" y="4538664"/>
            <a:ext cx="7820025" cy="83099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330066"/>
                </a:solidFill>
              </a:rPr>
              <a:t>Are you going to the football game</a:t>
            </a:r>
            <a:r>
              <a:rPr lang="en-US" altLang="en-US" sz="2400" b="1">
                <a:solidFill>
                  <a:srgbClr val="FF9900"/>
                </a:solidFill>
              </a:rPr>
              <a:t>, or</a:t>
            </a:r>
            <a:r>
              <a:rPr lang="en-US" altLang="en-US" sz="2400">
                <a:solidFill>
                  <a:srgbClr val="003300"/>
                </a:solidFill>
              </a:rPr>
              <a:t> </a:t>
            </a:r>
            <a:r>
              <a:rPr lang="en-US" altLang="en-US" sz="2400">
                <a:solidFill>
                  <a:srgbClr val="330066"/>
                </a:solidFill>
              </a:rPr>
              <a:t>do you have other plans for Saturday?</a:t>
            </a:r>
          </a:p>
        </p:txBody>
      </p:sp>
      <p:pic>
        <p:nvPicPr>
          <p:cNvPr id="113696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0" y="4168775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97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1908175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98" name="Picture 3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1" y="6142039"/>
            <a:ext cx="1622425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701" name="Rectangle 3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721225" y="6121401"/>
            <a:ext cx="12509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2" name="Rectangle 38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035675" y="6108701"/>
            <a:ext cx="11811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569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93" grpId="0" animBg="1"/>
      <p:bldP spid="113694" grpId="0" animBg="1"/>
      <p:bldP spid="11369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Text Box 2"/>
          <p:cNvSpPr txBox="1">
            <a:spLocks noChangeArrowheads="1"/>
          </p:cNvSpPr>
          <p:nvPr/>
        </p:nvSpPr>
        <p:spPr bwMode="auto">
          <a:xfrm>
            <a:off x="1933575" y="342902"/>
            <a:ext cx="80772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500" b="1">
                <a:solidFill>
                  <a:srgbClr val="FFFF99"/>
                </a:solidFill>
              </a:rPr>
              <a:t>Interrupters</a:t>
            </a:r>
          </a:p>
          <a:p>
            <a:pPr algn="ctr"/>
            <a:endParaRPr lang="en-US" altLang="en-US" sz="2000" b="1">
              <a:solidFill>
                <a:srgbClr val="FFFF99"/>
              </a:solidFill>
            </a:endParaRPr>
          </a:p>
        </p:txBody>
      </p:sp>
      <p:sp>
        <p:nvSpPr>
          <p:cNvPr id="353283" name="Text Box 3"/>
          <p:cNvSpPr txBox="1">
            <a:spLocks noChangeArrowheads="1"/>
          </p:cNvSpPr>
          <p:nvPr/>
        </p:nvSpPr>
        <p:spPr bwMode="auto">
          <a:xfrm>
            <a:off x="2070100" y="889543"/>
            <a:ext cx="80692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chemeClr val="hlink"/>
                </a:solidFill>
              </a:rPr>
              <a:t>Use commas to set off elements that interrupt the sentence. </a:t>
            </a:r>
            <a:endParaRPr lang="en-US" altLang="en-US" sz="2400" b="1" dirty="0">
              <a:solidFill>
                <a:srgbClr val="FFFF99"/>
              </a:solidFill>
            </a:endParaRPr>
          </a:p>
        </p:txBody>
      </p:sp>
      <p:sp>
        <p:nvSpPr>
          <p:cNvPr id="353284" name="Text Box 4"/>
          <p:cNvSpPr txBox="1">
            <a:spLocks noChangeArrowheads="1"/>
          </p:cNvSpPr>
          <p:nvPr/>
        </p:nvSpPr>
        <p:spPr bwMode="auto">
          <a:xfrm>
            <a:off x="2057401" y="3063670"/>
            <a:ext cx="6213475" cy="1200329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330066"/>
                </a:solidFill>
              </a:rPr>
              <a:t>Eileen Murray</a:t>
            </a:r>
            <a:r>
              <a:rPr lang="en-US" altLang="en-US" sz="2400" b="1" dirty="0">
                <a:solidFill>
                  <a:srgbClr val="FF9900"/>
                </a:solidFill>
              </a:rPr>
              <a:t>,</a:t>
            </a:r>
            <a:r>
              <a:rPr lang="en-US" altLang="en-US" sz="2400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>
                <a:solidFill>
                  <a:srgbClr val="FF9900"/>
                </a:solidFill>
              </a:rPr>
              <a:t>who is at the top of her class, </a:t>
            </a:r>
            <a:r>
              <a:rPr lang="en-US" altLang="en-US" sz="2400" dirty="0">
                <a:solidFill>
                  <a:srgbClr val="330066"/>
                </a:solidFill>
              </a:rPr>
              <a:t>wants to go to medical school.</a:t>
            </a:r>
          </a:p>
        </p:txBody>
      </p:sp>
      <p:sp>
        <p:nvSpPr>
          <p:cNvPr id="353285" name="Text Box 5"/>
          <p:cNvSpPr txBox="1">
            <a:spLocks noChangeArrowheads="1"/>
          </p:cNvSpPr>
          <p:nvPr/>
        </p:nvSpPr>
        <p:spPr bwMode="auto">
          <a:xfrm>
            <a:off x="2090536" y="1705091"/>
            <a:ext cx="85860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u="sng" dirty="0">
                <a:solidFill>
                  <a:srgbClr val="FF9900"/>
                </a:solidFill>
              </a:rPr>
              <a:t>Nonessential clauses or </a:t>
            </a:r>
            <a:r>
              <a:rPr lang="en-US" altLang="en-US" sz="2400" b="1" u="sng" dirty="0" smtClean="0">
                <a:solidFill>
                  <a:srgbClr val="FF9900"/>
                </a:solidFill>
              </a:rPr>
              <a:t>phrases- </a:t>
            </a:r>
            <a:r>
              <a:rPr lang="en-US" altLang="en-US" sz="2400" dirty="0">
                <a:solidFill>
                  <a:schemeClr val="hlink"/>
                </a:solidFill>
              </a:rPr>
              <a:t>A nonessential (or nonrestrictive) clause or phrase adds information that is not necessary to the main idea in the sentence</a:t>
            </a:r>
            <a:endParaRPr lang="en-US" altLang="en-US" sz="2400" b="1" u="sng" dirty="0">
              <a:solidFill>
                <a:srgbClr val="FF9900"/>
              </a:solidFill>
            </a:endParaRPr>
          </a:p>
        </p:txBody>
      </p:sp>
      <p:sp>
        <p:nvSpPr>
          <p:cNvPr id="353286" name="Text Box 6"/>
          <p:cNvSpPr txBox="1">
            <a:spLocks noChangeArrowheads="1"/>
          </p:cNvSpPr>
          <p:nvPr/>
        </p:nvSpPr>
        <p:spPr bwMode="auto">
          <a:xfrm>
            <a:off x="8340725" y="3081977"/>
            <a:ext cx="1851025" cy="701675"/>
          </a:xfrm>
          <a:prstGeom prst="rect">
            <a:avLst/>
          </a:prstGeom>
          <a:solidFill>
            <a:srgbClr val="33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rgbClr val="FFFF99"/>
                </a:solidFill>
              </a:rPr>
              <a:t>Nonessential clause</a:t>
            </a:r>
          </a:p>
        </p:txBody>
      </p:sp>
      <p:sp>
        <p:nvSpPr>
          <p:cNvPr id="353287" name="Text Box 7"/>
          <p:cNvSpPr txBox="1">
            <a:spLocks noChangeArrowheads="1"/>
          </p:cNvSpPr>
          <p:nvPr/>
        </p:nvSpPr>
        <p:spPr bwMode="auto">
          <a:xfrm>
            <a:off x="2057401" y="4406901"/>
            <a:ext cx="6213475" cy="83099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330066"/>
                </a:solidFill>
              </a:rPr>
              <a:t>Tim Ricardo</a:t>
            </a:r>
            <a:r>
              <a:rPr lang="en-US" altLang="en-US" sz="2400" b="1">
                <a:solidFill>
                  <a:srgbClr val="FF9900"/>
                </a:solidFill>
              </a:rPr>
              <a:t>,</a:t>
            </a:r>
            <a:r>
              <a:rPr lang="en-US" altLang="en-US" sz="2400">
                <a:solidFill>
                  <a:srgbClr val="003300"/>
                </a:solidFill>
              </a:rPr>
              <a:t> </a:t>
            </a:r>
            <a:r>
              <a:rPr lang="en-US" altLang="en-US" sz="2400" b="1">
                <a:solidFill>
                  <a:srgbClr val="FF9900"/>
                </a:solidFill>
              </a:rPr>
              <a:t>hoping to make the swim team, </a:t>
            </a:r>
            <a:r>
              <a:rPr lang="en-US" altLang="en-US" sz="2400">
                <a:solidFill>
                  <a:srgbClr val="330066"/>
                </a:solidFill>
              </a:rPr>
              <a:t>practiced every day.</a:t>
            </a:r>
          </a:p>
        </p:txBody>
      </p:sp>
      <p:sp>
        <p:nvSpPr>
          <p:cNvPr id="353288" name="Text Box 8"/>
          <p:cNvSpPr txBox="1">
            <a:spLocks noChangeArrowheads="1"/>
          </p:cNvSpPr>
          <p:nvPr/>
        </p:nvSpPr>
        <p:spPr bwMode="auto">
          <a:xfrm>
            <a:off x="8359776" y="4413251"/>
            <a:ext cx="1851025" cy="701675"/>
          </a:xfrm>
          <a:prstGeom prst="rect">
            <a:avLst/>
          </a:prstGeom>
          <a:solidFill>
            <a:srgbClr val="33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rgbClr val="FFFF99"/>
                </a:solidFill>
              </a:rPr>
              <a:t>Nonessential phrase</a:t>
            </a:r>
          </a:p>
        </p:txBody>
      </p:sp>
      <p:sp>
        <p:nvSpPr>
          <p:cNvPr id="353295" name="Rectangl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721225" y="6121401"/>
            <a:ext cx="12509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296" name="Rectangle 1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035675" y="6108701"/>
            <a:ext cx="11811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144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5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4" grpId="0" animBg="1"/>
      <p:bldP spid="353285" grpId="0"/>
      <p:bldP spid="353286" grpId="0" animBg="1"/>
      <p:bldP spid="353287" grpId="0" animBg="1"/>
      <p:bldP spid="35328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Text Box 2"/>
          <p:cNvSpPr txBox="1">
            <a:spLocks noChangeArrowheads="1"/>
          </p:cNvSpPr>
          <p:nvPr/>
        </p:nvSpPr>
        <p:spPr bwMode="auto">
          <a:xfrm>
            <a:off x="2057400" y="365126"/>
            <a:ext cx="80772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500" b="1">
                <a:solidFill>
                  <a:srgbClr val="FFFF99"/>
                </a:solidFill>
              </a:rPr>
              <a:t>Introductory elements</a:t>
            </a:r>
          </a:p>
          <a:p>
            <a:pPr algn="ctr"/>
            <a:endParaRPr lang="en-US" altLang="en-US" sz="2000" b="1">
              <a:solidFill>
                <a:srgbClr val="FFFF99"/>
              </a:solidFill>
            </a:endParaRPr>
          </a:p>
        </p:txBody>
      </p:sp>
      <p:sp>
        <p:nvSpPr>
          <p:cNvPr id="332803" name="Text Box 3"/>
          <p:cNvSpPr txBox="1">
            <a:spLocks noChangeArrowheads="1"/>
          </p:cNvSpPr>
          <p:nvPr/>
        </p:nvSpPr>
        <p:spPr bwMode="auto">
          <a:xfrm>
            <a:off x="2052638" y="1296989"/>
            <a:ext cx="80692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chemeClr val="hlink"/>
                </a:solidFill>
              </a:rPr>
              <a:t>Use a comma to set off certain introductory </a:t>
            </a:r>
            <a:r>
              <a:rPr lang="en-US" altLang="en-US" sz="2400" dirty="0" smtClean="0">
                <a:solidFill>
                  <a:schemeClr val="hlink"/>
                </a:solidFill>
              </a:rPr>
              <a:t>words, phrases, and clauses.</a:t>
            </a:r>
            <a:endParaRPr lang="en-US" altLang="en-US" sz="2400" dirty="0">
              <a:solidFill>
                <a:schemeClr val="hlink"/>
              </a:solidFill>
            </a:endParaRPr>
          </a:p>
        </p:txBody>
      </p:sp>
      <p:sp>
        <p:nvSpPr>
          <p:cNvPr id="332808" name="Text Box 8"/>
          <p:cNvSpPr txBox="1">
            <a:spLocks noChangeArrowheads="1"/>
          </p:cNvSpPr>
          <p:nvPr/>
        </p:nvSpPr>
        <p:spPr bwMode="auto">
          <a:xfrm>
            <a:off x="2057401" y="3092450"/>
            <a:ext cx="7820025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FF9900"/>
                </a:solidFill>
              </a:rPr>
              <a:t>After he sang, </a:t>
            </a:r>
            <a:r>
              <a:rPr lang="en-US" altLang="en-US" sz="2400">
                <a:solidFill>
                  <a:srgbClr val="330066"/>
                </a:solidFill>
              </a:rPr>
              <a:t>the audience applauded.</a:t>
            </a:r>
          </a:p>
        </p:txBody>
      </p:sp>
      <p:sp>
        <p:nvSpPr>
          <p:cNvPr id="332809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81500" y="2387600"/>
            <a:ext cx="2654300" cy="406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2811" name="Picture 1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1" y="6137276"/>
            <a:ext cx="1622425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2816" name="Rectangl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721225" y="6121401"/>
            <a:ext cx="12509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7" name="Rectangl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035675" y="6108701"/>
            <a:ext cx="11811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052638" y="2281974"/>
            <a:ext cx="55753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rgbClr val="FF9900"/>
                </a:solidFill>
              </a:rPr>
              <a:t>Yes,</a:t>
            </a:r>
            <a:r>
              <a:rPr lang="en-US" altLang="en-US" sz="2400" dirty="0">
                <a:solidFill>
                  <a:srgbClr val="003300"/>
                </a:solidFill>
              </a:rPr>
              <a:t> </a:t>
            </a:r>
            <a:r>
              <a:rPr lang="en-US" altLang="en-US" sz="2400" dirty="0">
                <a:solidFill>
                  <a:srgbClr val="330066"/>
                </a:solidFill>
              </a:rPr>
              <a:t>it’s my pet iguana.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001996" y="3832695"/>
            <a:ext cx="7824788" cy="82232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rgbClr val="FF9900"/>
                </a:solidFill>
              </a:rPr>
              <a:t>By the time I get home from school, </a:t>
            </a:r>
            <a:r>
              <a:rPr lang="en-US" altLang="en-US" sz="2400" dirty="0">
                <a:solidFill>
                  <a:srgbClr val="330066"/>
                </a:solidFill>
              </a:rPr>
              <a:t>I am ready for a snack. 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001996" y="4926216"/>
            <a:ext cx="7791450" cy="82232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rgbClr val="FF9900"/>
                </a:solidFill>
              </a:rPr>
              <a:t>Disappointed</a:t>
            </a:r>
            <a:r>
              <a:rPr lang="en-US" altLang="en-US" sz="2400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>
                <a:solidFill>
                  <a:srgbClr val="FF9900"/>
                </a:solidFill>
              </a:rPr>
              <a:t>by the high prices, </a:t>
            </a:r>
            <a:r>
              <a:rPr lang="en-US" altLang="en-US" sz="2400" dirty="0">
                <a:solidFill>
                  <a:srgbClr val="330066"/>
                </a:solidFill>
              </a:rPr>
              <a:t>we made up a new gift list.</a:t>
            </a:r>
          </a:p>
        </p:txBody>
      </p:sp>
    </p:spTree>
    <p:extLst>
      <p:ext uri="{BB962C8B-B14F-4D97-AF65-F5344CB8AC3E}">
        <p14:creationId xmlns:p14="http://schemas.microsoft.com/office/powerpoint/2010/main" val="2787403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8" grpId="0" animBg="1"/>
      <p:bldP spid="11" grpId="0" animBg="1"/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2057400" y="365126"/>
            <a:ext cx="80772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500" b="1">
                <a:solidFill>
                  <a:srgbClr val="FFFF99"/>
                </a:solidFill>
              </a:rPr>
              <a:t>Conventional uses of commas</a:t>
            </a:r>
          </a:p>
          <a:p>
            <a:pPr algn="ctr"/>
            <a:endParaRPr lang="en-US" altLang="en-US" sz="2000" b="1">
              <a:solidFill>
                <a:srgbClr val="FFFF99"/>
              </a:solidFill>
            </a:endParaRPr>
          </a:p>
        </p:txBody>
      </p:sp>
      <p:sp>
        <p:nvSpPr>
          <p:cNvPr id="361475" name="Text Box 3"/>
          <p:cNvSpPr txBox="1">
            <a:spLocks noChangeArrowheads="1"/>
          </p:cNvSpPr>
          <p:nvPr/>
        </p:nvSpPr>
        <p:spPr bwMode="auto">
          <a:xfrm>
            <a:off x="454272" y="1046409"/>
            <a:ext cx="1145868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FFFF99"/>
                </a:solidFill>
              </a:rPr>
              <a:t>Use commas in certain conventional situations, such as dates, addresses, salutations and closings in letters, and certain titles and names.  </a:t>
            </a:r>
            <a:endParaRPr lang="en-US" altLang="en-US" sz="2400" b="1" dirty="0">
              <a:solidFill>
                <a:srgbClr val="FFFF99"/>
              </a:solidFill>
            </a:endParaRPr>
          </a:p>
        </p:txBody>
      </p:sp>
      <p:sp>
        <p:nvSpPr>
          <p:cNvPr id="361504" name="Text Box 32"/>
          <p:cNvSpPr txBox="1">
            <a:spLocks noChangeArrowheads="1"/>
          </p:cNvSpPr>
          <p:nvPr/>
        </p:nvSpPr>
        <p:spPr bwMode="auto">
          <a:xfrm>
            <a:off x="1746384" y="2741475"/>
            <a:ext cx="8064500" cy="707886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rgbClr val="330066"/>
                </a:solidFill>
              </a:rPr>
              <a:t>After Friday</a:t>
            </a:r>
            <a:r>
              <a:rPr lang="en-US" altLang="en-US" sz="2000" b="1" dirty="0">
                <a:solidFill>
                  <a:srgbClr val="FF9900"/>
                </a:solidFill>
              </a:rPr>
              <a:t>,</a:t>
            </a:r>
            <a:r>
              <a:rPr lang="en-US" altLang="en-US" sz="2000" dirty="0">
                <a:solidFill>
                  <a:srgbClr val="003300"/>
                </a:solidFill>
              </a:rPr>
              <a:t> </a:t>
            </a:r>
            <a:r>
              <a:rPr lang="en-US" altLang="en-US" sz="2000" dirty="0">
                <a:solidFill>
                  <a:srgbClr val="330066"/>
                </a:solidFill>
              </a:rPr>
              <a:t>November 23</a:t>
            </a:r>
            <a:r>
              <a:rPr lang="en-US" altLang="en-US" sz="2000" b="1" dirty="0">
                <a:solidFill>
                  <a:srgbClr val="FF9900"/>
                </a:solidFill>
              </a:rPr>
              <a:t>,</a:t>
            </a:r>
            <a:r>
              <a:rPr lang="en-US" altLang="en-US" sz="2000" dirty="0">
                <a:solidFill>
                  <a:srgbClr val="330066"/>
                </a:solidFill>
              </a:rPr>
              <a:t> 2012</a:t>
            </a:r>
            <a:r>
              <a:rPr lang="en-US" altLang="en-US" sz="2000" b="1" dirty="0">
                <a:solidFill>
                  <a:srgbClr val="FF9900"/>
                </a:solidFill>
              </a:rPr>
              <a:t>,</a:t>
            </a:r>
            <a:r>
              <a:rPr lang="en-US" altLang="en-US" sz="2000" dirty="0">
                <a:solidFill>
                  <a:srgbClr val="003300"/>
                </a:solidFill>
              </a:rPr>
              <a:t> </a:t>
            </a:r>
            <a:r>
              <a:rPr lang="en-US" altLang="en-US" sz="2000" dirty="0">
                <a:solidFill>
                  <a:srgbClr val="330066"/>
                </a:solidFill>
              </a:rPr>
              <a:t>address all orders to Emeryville</a:t>
            </a:r>
            <a:r>
              <a:rPr lang="en-US" altLang="en-US" sz="2000" b="1" dirty="0">
                <a:solidFill>
                  <a:srgbClr val="330066"/>
                </a:solidFill>
              </a:rPr>
              <a:t>,</a:t>
            </a:r>
            <a:r>
              <a:rPr lang="en-US" altLang="en-US" sz="2000" dirty="0">
                <a:solidFill>
                  <a:srgbClr val="330066"/>
                </a:solidFill>
              </a:rPr>
              <a:t> CA 94608.</a:t>
            </a:r>
          </a:p>
        </p:txBody>
      </p:sp>
      <p:sp>
        <p:nvSpPr>
          <p:cNvPr id="361505" name="Text Box 33"/>
          <p:cNvSpPr txBox="1">
            <a:spLocks noChangeArrowheads="1"/>
          </p:cNvSpPr>
          <p:nvPr/>
        </p:nvSpPr>
        <p:spPr bwMode="auto">
          <a:xfrm>
            <a:off x="1937543" y="2316957"/>
            <a:ext cx="806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rgbClr val="FF9900"/>
                </a:solidFill>
              </a:rPr>
              <a:t>Separate items in dates and addresses</a:t>
            </a:r>
          </a:p>
        </p:txBody>
      </p:sp>
      <p:sp>
        <p:nvSpPr>
          <p:cNvPr id="361512" name="Rectangle 4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721225" y="6121401"/>
            <a:ext cx="12509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1514" name="Rectangle 4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037264" y="6124576"/>
            <a:ext cx="1190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082800" y="4140210"/>
            <a:ext cx="3022600" cy="415636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330066"/>
                </a:solidFill>
              </a:rPr>
              <a:t>Dear Mr. </a:t>
            </a:r>
            <a:r>
              <a:rPr lang="en-US" altLang="en-US" sz="2400" dirty="0" err="1">
                <a:solidFill>
                  <a:srgbClr val="330066"/>
                </a:solidFill>
              </a:rPr>
              <a:t>Arpajian</a:t>
            </a:r>
            <a:r>
              <a:rPr lang="en-US" altLang="en-US" sz="2400" b="1" dirty="0">
                <a:solidFill>
                  <a:srgbClr val="FF9900"/>
                </a:solidFill>
              </a:rPr>
              <a:t>,</a:t>
            </a:r>
            <a:r>
              <a:rPr lang="en-US" altLang="en-US" sz="2400" dirty="0">
                <a:solidFill>
                  <a:srgbClr val="003300"/>
                </a:solidFill>
              </a:rPr>
              <a:t> 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002633" y="3579816"/>
            <a:ext cx="8069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rgbClr val="FF9900"/>
                </a:solidFill>
              </a:rPr>
              <a:t>After the salutation of a personal letter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951316" y="4604453"/>
            <a:ext cx="8069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rgbClr val="FF9900"/>
                </a:solidFill>
              </a:rPr>
              <a:t>After the closing of any letter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680200" y="4162383"/>
            <a:ext cx="2413000" cy="415636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330066"/>
                </a:solidFill>
              </a:rPr>
              <a:t>My dear Anna</a:t>
            </a:r>
            <a:r>
              <a:rPr lang="en-US" altLang="en-US" sz="2400" b="1">
                <a:solidFill>
                  <a:srgbClr val="FF9900"/>
                </a:solidFill>
              </a:rPr>
              <a:t>,</a:t>
            </a:r>
            <a:r>
              <a:rPr lang="en-US" altLang="en-US" sz="2400">
                <a:solidFill>
                  <a:srgbClr val="003300"/>
                </a:solidFill>
              </a:rPr>
              <a:t> 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101391" y="5061653"/>
            <a:ext cx="17526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330066"/>
                </a:solidFill>
              </a:rPr>
              <a:t>Sincerely</a:t>
            </a:r>
            <a:r>
              <a:rPr lang="en-US" altLang="en-US" sz="2400" b="1" dirty="0">
                <a:solidFill>
                  <a:srgbClr val="FF9900"/>
                </a:solidFill>
              </a:rPr>
              <a:t>,</a:t>
            </a:r>
            <a:r>
              <a:rPr lang="en-US" altLang="en-US" sz="2400" dirty="0">
                <a:solidFill>
                  <a:srgbClr val="003300"/>
                </a:solidFill>
              </a:rPr>
              <a:t> 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311900" y="5030132"/>
            <a:ext cx="27813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330066"/>
                </a:solidFill>
              </a:rPr>
              <a:t>Yours very truly</a:t>
            </a:r>
            <a:r>
              <a:rPr lang="en-US" altLang="en-US" sz="2400" b="1" dirty="0">
                <a:solidFill>
                  <a:srgbClr val="FF9900"/>
                </a:solidFill>
              </a:rPr>
              <a:t>,</a:t>
            </a:r>
            <a:r>
              <a:rPr lang="en-US" altLang="en-US" sz="2400" dirty="0">
                <a:solidFill>
                  <a:srgbClr val="0033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57971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504" grpId="0" animBg="1"/>
      <p:bldP spid="361505" grpId="0"/>
      <p:bldP spid="10" grpId="0" animBg="1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307" name="Text Box 11"/>
          <p:cNvSpPr txBox="1">
            <a:spLocks noChangeArrowheads="1"/>
          </p:cNvSpPr>
          <p:nvPr/>
        </p:nvSpPr>
        <p:spPr bwMode="auto">
          <a:xfrm>
            <a:off x="3998914" y="3994150"/>
            <a:ext cx="5940425" cy="88423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330066"/>
                </a:solidFill>
              </a:rPr>
              <a:t>Josh wants to go to Spain</a:t>
            </a:r>
            <a:r>
              <a:rPr lang="en-US" altLang="en-US" sz="2800" b="1">
                <a:solidFill>
                  <a:srgbClr val="FF9900"/>
                </a:solidFill>
              </a:rPr>
              <a:t>;</a:t>
            </a:r>
            <a:r>
              <a:rPr lang="en-US" altLang="en-US" sz="2400">
                <a:solidFill>
                  <a:srgbClr val="330066"/>
                </a:solidFill>
              </a:rPr>
              <a:t> she wants to go to France.</a:t>
            </a:r>
          </a:p>
        </p:txBody>
      </p:sp>
      <p:sp>
        <p:nvSpPr>
          <p:cNvPr id="567315" name="Text Box 19"/>
          <p:cNvSpPr txBox="1">
            <a:spLocks noChangeArrowheads="1"/>
          </p:cNvSpPr>
          <p:nvPr/>
        </p:nvSpPr>
        <p:spPr bwMode="auto">
          <a:xfrm>
            <a:off x="3998914" y="3987800"/>
            <a:ext cx="5940425" cy="88423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330066"/>
                </a:solidFill>
              </a:rPr>
              <a:t>Josh wants to go to Spain</a:t>
            </a:r>
            <a:r>
              <a:rPr lang="en-US" altLang="en-US" sz="2800" b="1">
                <a:solidFill>
                  <a:srgbClr val="FF9900"/>
                </a:solidFill>
              </a:rPr>
              <a:t>.</a:t>
            </a:r>
            <a:r>
              <a:rPr lang="en-US" altLang="en-US" sz="2400">
                <a:solidFill>
                  <a:srgbClr val="330066"/>
                </a:solidFill>
              </a:rPr>
              <a:t> She wants to go swimming.</a:t>
            </a:r>
          </a:p>
        </p:txBody>
      </p:sp>
      <p:sp>
        <p:nvSpPr>
          <p:cNvPr id="567316" name="Rectangle 20"/>
          <p:cNvSpPr>
            <a:spLocks noChangeArrowheads="1"/>
          </p:cNvSpPr>
          <p:nvPr/>
        </p:nvSpPr>
        <p:spPr bwMode="auto">
          <a:xfrm>
            <a:off x="3998913" y="4953000"/>
            <a:ext cx="5948362" cy="7620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200">
                <a:solidFill>
                  <a:srgbClr val="FFFF99"/>
                </a:solidFill>
              </a:rPr>
              <a:t>A period is used since the two clauses are not closely related.</a:t>
            </a:r>
          </a:p>
        </p:txBody>
      </p:sp>
      <p:sp>
        <p:nvSpPr>
          <p:cNvPr id="567298" name="Text Box 2"/>
          <p:cNvSpPr txBox="1">
            <a:spLocks noChangeArrowheads="1"/>
          </p:cNvSpPr>
          <p:nvPr/>
        </p:nvSpPr>
        <p:spPr bwMode="auto">
          <a:xfrm>
            <a:off x="2057400" y="365126"/>
            <a:ext cx="80772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500" b="1">
                <a:solidFill>
                  <a:srgbClr val="FFFF99"/>
                </a:solidFill>
              </a:rPr>
              <a:t>Semicolons between independent clauses</a:t>
            </a:r>
          </a:p>
          <a:p>
            <a:pPr algn="ctr"/>
            <a:endParaRPr lang="en-US" altLang="en-US" sz="2000" b="1">
              <a:solidFill>
                <a:srgbClr val="FFFF99"/>
              </a:solidFill>
            </a:endParaRPr>
          </a:p>
        </p:txBody>
      </p:sp>
      <p:sp>
        <p:nvSpPr>
          <p:cNvPr id="567299" name="Text Box 3"/>
          <p:cNvSpPr txBox="1">
            <a:spLocks noChangeArrowheads="1"/>
          </p:cNvSpPr>
          <p:nvPr/>
        </p:nvSpPr>
        <p:spPr bwMode="auto">
          <a:xfrm>
            <a:off x="2052638" y="1296989"/>
            <a:ext cx="80692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hlink"/>
                </a:solidFill>
              </a:rPr>
              <a:t>Remember: Use a semicolon to join independent clauses </a:t>
            </a:r>
            <a:r>
              <a:rPr lang="en-US" altLang="en-US" sz="2400">
                <a:solidFill>
                  <a:srgbClr val="FF9900"/>
                </a:solidFill>
              </a:rPr>
              <a:t>only</a:t>
            </a:r>
            <a:r>
              <a:rPr lang="en-US" altLang="en-US" sz="2400">
                <a:solidFill>
                  <a:schemeClr val="hlink"/>
                </a:solidFill>
              </a:rPr>
              <a:t> if the clauses are closely related.</a:t>
            </a:r>
          </a:p>
        </p:txBody>
      </p:sp>
      <p:sp>
        <p:nvSpPr>
          <p:cNvPr id="567300" name="Text Box 4"/>
          <p:cNvSpPr txBox="1">
            <a:spLocks noChangeArrowheads="1"/>
          </p:cNvSpPr>
          <p:nvPr/>
        </p:nvSpPr>
        <p:spPr bwMode="auto">
          <a:xfrm>
            <a:off x="3998914" y="2368551"/>
            <a:ext cx="5940425" cy="83099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330066"/>
                </a:solidFill>
              </a:rPr>
              <a:t>Josh wants to go to Spain; she wants to go swimming.</a:t>
            </a:r>
          </a:p>
        </p:txBody>
      </p:sp>
      <p:sp>
        <p:nvSpPr>
          <p:cNvPr id="567305" name="Text Box 9"/>
          <p:cNvSpPr txBox="1">
            <a:spLocks noChangeArrowheads="1"/>
          </p:cNvSpPr>
          <p:nvPr/>
        </p:nvSpPr>
        <p:spPr bwMode="auto">
          <a:xfrm>
            <a:off x="2298700" y="2541589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>
                <a:solidFill>
                  <a:srgbClr val="FF9900"/>
                </a:solidFill>
              </a:rPr>
              <a:t>Incorrect</a:t>
            </a:r>
          </a:p>
        </p:txBody>
      </p:sp>
      <p:sp>
        <p:nvSpPr>
          <p:cNvPr id="567311" name="Rectangle 15"/>
          <p:cNvSpPr>
            <a:spLocks noChangeArrowheads="1"/>
          </p:cNvSpPr>
          <p:nvPr/>
        </p:nvSpPr>
        <p:spPr bwMode="auto">
          <a:xfrm>
            <a:off x="3998913" y="3311525"/>
            <a:ext cx="5948362" cy="427038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200">
                <a:solidFill>
                  <a:srgbClr val="FFFF99"/>
                </a:solidFill>
              </a:rPr>
              <a:t>These two clauses aren’t closely related.</a:t>
            </a:r>
          </a:p>
        </p:txBody>
      </p:sp>
      <p:sp>
        <p:nvSpPr>
          <p:cNvPr id="567312" name="Rectangle 16"/>
          <p:cNvSpPr>
            <a:spLocks noChangeArrowheads="1"/>
          </p:cNvSpPr>
          <p:nvPr/>
        </p:nvSpPr>
        <p:spPr bwMode="auto">
          <a:xfrm>
            <a:off x="3998913" y="5011738"/>
            <a:ext cx="5948362" cy="7620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200">
                <a:solidFill>
                  <a:srgbClr val="FFFF99"/>
                </a:solidFill>
              </a:rPr>
              <a:t>These two clauses are closely related. A semicolon can be used to join them. </a:t>
            </a:r>
          </a:p>
        </p:txBody>
      </p:sp>
      <p:pic>
        <p:nvPicPr>
          <p:cNvPr id="567313" name="Picture 17">
            <a:hlinkClick r:id="rId3" action="ppaction://hlinksldjump"/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9" y="6142039"/>
            <a:ext cx="1622425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7314" name="Text Box 18"/>
          <p:cNvSpPr txBox="1">
            <a:spLocks noChangeArrowheads="1"/>
          </p:cNvSpPr>
          <p:nvPr/>
        </p:nvSpPr>
        <p:spPr bwMode="auto">
          <a:xfrm>
            <a:off x="2362200" y="4122739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>
                <a:solidFill>
                  <a:srgbClr val="FF9900"/>
                </a:solidFill>
              </a:rPr>
              <a:t>Correct</a:t>
            </a:r>
          </a:p>
        </p:txBody>
      </p:sp>
      <p:pic>
        <p:nvPicPr>
          <p:cNvPr id="567317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725" y="1911350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7318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75" y="3613150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7319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50" y="5568950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7320" name="Picture 2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6142039"/>
            <a:ext cx="590550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7321" name="Rectangle 2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997575" y="6135689"/>
            <a:ext cx="12509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7323" name="Rectangle 27"/>
          <p:cNvSpPr>
            <a:spLocks noChangeArrowheads="1"/>
          </p:cNvSpPr>
          <p:nvPr/>
        </p:nvSpPr>
        <p:spPr bwMode="auto">
          <a:xfrm>
            <a:off x="4645026" y="6002338"/>
            <a:ext cx="1363663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245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67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7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6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7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7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6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567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567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6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6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07" grpId="0" animBg="1"/>
      <p:bldP spid="567315" grpId="0" animBg="1"/>
      <p:bldP spid="567315" grpId="1" animBg="1"/>
      <p:bldP spid="567316" grpId="0" animBg="1"/>
      <p:bldP spid="567316" grpId="1" animBg="1"/>
      <p:bldP spid="567300" grpId="0" animBg="1"/>
      <p:bldP spid="567305" grpId="0"/>
      <p:bldP spid="567311" grpId="0" animBg="1"/>
      <p:bldP spid="567312" grpId="0" animBg="1"/>
      <p:bldP spid="5673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3" name="Text Box 5"/>
          <p:cNvSpPr txBox="1">
            <a:spLocks noChangeArrowheads="1"/>
          </p:cNvSpPr>
          <p:nvPr/>
        </p:nvSpPr>
        <p:spPr bwMode="auto">
          <a:xfrm>
            <a:off x="2057401" y="1095376"/>
            <a:ext cx="79279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99"/>
                </a:solidFill>
              </a:rPr>
              <a:t>A </a:t>
            </a:r>
            <a:r>
              <a:rPr lang="en-US" altLang="en-US" sz="2400" b="1">
                <a:solidFill>
                  <a:srgbClr val="FF9900"/>
                </a:solidFill>
              </a:rPr>
              <a:t>run-on sentence</a:t>
            </a:r>
            <a:r>
              <a:rPr lang="en-US" altLang="en-US" sz="2400">
                <a:solidFill>
                  <a:srgbClr val="FFFF99"/>
                </a:solidFill>
              </a:rPr>
              <a:t> is two or more </a:t>
            </a:r>
            <a:r>
              <a:rPr lang="en-US" altLang="en-US" sz="2400">
                <a:solidFill>
                  <a:srgbClr val="FFFF99"/>
                </a:solidFill>
                <a:hlinkClick r:id="rId4" action="ppaction://hlinksldjump"/>
              </a:rPr>
              <a:t>complete sentences</a:t>
            </a:r>
            <a:r>
              <a:rPr lang="en-US" altLang="en-US" sz="2400">
                <a:solidFill>
                  <a:srgbClr val="FFFF99"/>
                </a:solidFill>
              </a:rPr>
              <a:t> run together as one.</a:t>
            </a:r>
            <a:r>
              <a:rPr lang="en-US" altLang="en-US" sz="2400">
                <a:solidFill>
                  <a:srgbClr val="003300"/>
                </a:solidFill>
              </a:rPr>
              <a:t> </a:t>
            </a:r>
          </a:p>
        </p:txBody>
      </p:sp>
      <p:sp>
        <p:nvSpPr>
          <p:cNvPr id="258063" name="Text Box 15"/>
          <p:cNvSpPr txBox="1">
            <a:spLocks noChangeArrowheads="1"/>
          </p:cNvSpPr>
          <p:nvPr/>
        </p:nvSpPr>
        <p:spPr bwMode="auto">
          <a:xfrm>
            <a:off x="2057400" y="3917950"/>
            <a:ext cx="7867650" cy="42703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330066"/>
                </a:solidFill>
              </a:rPr>
              <a:t>Reading is important textbooks help students learn.</a:t>
            </a:r>
          </a:p>
        </p:txBody>
      </p:sp>
      <p:sp>
        <p:nvSpPr>
          <p:cNvPr id="258064" name="Text Box 16"/>
          <p:cNvSpPr txBox="1">
            <a:spLocks noChangeArrowheads="1"/>
          </p:cNvSpPr>
          <p:nvPr/>
        </p:nvSpPr>
        <p:spPr bwMode="auto">
          <a:xfrm>
            <a:off x="2057400" y="3536951"/>
            <a:ext cx="1474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9900"/>
                </a:solidFill>
              </a:rPr>
              <a:t>EXAMPLES</a:t>
            </a:r>
          </a:p>
        </p:txBody>
      </p:sp>
      <p:sp>
        <p:nvSpPr>
          <p:cNvPr id="258066" name="Text Box 18"/>
          <p:cNvSpPr txBox="1">
            <a:spLocks noChangeArrowheads="1"/>
          </p:cNvSpPr>
          <p:nvPr/>
        </p:nvSpPr>
        <p:spPr bwMode="auto">
          <a:xfrm>
            <a:off x="2057401" y="2063751"/>
            <a:ext cx="78152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99"/>
                </a:solidFill>
              </a:rPr>
              <a:t>Run-on sentences can be confusing because they do not show where one idea ends and another one begins.</a:t>
            </a:r>
          </a:p>
        </p:txBody>
      </p:sp>
      <p:pic>
        <p:nvPicPr>
          <p:cNvPr id="25806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1708150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068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90850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070" name="Text Box 22"/>
          <p:cNvSpPr txBox="1">
            <a:spLocks noChangeArrowheads="1"/>
          </p:cNvSpPr>
          <p:nvPr/>
        </p:nvSpPr>
        <p:spPr bwMode="auto">
          <a:xfrm>
            <a:off x="2057401" y="4672013"/>
            <a:ext cx="7870825" cy="762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330066"/>
                </a:solidFill>
              </a:rPr>
              <a:t>Schools today usually have books for every student, most schools also have televisions and computers.</a:t>
            </a:r>
          </a:p>
        </p:txBody>
      </p:sp>
      <p:sp>
        <p:nvSpPr>
          <p:cNvPr id="258073" name="Text Box 25"/>
          <p:cNvSpPr txBox="1">
            <a:spLocks noChangeArrowheads="1"/>
          </p:cNvSpPr>
          <p:nvPr/>
        </p:nvSpPr>
        <p:spPr bwMode="auto">
          <a:xfrm>
            <a:off x="2057400" y="365126"/>
            <a:ext cx="80772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00" b="1">
                <a:solidFill>
                  <a:srgbClr val="FFFF99"/>
                </a:solidFill>
              </a:rPr>
              <a:t>What is a run-on sentence?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FFFF99"/>
              </a:solidFill>
            </a:endParaRPr>
          </a:p>
        </p:txBody>
      </p:sp>
      <p:sp>
        <p:nvSpPr>
          <p:cNvPr id="258085" name="Rectangle 3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35675" y="6108701"/>
            <a:ext cx="11811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"/>
              </a:spcBef>
              <a:spcAft>
                <a:spcPct val="50000"/>
              </a:spcAft>
            </a:pPr>
            <a:endParaRPr lang="en-US" sz="2000" b="1">
              <a:solidFill>
                <a:srgbClr val="FFFF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54597"/>
      </p:ext>
    </p:extLst>
  </p:cSld>
  <p:clrMapOvr>
    <a:masterClrMapping/>
  </p:clrMapOvr>
  <p:transition advTm="2854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8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63" grpId="0" animBg="1"/>
      <p:bldP spid="258064" grpId="0"/>
      <p:bldP spid="258066" grpId="0"/>
      <p:bldP spid="25807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057400" y="365126"/>
            <a:ext cx="80772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500">
                <a:solidFill>
                  <a:srgbClr val="FFFF99"/>
                </a:solidFill>
              </a:rPr>
              <a:t>Colons to mean “note what follows”</a:t>
            </a:r>
          </a:p>
          <a:p>
            <a:pPr algn="ctr" eaLnBrk="1" hangingPunct="1"/>
            <a:endParaRPr lang="en-US" altLang="en-US" sz="2000">
              <a:solidFill>
                <a:srgbClr val="FFFF99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065338" y="883503"/>
            <a:ext cx="80692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0" dirty="0">
                <a:solidFill>
                  <a:schemeClr val="hlink"/>
                </a:solidFill>
              </a:rPr>
              <a:t>Use a colon before a list of items, especially after expressions such as </a:t>
            </a:r>
            <a:r>
              <a:rPr lang="en-US" altLang="en-US" sz="2400" b="0" i="1" dirty="0">
                <a:solidFill>
                  <a:schemeClr val="hlink"/>
                </a:solidFill>
              </a:rPr>
              <a:t>the following</a:t>
            </a:r>
            <a:r>
              <a:rPr lang="en-US" altLang="en-US" sz="2400" b="0" dirty="0">
                <a:solidFill>
                  <a:schemeClr val="hlink"/>
                </a:solidFill>
              </a:rPr>
              <a:t> and </a:t>
            </a:r>
            <a:r>
              <a:rPr lang="en-US" altLang="en-US" sz="2400" b="0" i="1" dirty="0">
                <a:solidFill>
                  <a:schemeClr val="hlink"/>
                </a:solidFill>
              </a:rPr>
              <a:t>as follows</a:t>
            </a:r>
            <a:r>
              <a:rPr lang="en-US" altLang="en-US" sz="2400" b="0" dirty="0">
                <a:solidFill>
                  <a:schemeClr val="hlink"/>
                </a:solidFill>
              </a:rPr>
              <a:t>.</a:t>
            </a:r>
          </a:p>
        </p:txBody>
      </p:sp>
      <p:sp>
        <p:nvSpPr>
          <p:cNvPr id="561158" name="Text Box 6"/>
          <p:cNvSpPr txBox="1">
            <a:spLocks noChangeArrowheads="1"/>
          </p:cNvSpPr>
          <p:nvPr/>
        </p:nvSpPr>
        <p:spPr bwMode="auto">
          <a:xfrm>
            <a:off x="2032000" y="1870928"/>
            <a:ext cx="5461000" cy="147732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200" b="0" dirty="0">
                <a:solidFill>
                  <a:srgbClr val="330066"/>
                </a:solidFill>
              </a:rPr>
              <a:t>In Washington, D.C., we visited three important sites</a:t>
            </a:r>
            <a:r>
              <a:rPr lang="en-US" altLang="en-US" sz="2400" dirty="0">
                <a:solidFill>
                  <a:srgbClr val="FF9900"/>
                </a:solidFill>
              </a:rPr>
              <a:t>: </a:t>
            </a:r>
            <a:r>
              <a:rPr lang="en-US" altLang="en-US" sz="2200" b="0" dirty="0">
                <a:solidFill>
                  <a:srgbClr val="330066"/>
                </a:solidFill>
              </a:rPr>
              <a:t>the White House, the Washington Monument, and the Vietnam Veterans Memorial.</a:t>
            </a:r>
          </a:p>
        </p:txBody>
      </p:sp>
      <p:pic>
        <p:nvPicPr>
          <p:cNvPr id="561182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4083050"/>
            <a:ext cx="13335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1186" name="Picture 34" descr="wr?wodata=2_310013293_v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273" y="1870928"/>
            <a:ext cx="18923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1180" name="Text Box 28"/>
          <p:cNvSpPr txBox="1">
            <a:spLocks noChangeArrowheads="1"/>
          </p:cNvSpPr>
          <p:nvPr/>
        </p:nvSpPr>
        <p:spPr bwMode="auto">
          <a:xfrm>
            <a:off x="4348274" y="3513663"/>
            <a:ext cx="5464175" cy="113877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200" b="0" dirty="0">
                <a:solidFill>
                  <a:srgbClr val="330066"/>
                </a:solidFill>
              </a:rPr>
              <a:t>Please bring the following supplies</a:t>
            </a:r>
            <a:r>
              <a:rPr lang="en-US" altLang="en-US" sz="2400" dirty="0">
                <a:solidFill>
                  <a:srgbClr val="FF9900"/>
                </a:solidFill>
              </a:rPr>
              <a:t>:</a:t>
            </a:r>
            <a:r>
              <a:rPr lang="en-US" altLang="en-US" sz="2200" b="0" dirty="0">
                <a:solidFill>
                  <a:srgbClr val="330066"/>
                </a:solidFill>
              </a:rPr>
              <a:t> pencils, paper, compasses, rulers, scissors, tape, and protractors.</a:t>
            </a:r>
          </a:p>
        </p:txBody>
      </p:sp>
      <p:pic>
        <p:nvPicPr>
          <p:cNvPr id="561196" name="Picture 44" descr="wr?wodata=2_310065696_v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3443336"/>
            <a:ext cx="2078262" cy="136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003425" y="5221823"/>
            <a:ext cx="8069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0" dirty="0" smtClean="0">
                <a:solidFill>
                  <a:schemeClr val="hlink"/>
                </a:solidFill>
              </a:rPr>
              <a:t>***Do </a:t>
            </a:r>
            <a:r>
              <a:rPr lang="en-US" altLang="en-US" sz="2800" b="0" dirty="0">
                <a:solidFill>
                  <a:schemeClr val="hlink"/>
                </a:solidFill>
              </a:rPr>
              <a:t>not place a colon right after a verb.</a:t>
            </a:r>
          </a:p>
        </p:txBody>
      </p:sp>
    </p:spTree>
    <p:extLst>
      <p:ext uri="{BB962C8B-B14F-4D97-AF65-F5344CB8AC3E}">
        <p14:creationId xmlns:p14="http://schemas.microsoft.com/office/powerpoint/2010/main" val="11880068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6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6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61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8" grpId="0" animBg="1"/>
      <p:bldP spid="56118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057400" y="365126"/>
            <a:ext cx="80772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500">
                <a:solidFill>
                  <a:srgbClr val="FFFF99"/>
                </a:solidFill>
              </a:rPr>
              <a:t>Colons in conventional situations</a:t>
            </a:r>
          </a:p>
          <a:p>
            <a:pPr algn="ctr" eaLnBrk="1" hangingPunct="1"/>
            <a:endParaRPr lang="en-US" altLang="en-US" sz="2000">
              <a:solidFill>
                <a:srgbClr val="FFFF99"/>
              </a:solidFill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052638" y="1296988"/>
            <a:ext cx="8069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0">
                <a:solidFill>
                  <a:schemeClr val="hlink"/>
                </a:solidFill>
              </a:rPr>
              <a:t>Use a colon in certain conventional situations:</a:t>
            </a:r>
          </a:p>
        </p:txBody>
      </p:sp>
      <p:sp>
        <p:nvSpPr>
          <p:cNvPr id="563214" name="Text Box 14"/>
          <p:cNvSpPr txBox="1">
            <a:spLocks noChangeArrowheads="1"/>
          </p:cNvSpPr>
          <p:nvPr/>
        </p:nvSpPr>
        <p:spPr bwMode="auto">
          <a:xfrm>
            <a:off x="6456276" y="2120900"/>
            <a:ext cx="4111625" cy="4889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0" dirty="0">
                <a:solidFill>
                  <a:srgbClr val="330066"/>
                </a:solidFill>
              </a:rPr>
              <a:t>11</a:t>
            </a:r>
            <a:r>
              <a:rPr lang="en-US" altLang="en-US" sz="2600" dirty="0">
                <a:solidFill>
                  <a:srgbClr val="FF9900"/>
                </a:solidFill>
              </a:rPr>
              <a:t>:</a:t>
            </a:r>
            <a:r>
              <a:rPr lang="en-US" altLang="en-US" sz="2400" b="0" dirty="0">
                <a:solidFill>
                  <a:srgbClr val="330066"/>
                </a:solidFill>
              </a:rPr>
              <a:t>25 tomorrow morning</a:t>
            </a:r>
          </a:p>
        </p:txBody>
      </p:sp>
      <p:sp>
        <p:nvSpPr>
          <p:cNvPr id="563223" name="Text Box 23"/>
          <p:cNvSpPr txBox="1">
            <a:spLocks noChangeArrowheads="1"/>
          </p:cNvSpPr>
          <p:nvPr/>
        </p:nvSpPr>
        <p:spPr bwMode="auto">
          <a:xfrm>
            <a:off x="6875464" y="3155949"/>
            <a:ext cx="3044825" cy="4889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0" dirty="0">
                <a:solidFill>
                  <a:srgbClr val="330066"/>
                </a:solidFill>
              </a:rPr>
              <a:t>Proverbs 3</a:t>
            </a:r>
            <a:r>
              <a:rPr lang="en-US" altLang="en-US" sz="2600" dirty="0">
                <a:solidFill>
                  <a:srgbClr val="FF9900"/>
                </a:solidFill>
              </a:rPr>
              <a:t>:</a:t>
            </a:r>
            <a:r>
              <a:rPr lang="en-US" altLang="en-US" sz="2400" b="0" dirty="0">
                <a:solidFill>
                  <a:srgbClr val="330066"/>
                </a:solidFill>
              </a:rPr>
              <a:t>3</a:t>
            </a:r>
          </a:p>
        </p:txBody>
      </p:sp>
      <p:sp>
        <p:nvSpPr>
          <p:cNvPr id="563228" name="Text Box 28"/>
          <p:cNvSpPr txBox="1">
            <a:spLocks noChangeArrowheads="1"/>
          </p:cNvSpPr>
          <p:nvPr/>
        </p:nvSpPr>
        <p:spPr bwMode="auto">
          <a:xfrm>
            <a:off x="2057401" y="2041525"/>
            <a:ext cx="47545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FF9900"/>
                </a:solidFill>
              </a:rPr>
              <a:t>Between the hour and the minute in times</a:t>
            </a:r>
          </a:p>
        </p:txBody>
      </p:sp>
      <p:sp>
        <p:nvSpPr>
          <p:cNvPr id="563230" name="Text Box 30"/>
          <p:cNvSpPr txBox="1">
            <a:spLocks noChangeArrowheads="1"/>
          </p:cNvSpPr>
          <p:nvPr/>
        </p:nvSpPr>
        <p:spPr bwMode="auto">
          <a:xfrm>
            <a:off x="2032001" y="3019424"/>
            <a:ext cx="48434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200" dirty="0">
                <a:solidFill>
                  <a:srgbClr val="FF9900"/>
                </a:solidFill>
              </a:rPr>
              <a:t>Between chapter and verse in Biblical references</a:t>
            </a:r>
          </a:p>
        </p:txBody>
      </p:sp>
      <p:pic>
        <p:nvPicPr>
          <p:cNvPr id="563237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6" y="1555750"/>
            <a:ext cx="138113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Rectangle 3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721225" y="6121401"/>
            <a:ext cx="12509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456276" y="4090270"/>
            <a:ext cx="3781425" cy="4889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0" i="1" dirty="0">
                <a:solidFill>
                  <a:srgbClr val="330066"/>
                </a:solidFill>
              </a:rPr>
              <a:t>Mutts</a:t>
            </a:r>
            <a:r>
              <a:rPr lang="en-US" altLang="en-US" sz="2600" i="1" dirty="0">
                <a:solidFill>
                  <a:srgbClr val="FF9900"/>
                </a:solidFill>
              </a:rPr>
              <a:t>: </a:t>
            </a:r>
            <a:r>
              <a:rPr lang="en-US" altLang="en-US" sz="2400" b="0" i="1" dirty="0">
                <a:solidFill>
                  <a:srgbClr val="330066"/>
                </a:solidFill>
              </a:rPr>
              <a:t>America’s Dogs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797675" y="5024591"/>
            <a:ext cx="3324225" cy="457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0" dirty="0">
                <a:solidFill>
                  <a:srgbClr val="330066"/>
                </a:solidFill>
              </a:rPr>
              <a:t>Dear Ms. Weinberg</a:t>
            </a:r>
            <a:r>
              <a:rPr lang="en-US" altLang="en-US" sz="2400" dirty="0">
                <a:solidFill>
                  <a:srgbClr val="FF9900"/>
                </a:solidFill>
              </a:rPr>
              <a:t>: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032001" y="3953745"/>
            <a:ext cx="44370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200" dirty="0">
                <a:solidFill>
                  <a:srgbClr val="FF9900"/>
                </a:solidFill>
              </a:rPr>
              <a:t>Between a title and a subtitle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046133" y="4796274"/>
            <a:ext cx="45259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200" dirty="0">
                <a:solidFill>
                  <a:srgbClr val="FF9900"/>
                </a:solidFill>
              </a:rPr>
              <a:t>After the salutation of a business letter</a:t>
            </a:r>
          </a:p>
        </p:txBody>
      </p:sp>
    </p:spTree>
    <p:extLst>
      <p:ext uri="{BB962C8B-B14F-4D97-AF65-F5344CB8AC3E}">
        <p14:creationId xmlns:p14="http://schemas.microsoft.com/office/powerpoint/2010/main" val="35410754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14" grpId="0" animBg="1"/>
      <p:bldP spid="563223" grpId="0" animBg="1"/>
      <p:bldP spid="563228" grpId="0"/>
      <p:bldP spid="563230" grpId="0"/>
      <p:bldP spid="13" grpId="0" animBg="1"/>
      <p:bldP spid="14" grpId="0" animBg="1"/>
      <p:bldP spid="15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Text Box 2"/>
          <p:cNvSpPr txBox="1">
            <a:spLocks noChangeArrowheads="1"/>
          </p:cNvSpPr>
          <p:nvPr/>
        </p:nvSpPr>
        <p:spPr bwMode="auto">
          <a:xfrm>
            <a:off x="2057400" y="365126"/>
            <a:ext cx="80772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500" b="1">
                <a:solidFill>
                  <a:srgbClr val="FFFF99"/>
                </a:solidFill>
              </a:rPr>
              <a:t>Direct quotations</a:t>
            </a:r>
          </a:p>
          <a:p>
            <a:pPr algn="ctr"/>
            <a:endParaRPr lang="en-US" altLang="en-US" sz="2000" b="1">
              <a:solidFill>
                <a:srgbClr val="FFFF99"/>
              </a:solidFill>
            </a:endParaRPr>
          </a:p>
        </p:txBody>
      </p:sp>
      <p:sp>
        <p:nvSpPr>
          <p:cNvPr id="665603" name="Text Box 3"/>
          <p:cNvSpPr txBox="1">
            <a:spLocks noChangeArrowheads="1"/>
          </p:cNvSpPr>
          <p:nvPr/>
        </p:nvSpPr>
        <p:spPr bwMode="auto">
          <a:xfrm>
            <a:off x="661719" y="856149"/>
            <a:ext cx="1114820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200" dirty="0">
                <a:solidFill>
                  <a:schemeClr val="hlink"/>
                </a:solidFill>
              </a:rPr>
              <a:t>Use quotation marks to enclose a </a:t>
            </a:r>
            <a:r>
              <a:rPr lang="en-US" altLang="en-US" sz="2200" b="1" dirty="0">
                <a:solidFill>
                  <a:srgbClr val="FF9900"/>
                </a:solidFill>
              </a:rPr>
              <a:t>direct quotation</a:t>
            </a:r>
            <a:r>
              <a:rPr lang="en-US" altLang="en-US" sz="2200" dirty="0">
                <a:solidFill>
                  <a:schemeClr val="hlink"/>
                </a:solidFill>
              </a:rPr>
              <a:t>—a person’s exact words.</a:t>
            </a:r>
          </a:p>
        </p:txBody>
      </p:sp>
      <p:pic>
        <p:nvPicPr>
          <p:cNvPr id="665611" name="Picture 1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124576"/>
            <a:ext cx="590550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2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035675" y="6108701"/>
            <a:ext cx="11811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84954" y="1393338"/>
            <a:ext cx="1117825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hlink"/>
                </a:solidFill>
              </a:rPr>
              <a:t>When an interrupting expression divides a direct quotation into two parts, place quotation marks around both parts of the quoted statement.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443507" y="2269081"/>
            <a:ext cx="7275490" cy="49244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91440" bIns="9144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en-US" sz="2000" b="1" dirty="0">
                <a:solidFill>
                  <a:srgbClr val="FF9900"/>
                </a:solidFill>
              </a:rPr>
              <a:t>“I</a:t>
            </a:r>
            <a:r>
              <a:rPr lang="en-US" altLang="en-US" sz="2000" dirty="0">
                <a:solidFill>
                  <a:srgbClr val="330066"/>
                </a:solidFill>
              </a:rPr>
              <a:t> want to sit here,</a:t>
            </a:r>
            <a:r>
              <a:rPr lang="en-US" altLang="en-US" sz="2000" b="1" dirty="0">
                <a:solidFill>
                  <a:srgbClr val="FF9900"/>
                </a:solidFill>
              </a:rPr>
              <a:t>”</a:t>
            </a:r>
            <a:r>
              <a:rPr lang="en-US" altLang="en-US" sz="2000" dirty="0">
                <a:solidFill>
                  <a:srgbClr val="330066"/>
                </a:solidFill>
              </a:rPr>
              <a:t> Anna said, </a:t>
            </a:r>
            <a:r>
              <a:rPr lang="en-US" altLang="en-US" sz="2000" b="1" dirty="0">
                <a:solidFill>
                  <a:srgbClr val="FF9900"/>
                </a:solidFill>
              </a:rPr>
              <a:t>“n</a:t>
            </a:r>
            <a:r>
              <a:rPr lang="en-US" altLang="en-US" sz="2000" dirty="0">
                <a:solidFill>
                  <a:srgbClr val="330066"/>
                </a:solidFill>
              </a:rPr>
              <a:t>ot over there.</a:t>
            </a:r>
            <a:r>
              <a:rPr lang="en-US" altLang="en-US" sz="2000" b="1" dirty="0">
                <a:solidFill>
                  <a:srgbClr val="FF9900"/>
                </a:solidFill>
              </a:rPr>
              <a:t>”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330450" y="3836428"/>
            <a:ext cx="9479476" cy="800219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91440" bIns="9144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en-US" sz="2000" dirty="0">
                <a:solidFill>
                  <a:srgbClr val="330066"/>
                </a:solidFill>
              </a:rPr>
              <a:t>“Your </a:t>
            </a:r>
            <a:r>
              <a:rPr lang="en-US" altLang="en-US" sz="2000" i="1" dirty="0">
                <a:solidFill>
                  <a:srgbClr val="330066"/>
                </a:solidFill>
              </a:rPr>
              <a:t>Julius Caesar </a:t>
            </a:r>
            <a:r>
              <a:rPr lang="en-US" altLang="en-US" sz="2000" dirty="0">
                <a:solidFill>
                  <a:srgbClr val="330066"/>
                </a:solidFill>
              </a:rPr>
              <a:t>project is due on the Ides of March</a:t>
            </a:r>
            <a:r>
              <a:rPr lang="en-US" altLang="en-US" sz="2000" b="1" dirty="0">
                <a:solidFill>
                  <a:srgbClr val="FF9900"/>
                </a:solidFill>
              </a:rPr>
              <a:t>,</a:t>
            </a:r>
            <a:r>
              <a:rPr lang="en-US" altLang="en-US" sz="2000" dirty="0">
                <a:solidFill>
                  <a:srgbClr val="330066"/>
                </a:solidFill>
              </a:rPr>
              <a:t>” Mr. Chen announced.</a:t>
            </a:r>
            <a:endParaRPr lang="en-US" altLang="en-US" sz="2000" b="1" dirty="0">
              <a:solidFill>
                <a:srgbClr val="FF9900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352675" y="4763390"/>
            <a:ext cx="7418857" cy="49244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91440" bIns="9144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en-US" sz="2000" dirty="0">
                <a:solidFill>
                  <a:srgbClr val="330066"/>
                </a:solidFill>
              </a:rPr>
              <a:t>“On what date does the Ides of March fall</a:t>
            </a:r>
            <a:r>
              <a:rPr lang="en-US" altLang="en-US" sz="2000" b="1" dirty="0">
                <a:solidFill>
                  <a:srgbClr val="FF9900"/>
                </a:solidFill>
              </a:rPr>
              <a:t>?</a:t>
            </a:r>
            <a:r>
              <a:rPr lang="en-US" altLang="en-US" sz="2000" dirty="0">
                <a:solidFill>
                  <a:srgbClr val="330066"/>
                </a:solidFill>
              </a:rPr>
              <a:t>” Tony asked.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917151" y="2959798"/>
            <a:ext cx="111138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hlink"/>
                </a:solidFill>
              </a:rPr>
              <a:t>A direct quotation can be set off from the rest of a sentence by a comma, a question mark, or an exclamation point, but not by a period.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352675" y="5404740"/>
            <a:ext cx="6684761" cy="49244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91440" bIns="9144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en-US" sz="2000" dirty="0">
                <a:solidFill>
                  <a:srgbClr val="330066"/>
                </a:solidFill>
              </a:rPr>
              <a:t>“That’s easy</a:t>
            </a:r>
            <a:r>
              <a:rPr lang="en-US" altLang="en-US" sz="2000" b="1" dirty="0">
                <a:solidFill>
                  <a:srgbClr val="FF9900"/>
                </a:solidFill>
              </a:rPr>
              <a:t>!</a:t>
            </a:r>
            <a:r>
              <a:rPr lang="en-US" altLang="en-US" sz="2000" dirty="0">
                <a:solidFill>
                  <a:srgbClr val="330066"/>
                </a:solidFill>
              </a:rPr>
              <a:t>” Dorothy exclaimed. “It’s March 15</a:t>
            </a:r>
            <a:r>
              <a:rPr lang="en-US" altLang="en-US" sz="2000" b="1" dirty="0">
                <a:solidFill>
                  <a:srgbClr val="FF9900"/>
                </a:solidFill>
              </a:rPr>
              <a:t>!</a:t>
            </a:r>
            <a:r>
              <a:rPr lang="en-US" altLang="en-US" sz="2000" dirty="0">
                <a:solidFill>
                  <a:srgbClr val="330066"/>
                </a:solidFill>
              </a:rPr>
              <a:t>” 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28637" y="4154806"/>
            <a:ext cx="1141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F9900"/>
                </a:solidFill>
              </a:rPr>
              <a:t>Comma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515937" y="4601608"/>
            <a:ext cx="1836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rgbClr val="FF9900"/>
                </a:solidFill>
              </a:rPr>
              <a:t>Question mark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28637" y="5323047"/>
            <a:ext cx="1941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rgbClr val="FF9900"/>
                </a:solidFill>
              </a:rPr>
              <a:t>Exclamation point</a:t>
            </a:r>
          </a:p>
        </p:txBody>
      </p:sp>
    </p:spTree>
    <p:extLst>
      <p:ext uri="{BB962C8B-B14F-4D97-AF65-F5344CB8AC3E}">
        <p14:creationId xmlns:p14="http://schemas.microsoft.com/office/powerpoint/2010/main" val="20655764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/>
      <p:bldP spid="18" grpId="0"/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Text Box 2"/>
          <p:cNvSpPr txBox="1">
            <a:spLocks noChangeArrowheads="1"/>
          </p:cNvSpPr>
          <p:nvPr/>
        </p:nvSpPr>
        <p:spPr bwMode="auto">
          <a:xfrm>
            <a:off x="2057400" y="365126"/>
            <a:ext cx="80772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500" b="1">
                <a:solidFill>
                  <a:srgbClr val="FFFF99"/>
                </a:solidFill>
              </a:rPr>
              <a:t>Dialogue, quoted passages, and quotations within quotations</a:t>
            </a:r>
          </a:p>
          <a:p>
            <a:pPr algn="ctr"/>
            <a:endParaRPr lang="en-US" altLang="en-US" sz="2000" b="1">
              <a:solidFill>
                <a:srgbClr val="FFFF99"/>
              </a:solidFill>
            </a:endParaRPr>
          </a:p>
        </p:txBody>
      </p:sp>
      <p:sp>
        <p:nvSpPr>
          <p:cNvPr id="563203" name="Text Box 3"/>
          <p:cNvSpPr txBox="1">
            <a:spLocks noChangeArrowheads="1"/>
          </p:cNvSpPr>
          <p:nvPr/>
        </p:nvSpPr>
        <p:spPr bwMode="auto">
          <a:xfrm>
            <a:off x="2052638" y="1296989"/>
            <a:ext cx="80692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chemeClr val="hlink"/>
                </a:solidFill>
              </a:rPr>
              <a:t>When you write dialogue (conversation), begin a new paragraph </a:t>
            </a:r>
            <a:r>
              <a:rPr lang="en-US" altLang="en-US" sz="2400" u="sng" dirty="0">
                <a:solidFill>
                  <a:schemeClr val="hlink"/>
                </a:solidFill>
              </a:rPr>
              <a:t>every time </a:t>
            </a:r>
            <a:r>
              <a:rPr lang="en-US" altLang="en-US" sz="2400" dirty="0">
                <a:solidFill>
                  <a:schemeClr val="hlink"/>
                </a:solidFill>
              </a:rPr>
              <a:t>the speaker changes.</a:t>
            </a:r>
          </a:p>
        </p:txBody>
      </p:sp>
      <p:pic>
        <p:nvPicPr>
          <p:cNvPr id="563230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150" y="1920875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4" name="Text Box 34"/>
          <p:cNvSpPr txBox="1">
            <a:spLocks noChangeArrowheads="1"/>
          </p:cNvSpPr>
          <p:nvPr/>
        </p:nvSpPr>
        <p:spPr bwMode="auto">
          <a:xfrm>
            <a:off x="2054226" y="3562350"/>
            <a:ext cx="8074025" cy="83715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2200">
                <a:solidFill>
                  <a:srgbClr val="330066"/>
                </a:solidFill>
              </a:rPr>
              <a:t>	“Sounds good to me. Meet me back here in about half an hour.”</a:t>
            </a:r>
          </a:p>
        </p:txBody>
      </p:sp>
      <p:sp>
        <p:nvSpPr>
          <p:cNvPr id="563232" name="Text Box 32"/>
          <p:cNvSpPr txBox="1">
            <a:spLocks noChangeArrowheads="1"/>
          </p:cNvSpPr>
          <p:nvPr/>
        </p:nvSpPr>
        <p:spPr bwMode="auto">
          <a:xfrm>
            <a:off x="2052639" y="3130551"/>
            <a:ext cx="8074025" cy="4603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2200">
                <a:solidFill>
                  <a:srgbClr val="330066"/>
                </a:solidFill>
              </a:rPr>
              <a:t>	“In about thirty minutes,” Mel answered. </a:t>
            </a:r>
          </a:p>
        </p:txBody>
      </p:sp>
      <p:sp>
        <p:nvSpPr>
          <p:cNvPr id="563231" name="Text Box 31"/>
          <p:cNvSpPr txBox="1">
            <a:spLocks noChangeArrowheads="1"/>
          </p:cNvSpPr>
          <p:nvPr/>
        </p:nvSpPr>
        <p:spPr bwMode="auto">
          <a:xfrm>
            <a:off x="2052639" y="2762250"/>
            <a:ext cx="8074025" cy="83715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2200">
                <a:solidFill>
                  <a:srgbClr val="330066"/>
                </a:solidFill>
              </a:rPr>
              <a:t>	“Sure,” said Sergio. “May I bring my dog, Rufus? He could use some exercise.”</a:t>
            </a:r>
          </a:p>
        </p:txBody>
      </p:sp>
      <p:sp>
        <p:nvSpPr>
          <p:cNvPr id="563214" name="Text Box 14"/>
          <p:cNvSpPr txBox="1">
            <a:spLocks noChangeArrowheads="1"/>
          </p:cNvSpPr>
          <p:nvPr/>
        </p:nvSpPr>
        <p:spPr bwMode="auto">
          <a:xfrm>
            <a:off x="2052639" y="2393951"/>
            <a:ext cx="8074025" cy="4603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2200">
                <a:solidFill>
                  <a:srgbClr val="330066"/>
                </a:solidFill>
              </a:rPr>
              <a:t>	“Do you want to go to the park today?” Mel asked.</a:t>
            </a:r>
          </a:p>
        </p:txBody>
      </p:sp>
      <p:pic>
        <p:nvPicPr>
          <p:cNvPr id="563238" name="Picture 38" descr="12081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 t="439" r="3320"/>
          <a:stretch>
            <a:fillRect/>
          </a:stretch>
        </p:blipFill>
        <p:spPr bwMode="auto">
          <a:xfrm>
            <a:off x="4737101" y="4021139"/>
            <a:ext cx="2665413" cy="188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9" name="Rectangle 3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721225" y="6121401"/>
            <a:ext cx="12509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938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6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6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6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6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6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4" grpId="0" animBg="1"/>
      <p:bldP spid="563232" grpId="0" animBg="1"/>
      <p:bldP spid="563231" grpId="0" animBg="1"/>
      <p:bldP spid="5632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Text Box 2"/>
          <p:cNvSpPr txBox="1">
            <a:spLocks noChangeArrowheads="1"/>
          </p:cNvSpPr>
          <p:nvPr/>
        </p:nvSpPr>
        <p:spPr bwMode="auto">
          <a:xfrm>
            <a:off x="2057400" y="365126"/>
            <a:ext cx="80772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500" b="1">
                <a:solidFill>
                  <a:srgbClr val="FFFF99"/>
                </a:solidFill>
              </a:rPr>
              <a:t>Quotation marks for titles</a:t>
            </a:r>
          </a:p>
          <a:p>
            <a:pPr algn="ctr"/>
            <a:endParaRPr lang="en-US" altLang="en-US" sz="2000" b="1">
              <a:solidFill>
                <a:srgbClr val="FFFF99"/>
              </a:solidFill>
            </a:endParaRPr>
          </a:p>
        </p:txBody>
      </p:sp>
      <p:sp>
        <p:nvSpPr>
          <p:cNvPr id="498691" name="Text Box 3"/>
          <p:cNvSpPr txBox="1">
            <a:spLocks noChangeArrowheads="1"/>
          </p:cNvSpPr>
          <p:nvPr/>
        </p:nvSpPr>
        <p:spPr bwMode="auto">
          <a:xfrm>
            <a:off x="2052638" y="1296988"/>
            <a:ext cx="806926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hlink"/>
                </a:solidFill>
              </a:rPr>
              <a:t>Use quotation marks to enclose titles of short works such as short stories, poems, essays, articles, songs, and chapters and other parts of books and periodicals.</a:t>
            </a:r>
          </a:p>
        </p:txBody>
      </p:sp>
      <p:sp>
        <p:nvSpPr>
          <p:cNvPr id="498707" name="Text Box 19"/>
          <p:cNvSpPr txBox="1">
            <a:spLocks noChangeArrowheads="1"/>
          </p:cNvSpPr>
          <p:nvPr/>
        </p:nvSpPr>
        <p:spPr bwMode="auto">
          <a:xfrm>
            <a:off x="3263901" y="4960938"/>
            <a:ext cx="4352925" cy="49859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n-US" sz="2400" b="1">
                <a:solidFill>
                  <a:srgbClr val="FF9900"/>
                </a:solidFill>
              </a:rPr>
              <a:t>“</a:t>
            </a:r>
            <a:r>
              <a:rPr lang="en-US" altLang="en-US" sz="2200">
                <a:solidFill>
                  <a:srgbClr val="330066"/>
                </a:solidFill>
              </a:rPr>
              <a:t>The Pit and the Pendulum</a:t>
            </a:r>
            <a:r>
              <a:rPr lang="en-US" altLang="en-US" sz="2400" b="1">
                <a:solidFill>
                  <a:srgbClr val="FF9900"/>
                </a:solidFill>
              </a:rPr>
              <a:t>”</a:t>
            </a:r>
          </a:p>
        </p:txBody>
      </p:sp>
      <p:sp>
        <p:nvSpPr>
          <p:cNvPr id="498729" name="Text Box 41"/>
          <p:cNvSpPr txBox="1">
            <a:spLocks noChangeArrowheads="1"/>
          </p:cNvSpPr>
          <p:nvPr/>
        </p:nvSpPr>
        <p:spPr bwMode="auto">
          <a:xfrm>
            <a:off x="2019300" y="4921250"/>
            <a:ext cx="1296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FF9900"/>
                </a:solidFill>
              </a:rPr>
              <a:t>Short story</a:t>
            </a:r>
          </a:p>
        </p:txBody>
      </p:sp>
      <p:sp>
        <p:nvSpPr>
          <p:cNvPr id="498730" name="Text Box 42"/>
          <p:cNvSpPr txBox="1">
            <a:spLocks noChangeArrowheads="1"/>
          </p:cNvSpPr>
          <p:nvPr/>
        </p:nvSpPr>
        <p:spPr bwMode="auto">
          <a:xfrm>
            <a:off x="3263901" y="3221038"/>
            <a:ext cx="2587625" cy="49859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n-US" sz="2400" b="1">
                <a:solidFill>
                  <a:srgbClr val="FF9900"/>
                </a:solidFill>
              </a:rPr>
              <a:t>“</a:t>
            </a:r>
            <a:r>
              <a:rPr lang="en-US" altLang="en-US" sz="2200">
                <a:solidFill>
                  <a:srgbClr val="330066"/>
                </a:solidFill>
              </a:rPr>
              <a:t>Fire and Ice</a:t>
            </a:r>
            <a:r>
              <a:rPr lang="en-US" altLang="en-US" sz="2400" b="1">
                <a:solidFill>
                  <a:srgbClr val="FF9900"/>
                </a:solidFill>
              </a:rPr>
              <a:t>”</a:t>
            </a:r>
          </a:p>
        </p:txBody>
      </p:sp>
      <p:sp>
        <p:nvSpPr>
          <p:cNvPr id="498731" name="Text Box 43"/>
          <p:cNvSpPr txBox="1">
            <a:spLocks noChangeArrowheads="1"/>
          </p:cNvSpPr>
          <p:nvPr/>
        </p:nvSpPr>
        <p:spPr bwMode="auto">
          <a:xfrm>
            <a:off x="2019300" y="3282951"/>
            <a:ext cx="903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9900"/>
                </a:solidFill>
              </a:rPr>
              <a:t>Poem</a:t>
            </a:r>
          </a:p>
        </p:txBody>
      </p:sp>
      <p:sp>
        <p:nvSpPr>
          <p:cNvPr id="498732" name="Text Box 44"/>
          <p:cNvSpPr txBox="1">
            <a:spLocks noChangeArrowheads="1"/>
          </p:cNvSpPr>
          <p:nvPr/>
        </p:nvSpPr>
        <p:spPr bwMode="auto">
          <a:xfrm>
            <a:off x="3260726" y="4097338"/>
            <a:ext cx="3857625" cy="49859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n-US" sz="2400" b="1">
                <a:solidFill>
                  <a:srgbClr val="FF9900"/>
                </a:solidFill>
              </a:rPr>
              <a:t>“</a:t>
            </a:r>
            <a:r>
              <a:rPr lang="en-US" altLang="en-US" sz="2200">
                <a:solidFill>
                  <a:srgbClr val="330066"/>
                </a:solidFill>
              </a:rPr>
              <a:t>Charley in Yellowstone</a:t>
            </a:r>
            <a:r>
              <a:rPr lang="en-US" altLang="en-US" sz="2400" b="1">
                <a:solidFill>
                  <a:srgbClr val="FF9900"/>
                </a:solidFill>
              </a:rPr>
              <a:t>”</a:t>
            </a:r>
          </a:p>
        </p:txBody>
      </p:sp>
      <p:sp>
        <p:nvSpPr>
          <p:cNvPr id="498733" name="Text Box 45"/>
          <p:cNvSpPr txBox="1">
            <a:spLocks noChangeArrowheads="1"/>
          </p:cNvSpPr>
          <p:nvPr/>
        </p:nvSpPr>
        <p:spPr bwMode="auto">
          <a:xfrm>
            <a:off x="2057401" y="4146551"/>
            <a:ext cx="1374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FF9900"/>
                </a:solidFill>
              </a:rPr>
              <a:t>Essay</a:t>
            </a:r>
          </a:p>
        </p:txBody>
      </p:sp>
      <p:pic>
        <p:nvPicPr>
          <p:cNvPr id="498734" name="Picture 46">
            <a:hlinkClick r:id="rId3" action="ppaction://hlinksldjump"/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1" y="6108701"/>
            <a:ext cx="1622425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8735" name="Picture 4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6099176"/>
            <a:ext cx="590550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8742" name="Picture 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2632075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8743" name="Picture 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3635375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8744" name="Picture 5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4524375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8746" name="Rectangle 5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721225" y="6121401"/>
            <a:ext cx="12509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8747" name="Rectangle 5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035675" y="6108701"/>
            <a:ext cx="11811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724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8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8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8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8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8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8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9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707" grpId="0" animBg="1"/>
      <p:bldP spid="498730" grpId="0" animBg="1"/>
      <p:bldP spid="4987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9" name="Text Box 9"/>
          <p:cNvSpPr txBox="1">
            <a:spLocks noChangeArrowheads="1"/>
          </p:cNvSpPr>
          <p:nvPr/>
        </p:nvSpPr>
        <p:spPr bwMode="auto">
          <a:xfrm>
            <a:off x="334851" y="1843146"/>
            <a:ext cx="1172836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200" dirty="0">
                <a:solidFill>
                  <a:schemeClr val="hlink"/>
                </a:solidFill>
              </a:rPr>
              <a:t>Add an apostrophe and an </a:t>
            </a:r>
            <a:r>
              <a:rPr lang="en-US" altLang="en-US" sz="2200" i="1" dirty="0">
                <a:solidFill>
                  <a:schemeClr val="hlink"/>
                </a:solidFill>
              </a:rPr>
              <a:t>s</a:t>
            </a:r>
            <a:r>
              <a:rPr lang="en-US" altLang="en-US" sz="2200" dirty="0">
                <a:solidFill>
                  <a:schemeClr val="hlink"/>
                </a:solidFill>
              </a:rPr>
              <a:t> to form the </a:t>
            </a:r>
            <a:r>
              <a:rPr lang="en-US" altLang="en-US" sz="2200" dirty="0">
                <a:solidFill>
                  <a:schemeClr val="hlink"/>
                </a:solidFill>
                <a:hlinkClick r:id="rId3" action="ppaction://hlinksldjump"/>
              </a:rPr>
              <a:t>possessive case</a:t>
            </a:r>
            <a:r>
              <a:rPr lang="en-US" altLang="en-US" sz="2200" dirty="0">
                <a:solidFill>
                  <a:schemeClr val="hlink"/>
                </a:solidFill>
              </a:rPr>
              <a:t> of most singular nouns.</a:t>
            </a:r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hlink"/>
                </a:solidFill>
              </a:rPr>
              <a:t>Apostrophe: Possessive </a:t>
            </a:r>
            <a:r>
              <a:rPr lang="en-US" altLang="en-US" dirty="0">
                <a:solidFill>
                  <a:schemeClr val="hlink"/>
                </a:solidFill>
              </a:rPr>
              <a:t>case</a:t>
            </a:r>
            <a:br>
              <a:rPr lang="en-US" altLang="en-US" dirty="0">
                <a:solidFill>
                  <a:schemeClr val="hlink"/>
                </a:solidFill>
              </a:rPr>
            </a:br>
            <a:r>
              <a:rPr lang="en-US" altLang="en-US" sz="2000" dirty="0">
                <a:solidFill>
                  <a:schemeClr val="hlink"/>
                </a:solidFill>
              </a:rPr>
              <a:t>Singular nouns and plural nouns</a:t>
            </a:r>
            <a:endParaRPr lang="en-US" altLang="en-US" dirty="0"/>
          </a:p>
        </p:txBody>
      </p:sp>
      <p:sp>
        <p:nvSpPr>
          <p:cNvPr id="450566" name="Text Box 6"/>
          <p:cNvSpPr txBox="1">
            <a:spLocks noChangeArrowheads="1"/>
          </p:cNvSpPr>
          <p:nvPr/>
        </p:nvSpPr>
        <p:spPr bwMode="auto">
          <a:xfrm>
            <a:off x="838200" y="1470026"/>
            <a:ext cx="805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FF9900"/>
                </a:solidFill>
              </a:rPr>
              <a:t>Singular nouns</a:t>
            </a:r>
          </a:p>
        </p:txBody>
      </p:sp>
      <p:pic>
        <p:nvPicPr>
          <p:cNvPr id="450571" name="Picture 1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157914"/>
            <a:ext cx="590550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74" name="Text Box 14"/>
          <p:cNvSpPr txBox="1">
            <a:spLocks noChangeArrowheads="1"/>
          </p:cNvSpPr>
          <p:nvPr/>
        </p:nvSpPr>
        <p:spPr bwMode="auto">
          <a:xfrm>
            <a:off x="966059" y="2457483"/>
            <a:ext cx="3147498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200" dirty="0">
                <a:solidFill>
                  <a:srgbClr val="330066"/>
                </a:solidFill>
              </a:rPr>
              <a:t>Sam</a:t>
            </a:r>
            <a:r>
              <a:rPr lang="en-US" altLang="en-US" sz="2400" dirty="0">
                <a:solidFill>
                  <a:srgbClr val="FF9900"/>
                </a:solidFill>
              </a:rPr>
              <a:t>’s</a:t>
            </a:r>
            <a:r>
              <a:rPr lang="en-US" altLang="en-US" sz="2200" dirty="0">
                <a:solidFill>
                  <a:srgbClr val="330066"/>
                </a:solidFill>
              </a:rPr>
              <a:t> little brother</a:t>
            </a:r>
            <a:endParaRPr lang="en-US" altLang="en-US" sz="2200" dirty="0">
              <a:solidFill>
                <a:srgbClr val="FF9900"/>
              </a:solidFill>
            </a:endParaRPr>
          </a:p>
        </p:txBody>
      </p:sp>
      <p:sp>
        <p:nvSpPr>
          <p:cNvPr id="450573" name="Text Box 13"/>
          <p:cNvSpPr txBox="1">
            <a:spLocks noChangeArrowheads="1"/>
          </p:cNvSpPr>
          <p:nvPr/>
        </p:nvSpPr>
        <p:spPr bwMode="auto">
          <a:xfrm>
            <a:off x="4595019" y="2464139"/>
            <a:ext cx="3195637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 dirty="0">
                <a:solidFill>
                  <a:srgbClr val="330066"/>
                </a:solidFill>
              </a:rPr>
              <a:t>a good night</a:t>
            </a:r>
            <a:r>
              <a:rPr lang="en-US" altLang="en-US" sz="2400" dirty="0">
                <a:solidFill>
                  <a:srgbClr val="FF9900"/>
                </a:solidFill>
              </a:rPr>
              <a:t>’s</a:t>
            </a:r>
            <a:r>
              <a:rPr lang="en-US" altLang="en-US" sz="2200" dirty="0">
                <a:solidFill>
                  <a:srgbClr val="330066"/>
                </a:solidFill>
              </a:rPr>
              <a:t> sleep</a:t>
            </a:r>
            <a:endParaRPr lang="en-US" altLang="en-US" sz="2200" dirty="0">
              <a:solidFill>
                <a:srgbClr val="FF9900"/>
              </a:solidFill>
            </a:endParaRPr>
          </a:p>
        </p:txBody>
      </p:sp>
      <p:sp>
        <p:nvSpPr>
          <p:cNvPr id="450572" name="Text Box 12"/>
          <p:cNvSpPr txBox="1">
            <a:spLocks noChangeArrowheads="1"/>
          </p:cNvSpPr>
          <p:nvPr/>
        </p:nvSpPr>
        <p:spPr bwMode="auto">
          <a:xfrm>
            <a:off x="8272118" y="2481483"/>
            <a:ext cx="3027362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>
                <a:solidFill>
                  <a:srgbClr val="330066"/>
                </a:solidFill>
              </a:rPr>
              <a:t>the duck</a:t>
            </a:r>
            <a:r>
              <a:rPr lang="en-US" altLang="en-US" sz="2400">
                <a:solidFill>
                  <a:srgbClr val="FF9900"/>
                </a:solidFill>
              </a:rPr>
              <a:t>’s</a:t>
            </a:r>
            <a:r>
              <a:rPr lang="en-US" altLang="en-US" sz="2200">
                <a:solidFill>
                  <a:srgbClr val="330066"/>
                </a:solidFill>
              </a:rPr>
              <a:t> beak</a:t>
            </a:r>
            <a:endParaRPr lang="en-US" altLang="en-US" sz="2200">
              <a:solidFill>
                <a:srgbClr val="FF9900"/>
              </a:solidFill>
            </a:endParaRPr>
          </a:p>
        </p:txBody>
      </p:sp>
      <p:sp>
        <p:nvSpPr>
          <p:cNvPr id="450582" name="Rectangle 2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35675" y="6108701"/>
            <a:ext cx="11811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34850" y="3470044"/>
            <a:ext cx="80581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 b="0" dirty="0">
                <a:solidFill>
                  <a:schemeClr val="hlink"/>
                </a:solidFill>
              </a:rPr>
              <a:t>If a plural noun ends in </a:t>
            </a:r>
            <a:r>
              <a:rPr lang="en-US" altLang="en-US" sz="2200" i="1" dirty="0">
                <a:solidFill>
                  <a:schemeClr val="hlink"/>
                </a:solidFill>
              </a:rPr>
              <a:t>s</a:t>
            </a:r>
            <a:r>
              <a:rPr lang="en-US" altLang="en-US" sz="2200" b="0" dirty="0">
                <a:solidFill>
                  <a:schemeClr val="hlink"/>
                </a:solidFill>
              </a:rPr>
              <a:t>, just add an apostrophe. 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860759" y="3068192"/>
            <a:ext cx="772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FF9900"/>
                </a:solidFill>
              </a:rPr>
              <a:t>Plural nouns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860759" y="3988008"/>
            <a:ext cx="2881313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0" dirty="0">
                <a:solidFill>
                  <a:srgbClr val="330066"/>
                </a:solidFill>
              </a:rPr>
              <a:t>the ducks</a:t>
            </a:r>
            <a:r>
              <a:rPr lang="en-US" altLang="en-US" sz="2400" dirty="0">
                <a:solidFill>
                  <a:srgbClr val="FF9900"/>
                </a:solidFill>
              </a:rPr>
              <a:t>’</a:t>
            </a:r>
            <a:r>
              <a:rPr lang="en-US" altLang="en-US" sz="2400" b="0" dirty="0">
                <a:solidFill>
                  <a:srgbClr val="330066"/>
                </a:solidFill>
              </a:rPr>
              <a:t> beaks</a:t>
            </a:r>
            <a:endParaRPr lang="en-US" altLang="en-US" sz="2400" dirty="0">
              <a:solidFill>
                <a:srgbClr val="FF9900"/>
              </a:solidFill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595019" y="3982602"/>
            <a:ext cx="2881312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0" dirty="0">
                <a:solidFill>
                  <a:srgbClr val="330066"/>
                </a:solidFill>
              </a:rPr>
              <a:t>the Garzas</a:t>
            </a:r>
            <a:r>
              <a:rPr lang="en-US" altLang="en-US" sz="2400" dirty="0">
                <a:solidFill>
                  <a:srgbClr val="FF9900"/>
                </a:solidFill>
              </a:rPr>
              <a:t>’</a:t>
            </a:r>
            <a:r>
              <a:rPr lang="en-US" altLang="en-US" sz="2400" b="0" dirty="0">
                <a:solidFill>
                  <a:srgbClr val="330066"/>
                </a:solidFill>
              </a:rPr>
              <a:t> car</a:t>
            </a:r>
            <a:endParaRPr lang="en-US" altLang="en-US" sz="2400" dirty="0">
              <a:solidFill>
                <a:srgbClr val="FF9900"/>
              </a:solidFill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860759" y="4541837"/>
            <a:ext cx="7634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FF9900"/>
                </a:solidFill>
              </a:rPr>
              <a:t>Proper names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64901" y="4886344"/>
            <a:ext cx="1146219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200" b="0" dirty="0">
                <a:solidFill>
                  <a:schemeClr val="hlink"/>
                </a:solidFill>
              </a:rPr>
              <a:t>If a proper name ends in </a:t>
            </a:r>
            <a:r>
              <a:rPr lang="en-US" altLang="en-US" sz="2200" i="1" dirty="0">
                <a:solidFill>
                  <a:schemeClr val="hlink"/>
                </a:solidFill>
              </a:rPr>
              <a:t>s</a:t>
            </a:r>
            <a:r>
              <a:rPr lang="en-US" altLang="en-US" sz="2200" b="0" dirty="0">
                <a:solidFill>
                  <a:schemeClr val="hlink"/>
                </a:solidFill>
              </a:rPr>
              <a:t>, add only an apostrophe if adding another </a:t>
            </a:r>
            <a:r>
              <a:rPr lang="en-US" altLang="en-US" sz="2200" i="1" dirty="0">
                <a:solidFill>
                  <a:schemeClr val="hlink"/>
                </a:solidFill>
              </a:rPr>
              <a:t>s</a:t>
            </a:r>
            <a:r>
              <a:rPr lang="en-US" altLang="en-US" sz="2200" b="0" dirty="0">
                <a:solidFill>
                  <a:schemeClr val="hlink"/>
                </a:solidFill>
              </a:rPr>
              <a:t> would make the name awkward to pronounce.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641186" y="5426826"/>
            <a:ext cx="3141662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0" dirty="0">
                <a:solidFill>
                  <a:srgbClr val="330066"/>
                </a:solidFill>
              </a:rPr>
              <a:t>Ms. Rawlings</a:t>
            </a:r>
            <a:r>
              <a:rPr lang="en-US" altLang="en-US" sz="2400" dirty="0">
                <a:solidFill>
                  <a:srgbClr val="FF9900"/>
                </a:solidFill>
              </a:rPr>
              <a:t>’</a:t>
            </a:r>
            <a:r>
              <a:rPr lang="en-US" altLang="en-US" sz="2400" b="0" dirty="0">
                <a:solidFill>
                  <a:srgbClr val="330066"/>
                </a:solidFill>
              </a:rPr>
              <a:t> class</a:t>
            </a:r>
            <a:endParaRPr lang="en-US" altLang="en-US" sz="24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948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0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0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4" grpId="0" animBg="1"/>
      <p:bldP spid="450573" grpId="0" animBg="1"/>
      <p:bldP spid="450572" grpId="0" animBg="1"/>
      <p:bldP spid="19" grpId="0" animBg="1"/>
      <p:bldP spid="20" grpId="0" animBg="1"/>
      <p:bldP spid="2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7"/>
            <a:ext cx="10515600" cy="690941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hlink"/>
                </a:solidFill>
              </a:rPr>
              <a:t>Apostrophe: Possessive case</a:t>
            </a:r>
            <a:endParaRPr lang="en-US" altLang="en-US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05109" y="1398617"/>
            <a:ext cx="586690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200" b="0" dirty="0">
                <a:solidFill>
                  <a:schemeClr val="hlink"/>
                </a:solidFill>
              </a:rPr>
              <a:t>Most </a:t>
            </a:r>
            <a:r>
              <a:rPr lang="en-US" altLang="en-US" sz="2200" dirty="0">
                <a:solidFill>
                  <a:srgbClr val="FF9900"/>
                </a:solidFill>
              </a:rPr>
              <a:t>possessive personal pronouns</a:t>
            </a:r>
            <a:r>
              <a:rPr lang="en-US" altLang="en-US" sz="2200" b="0" dirty="0">
                <a:solidFill>
                  <a:schemeClr val="hlink"/>
                </a:solidFill>
              </a:rPr>
              <a:t> have two forms. 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69648" y="2866989"/>
            <a:ext cx="103679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0" dirty="0">
                <a:solidFill>
                  <a:schemeClr val="hlink"/>
                </a:solidFill>
              </a:rPr>
              <a:t>These forms are used before nouns.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032180" y="3061140"/>
            <a:ext cx="10715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0" dirty="0">
                <a:solidFill>
                  <a:schemeClr val="hlink"/>
                </a:solidFill>
              </a:rPr>
              <a:t>These forms stand alone.</a:t>
            </a:r>
          </a:p>
        </p:txBody>
      </p:sp>
      <p:graphicFrame>
        <p:nvGraphicFramePr>
          <p:cNvPr id="12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84934"/>
              </p:ext>
            </p:extLst>
          </p:nvPr>
        </p:nvGraphicFramePr>
        <p:xfrm>
          <a:off x="1466158" y="2572163"/>
          <a:ext cx="3223609" cy="2057401"/>
        </p:xfrm>
        <a:graphic>
          <a:graphicData uri="http://schemas.openxmlformats.org/drawingml/2006/table">
            <a:tbl>
              <a:tblPr/>
              <a:tblGrid>
                <a:gridCol w="1613240"/>
                <a:gridCol w="1610369"/>
              </a:tblGrid>
              <a:tr h="447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my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mine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</a:tr>
              <a:tr h="403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your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your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Verdana" panose="020B0604030504040204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</a:tr>
              <a:tr h="401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his, her, its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his, her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Verdana" panose="020B0604030504040204" pitchFamily="34" charset="0"/>
                        </a:rPr>
                        <a:t>s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, its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</a:tr>
              <a:tr h="403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our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our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Verdana" panose="020B0604030504040204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</a:tr>
              <a:tr h="401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their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their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Verdana" panose="020B0604030504040204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</a:tr>
            </a:tbl>
          </a:graphicData>
        </a:graphic>
      </p:graphicFrame>
      <p:sp>
        <p:nvSpPr>
          <p:cNvPr id="13" name="Text Box 74"/>
          <p:cNvSpPr txBox="1">
            <a:spLocks noChangeArrowheads="1"/>
          </p:cNvSpPr>
          <p:nvPr/>
        </p:nvSpPr>
        <p:spPr bwMode="auto">
          <a:xfrm>
            <a:off x="549954" y="4750307"/>
            <a:ext cx="50652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0" dirty="0">
                <a:solidFill>
                  <a:schemeClr val="hlink"/>
                </a:solidFill>
              </a:rPr>
              <a:t>Do </a:t>
            </a:r>
            <a:r>
              <a:rPr lang="en-US" altLang="en-US" sz="2400" dirty="0">
                <a:solidFill>
                  <a:schemeClr val="hlink"/>
                </a:solidFill>
              </a:rPr>
              <a:t>not</a:t>
            </a:r>
            <a:r>
              <a:rPr lang="en-US" altLang="en-US" sz="2400" b="0" dirty="0">
                <a:solidFill>
                  <a:schemeClr val="hlink"/>
                </a:solidFill>
              </a:rPr>
              <a:t> put an apostrophe in any of these pronouns. </a:t>
            </a:r>
          </a:p>
        </p:txBody>
      </p:sp>
      <p:sp>
        <p:nvSpPr>
          <p:cNvPr id="14" name="AutoShape 68"/>
          <p:cNvSpPr>
            <a:spLocks/>
          </p:cNvSpPr>
          <p:nvPr/>
        </p:nvSpPr>
        <p:spPr bwMode="auto">
          <a:xfrm>
            <a:off x="1110231" y="2559284"/>
            <a:ext cx="330706" cy="2070100"/>
          </a:xfrm>
          <a:prstGeom prst="leftBrace">
            <a:avLst>
              <a:gd name="adj1" fmla="val 35628"/>
              <a:gd name="adj2" fmla="val 50000"/>
            </a:avLst>
          </a:prstGeom>
          <a:noFill/>
          <a:ln w="349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69"/>
          <p:cNvSpPr>
            <a:spLocks/>
          </p:cNvSpPr>
          <p:nvPr/>
        </p:nvSpPr>
        <p:spPr bwMode="auto">
          <a:xfrm>
            <a:off x="4685764" y="2559284"/>
            <a:ext cx="317695" cy="2070100"/>
          </a:xfrm>
          <a:prstGeom prst="rightBrace">
            <a:avLst>
              <a:gd name="adj1" fmla="val 37088"/>
              <a:gd name="adj2" fmla="val 50000"/>
            </a:avLst>
          </a:prstGeom>
          <a:noFill/>
          <a:ln w="349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6096000" y="1461697"/>
            <a:ext cx="584271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200" b="0" dirty="0">
                <a:solidFill>
                  <a:schemeClr val="hlink"/>
                </a:solidFill>
              </a:rPr>
              <a:t>In the possessive case, </a:t>
            </a:r>
            <a:r>
              <a:rPr lang="en-US" altLang="en-US" sz="2200" u="sng" dirty="0">
                <a:solidFill>
                  <a:srgbClr val="FF9900"/>
                </a:solidFill>
              </a:rPr>
              <a:t>indefinite pronouns</a:t>
            </a:r>
            <a:r>
              <a:rPr lang="en-US" altLang="en-US" sz="2200" b="0" dirty="0">
                <a:solidFill>
                  <a:schemeClr val="hlink"/>
                </a:solidFill>
              </a:rPr>
              <a:t> need an apostrophe and an </a:t>
            </a:r>
            <a:r>
              <a:rPr lang="en-US" altLang="en-US" sz="2200" i="1" dirty="0">
                <a:solidFill>
                  <a:schemeClr val="hlink"/>
                </a:solidFill>
              </a:rPr>
              <a:t>s</a:t>
            </a:r>
            <a:r>
              <a:rPr lang="en-US" altLang="en-US" sz="2200" b="0" dirty="0">
                <a:solidFill>
                  <a:schemeClr val="hlink"/>
                </a:solidFill>
              </a:rPr>
              <a:t>.</a:t>
            </a:r>
          </a:p>
        </p:txBody>
      </p:sp>
      <p:graphicFrame>
        <p:nvGraphicFramePr>
          <p:cNvPr id="17" name="Group 1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994991"/>
              </p:ext>
            </p:extLst>
          </p:nvPr>
        </p:nvGraphicFramePr>
        <p:xfrm>
          <a:off x="6132463" y="2510607"/>
          <a:ext cx="5677465" cy="3087690"/>
        </p:xfrm>
        <a:graphic>
          <a:graphicData uri="http://schemas.openxmlformats.org/drawingml/2006/table">
            <a:tbl>
              <a:tblPr/>
              <a:tblGrid>
                <a:gridCol w="1303911"/>
                <a:gridCol w="1507270"/>
                <a:gridCol w="1383724"/>
                <a:gridCol w="1482560"/>
              </a:tblGrid>
              <a:tr h="442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all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each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most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another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either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much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</a:tr>
              <a:tr h="442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any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everyone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neither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several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</a:tr>
              <a:tr h="439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anybody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everything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nobody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some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</a:tr>
              <a:tr h="442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anyone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few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none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somebody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anything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many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no 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something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</a:tr>
              <a:tr h="442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both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more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nothing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anose="020B0604030504040204" pitchFamily="34" charset="0"/>
                        </a:rPr>
                        <a:t>such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0066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 flipH="1">
            <a:off x="5898524" y="1223889"/>
            <a:ext cx="23974" cy="4713272"/>
          </a:xfrm>
          <a:prstGeom prst="line">
            <a:avLst/>
          </a:prstGeom>
          <a:ln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5972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 animBg="1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73644" y="1038177"/>
            <a:ext cx="1130863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200" b="0" dirty="0">
                <a:solidFill>
                  <a:schemeClr val="hlink"/>
                </a:solidFill>
              </a:rPr>
              <a:t>An apostrophe shows where letters, words, or numerals have been omitted from a </a:t>
            </a:r>
            <a:r>
              <a:rPr lang="en-US" altLang="en-US" sz="2200" dirty="0">
                <a:solidFill>
                  <a:srgbClr val="FF9900"/>
                </a:solidFill>
              </a:rPr>
              <a:t>contraction.</a:t>
            </a:r>
            <a:r>
              <a:rPr lang="en-US" altLang="en-US" sz="2200" b="0" dirty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086981" y="480991"/>
            <a:ext cx="8081962" cy="665185"/>
          </a:xfrm>
        </p:spPr>
        <p:txBody>
          <a:bodyPr/>
          <a:lstStyle/>
          <a:p>
            <a:r>
              <a:rPr lang="en-US" altLang="en-US" sz="3600" dirty="0">
                <a:solidFill>
                  <a:schemeClr val="hlink"/>
                </a:solidFill>
              </a:rPr>
              <a:t>Contractions</a:t>
            </a:r>
            <a:br>
              <a:rPr lang="en-US" altLang="en-US" sz="3600" dirty="0">
                <a:solidFill>
                  <a:schemeClr val="hlink"/>
                </a:solidFill>
              </a:rPr>
            </a:br>
            <a:endParaRPr lang="en-US" altLang="en-US" sz="3600" dirty="0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3478446" y="1509535"/>
            <a:ext cx="1405653" cy="36933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b="0" dirty="0">
                <a:solidFill>
                  <a:srgbClr val="330066"/>
                </a:solidFill>
              </a:rPr>
              <a:t>we </a:t>
            </a:r>
            <a:r>
              <a:rPr lang="en-US" altLang="en-US" dirty="0">
                <a:solidFill>
                  <a:srgbClr val="FF9900"/>
                </a:solidFill>
              </a:rPr>
              <a:t>ha</a:t>
            </a:r>
            <a:r>
              <a:rPr lang="en-US" altLang="en-US" b="0" dirty="0">
                <a:solidFill>
                  <a:srgbClr val="330066"/>
                </a:solidFill>
              </a:rPr>
              <a:t>ve</a:t>
            </a:r>
            <a:endParaRPr lang="en-US" altLang="en-US" dirty="0">
              <a:solidFill>
                <a:srgbClr val="FF9900"/>
              </a:solidFill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9056360" y="1542331"/>
            <a:ext cx="1260475" cy="36933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0" dirty="0">
                <a:solidFill>
                  <a:srgbClr val="330066"/>
                </a:solidFill>
              </a:rPr>
              <a:t>o</a:t>
            </a:r>
            <a:r>
              <a:rPr lang="en-US" altLang="en-US" dirty="0">
                <a:solidFill>
                  <a:srgbClr val="FF9900"/>
                </a:solidFill>
              </a:rPr>
              <a:t>’</a:t>
            </a:r>
            <a:r>
              <a:rPr lang="en-US" altLang="en-US" b="0" dirty="0">
                <a:solidFill>
                  <a:srgbClr val="330066"/>
                </a:solidFill>
              </a:rPr>
              <a:t>clock</a:t>
            </a:r>
            <a:endParaRPr lang="en-US" altLang="en-US" dirty="0">
              <a:solidFill>
                <a:srgbClr val="FF9900"/>
              </a:solidFill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4909857" y="1522504"/>
            <a:ext cx="671378" cy="319442"/>
          </a:xfrm>
          <a:prstGeom prst="rightArrow">
            <a:avLst>
              <a:gd name="adj1" fmla="val 50000"/>
              <a:gd name="adj2" fmla="val 4941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5633604" y="1519046"/>
            <a:ext cx="859669" cy="36933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b="0" dirty="0">
                <a:solidFill>
                  <a:srgbClr val="330066"/>
                </a:solidFill>
              </a:rPr>
              <a:t>we</a:t>
            </a:r>
            <a:r>
              <a:rPr lang="en-US" altLang="en-US" dirty="0">
                <a:solidFill>
                  <a:srgbClr val="FF9900"/>
                </a:solidFill>
              </a:rPr>
              <a:t>’</a:t>
            </a:r>
            <a:r>
              <a:rPr lang="en-US" altLang="en-US" b="0" dirty="0">
                <a:solidFill>
                  <a:srgbClr val="330066"/>
                </a:solidFill>
              </a:rPr>
              <a:t>ve</a:t>
            </a:r>
            <a:endParaRPr lang="en-US" altLang="en-US" dirty="0">
              <a:solidFill>
                <a:srgbClr val="FF9900"/>
              </a:solidFill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6773005" y="1528395"/>
            <a:ext cx="1581536" cy="36933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0" dirty="0">
                <a:solidFill>
                  <a:srgbClr val="330066"/>
                </a:solidFill>
              </a:rPr>
              <a:t>o</a:t>
            </a:r>
            <a:r>
              <a:rPr lang="en-US" altLang="en-US" dirty="0">
                <a:solidFill>
                  <a:srgbClr val="FF9900"/>
                </a:solidFill>
              </a:rPr>
              <a:t>f the</a:t>
            </a:r>
            <a:r>
              <a:rPr lang="en-US" altLang="en-US" b="0" dirty="0">
                <a:solidFill>
                  <a:srgbClr val="330066"/>
                </a:solidFill>
              </a:rPr>
              <a:t> clock</a:t>
            </a:r>
            <a:endParaRPr lang="en-US" altLang="en-US" dirty="0">
              <a:solidFill>
                <a:srgbClr val="FF9900"/>
              </a:solidFill>
            </a:endParaRP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3495060" y="3098373"/>
            <a:ext cx="477838" cy="36482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002608" y="2041429"/>
            <a:ext cx="8081962" cy="61837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600" dirty="0" smtClean="0">
                <a:solidFill>
                  <a:schemeClr val="hlink"/>
                </a:solidFill>
              </a:rPr>
              <a:t>Plurals</a:t>
            </a:r>
            <a:endParaRPr lang="en-US" altLang="en-US" sz="3600" dirty="0" smtClean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73644" y="3523946"/>
            <a:ext cx="1130863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200" b="0" dirty="0">
                <a:solidFill>
                  <a:schemeClr val="hlink"/>
                </a:solidFill>
              </a:rPr>
              <a:t>To prevent confusion, a few kinds of nouns </a:t>
            </a:r>
            <a:r>
              <a:rPr lang="en-US" altLang="en-US" sz="2200" i="1" dirty="0">
                <a:solidFill>
                  <a:schemeClr val="hlink"/>
                </a:solidFill>
              </a:rPr>
              <a:t>do</a:t>
            </a:r>
            <a:r>
              <a:rPr lang="en-US" altLang="en-US" sz="2200" b="0" dirty="0">
                <a:solidFill>
                  <a:schemeClr val="hlink"/>
                </a:solidFill>
              </a:rPr>
              <a:t> form plurals by adding an apostrophe and an </a:t>
            </a:r>
            <a:r>
              <a:rPr lang="en-US" altLang="en-US" sz="2200" i="1" dirty="0">
                <a:solidFill>
                  <a:schemeClr val="hlink"/>
                </a:solidFill>
              </a:rPr>
              <a:t>s</a:t>
            </a:r>
            <a:r>
              <a:rPr lang="en-US" altLang="en-US" sz="2200" b="0" dirty="0">
                <a:solidFill>
                  <a:schemeClr val="hlink"/>
                </a:solidFill>
              </a:rPr>
              <a:t>. 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26032" y="4310800"/>
            <a:ext cx="40465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Tx/>
              <a:buChar char="•"/>
            </a:pPr>
            <a:r>
              <a:rPr lang="en-US" altLang="en-US" sz="2000" b="0" dirty="0">
                <a:solidFill>
                  <a:schemeClr val="hlink"/>
                </a:solidFill>
              </a:rPr>
              <a:t> lowercase letters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73644" y="4862355"/>
            <a:ext cx="40465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Tx/>
              <a:buChar char="•"/>
            </a:pPr>
            <a:r>
              <a:rPr lang="en-US" altLang="en-US" sz="2000" b="0" dirty="0">
                <a:solidFill>
                  <a:schemeClr val="hlink"/>
                </a:solidFill>
              </a:rPr>
              <a:t> certain capital letters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40968" y="2576574"/>
            <a:ext cx="106022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200" b="0" dirty="0">
                <a:solidFill>
                  <a:schemeClr val="hlink"/>
                </a:solidFill>
              </a:rPr>
              <a:t>In most cases, do </a:t>
            </a:r>
            <a:r>
              <a:rPr lang="en-US" altLang="en-US" sz="2200" i="1" dirty="0">
                <a:solidFill>
                  <a:schemeClr val="hlink"/>
                </a:solidFill>
              </a:rPr>
              <a:t>not</a:t>
            </a:r>
            <a:r>
              <a:rPr lang="en-US" altLang="en-US" sz="2200" b="0" dirty="0">
                <a:solidFill>
                  <a:schemeClr val="hlink"/>
                </a:solidFill>
              </a:rPr>
              <a:t> use an apostrophe to form the </a:t>
            </a:r>
            <a:r>
              <a:rPr lang="en-US" altLang="en-US" sz="2200" dirty="0">
                <a:solidFill>
                  <a:srgbClr val="FF9900"/>
                </a:solidFill>
              </a:rPr>
              <a:t>plural</a:t>
            </a:r>
            <a:r>
              <a:rPr lang="en-US" altLang="en-US" sz="2200" b="0" dirty="0">
                <a:solidFill>
                  <a:schemeClr val="hlink"/>
                </a:solidFill>
              </a:rPr>
              <a:t> of a noun. 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131398" y="3080015"/>
            <a:ext cx="1363662" cy="36933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0" dirty="0">
                <a:solidFill>
                  <a:srgbClr val="330066"/>
                </a:solidFill>
              </a:rPr>
              <a:t>house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966345" y="3094303"/>
            <a:ext cx="1363663" cy="36933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0" dirty="0">
                <a:solidFill>
                  <a:srgbClr val="330066"/>
                </a:solidFill>
              </a:rPr>
              <a:t>house</a:t>
            </a:r>
            <a:r>
              <a:rPr lang="en-US" altLang="en-US" dirty="0">
                <a:solidFill>
                  <a:srgbClr val="FF9900"/>
                </a:solidFill>
              </a:rPr>
              <a:t>s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256657" y="4310800"/>
            <a:ext cx="2051050" cy="40011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0" i="1" dirty="0">
                <a:solidFill>
                  <a:srgbClr val="330066"/>
                </a:solidFill>
              </a:rPr>
              <a:t>p</a:t>
            </a:r>
            <a:r>
              <a:rPr lang="en-US" altLang="en-US" sz="2000" dirty="0">
                <a:solidFill>
                  <a:srgbClr val="FF9900"/>
                </a:solidFill>
              </a:rPr>
              <a:t>’s</a:t>
            </a:r>
            <a:r>
              <a:rPr lang="en-US" altLang="en-US" sz="2000" b="0" dirty="0">
                <a:solidFill>
                  <a:srgbClr val="330066"/>
                </a:solidFill>
              </a:rPr>
              <a:t> and </a:t>
            </a:r>
            <a:r>
              <a:rPr lang="en-US" altLang="en-US" sz="2000" b="0" i="1" dirty="0">
                <a:solidFill>
                  <a:srgbClr val="330066"/>
                </a:solidFill>
              </a:rPr>
              <a:t>q</a:t>
            </a:r>
            <a:r>
              <a:rPr lang="en-US" altLang="en-US" sz="2000" dirty="0">
                <a:solidFill>
                  <a:srgbClr val="FF9900"/>
                </a:solidFill>
              </a:rPr>
              <a:t>’s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307207" y="4889343"/>
            <a:ext cx="829174" cy="40011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0" i="1" dirty="0">
                <a:solidFill>
                  <a:srgbClr val="330066"/>
                </a:solidFill>
              </a:rPr>
              <a:t>A</a:t>
            </a:r>
            <a:r>
              <a:rPr lang="en-US" altLang="en-US" sz="2000" dirty="0">
                <a:solidFill>
                  <a:srgbClr val="FF9900"/>
                </a:solidFill>
              </a:rPr>
              <a:t>’s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466059" y="4889343"/>
            <a:ext cx="829174" cy="40011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0" i="1" dirty="0">
                <a:solidFill>
                  <a:srgbClr val="330066"/>
                </a:solidFill>
              </a:rPr>
              <a:t>I</a:t>
            </a:r>
            <a:r>
              <a:rPr lang="en-US" altLang="en-US" sz="2000" dirty="0">
                <a:solidFill>
                  <a:srgbClr val="FF9900"/>
                </a:solidFill>
              </a:rPr>
              <a:t>’s</a:t>
            </a:r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8359224" y="1569939"/>
            <a:ext cx="671378" cy="319442"/>
          </a:xfrm>
          <a:prstGeom prst="rightArrow">
            <a:avLst>
              <a:gd name="adj1" fmla="val 50000"/>
              <a:gd name="adj2" fmla="val 4941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649322" y="4301143"/>
            <a:ext cx="18099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hlink"/>
              </a:buClr>
              <a:buFontTx/>
              <a:buChar char="•"/>
            </a:pPr>
            <a:r>
              <a:rPr lang="en-US" altLang="en-US" sz="2000" b="0" dirty="0">
                <a:solidFill>
                  <a:schemeClr val="hlink"/>
                </a:solidFill>
              </a:rPr>
              <a:t> symbols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647821" y="4862355"/>
            <a:ext cx="18604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hlink"/>
              </a:buClr>
              <a:buFontTx/>
              <a:buChar char="•"/>
            </a:pPr>
            <a:r>
              <a:rPr lang="en-US" altLang="en-US" sz="2000" b="0" dirty="0">
                <a:solidFill>
                  <a:schemeClr val="hlink"/>
                </a:solidFill>
              </a:rPr>
              <a:t> numerals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9030602" y="4310989"/>
            <a:ext cx="1003300" cy="40011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0" i="1" dirty="0">
                <a:solidFill>
                  <a:srgbClr val="330066"/>
                </a:solidFill>
              </a:rPr>
              <a:t>@</a:t>
            </a:r>
            <a:r>
              <a:rPr lang="en-US" altLang="en-US" sz="2000" dirty="0">
                <a:solidFill>
                  <a:srgbClr val="FF9900"/>
                </a:solidFill>
              </a:rPr>
              <a:t>’s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10305364" y="4310989"/>
            <a:ext cx="1003300" cy="40011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0" i="1">
                <a:solidFill>
                  <a:srgbClr val="330066"/>
                </a:solidFill>
              </a:rPr>
              <a:t>#</a:t>
            </a:r>
            <a:r>
              <a:rPr lang="en-US" altLang="en-US" sz="2000">
                <a:solidFill>
                  <a:srgbClr val="FF9900"/>
                </a:solidFill>
              </a:rPr>
              <a:t>’s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9030602" y="4898459"/>
            <a:ext cx="1003300" cy="40011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0" i="1" dirty="0">
                <a:solidFill>
                  <a:srgbClr val="330066"/>
                </a:solidFill>
              </a:rPr>
              <a:t>1</a:t>
            </a:r>
            <a:r>
              <a:rPr lang="en-US" altLang="en-US" sz="2000" dirty="0">
                <a:solidFill>
                  <a:srgbClr val="FF9900"/>
                </a:solidFill>
              </a:rPr>
              <a:t>’s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10305364" y="4898459"/>
            <a:ext cx="1003300" cy="40011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0" i="1">
                <a:solidFill>
                  <a:srgbClr val="330066"/>
                </a:solidFill>
              </a:rPr>
              <a:t>2</a:t>
            </a:r>
            <a:r>
              <a:rPr lang="en-US" altLang="en-US" sz="2000">
                <a:solidFill>
                  <a:srgbClr val="FF9900"/>
                </a:solidFill>
              </a:rPr>
              <a:t>’s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758063" y="5461675"/>
            <a:ext cx="73183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3688" indent="-293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Clr>
                <a:schemeClr val="hlink"/>
              </a:buClr>
              <a:buFontTx/>
              <a:buChar char="•"/>
            </a:pPr>
            <a:r>
              <a:rPr lang="en-US" altLang="en-US" sz="2000" b="0" dirty="0">
                <a:solidFill>
                  <a:schemeClr val="hlink"/>
                </a:solidFill>
              </a:rPr>
              <a:t>some words that are referred to as words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6773005" y="5449825"/>
            <a:ext cx="4610180" cy="40011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b="0" dirty="0">
                <a:solidFill>
                  <a:srgbClr val="330066"/>
                </a:solidFill>
              </a:rPr>
              <a:t>Replace all the </a:t>
            </a:r>
            <a:r>
              <a:rPr lang="en-US" altLang="en-US" sz="2000" b="0" i="1" dirty="0">
                <a:solidFill>
                  <a:srgbClr val="330066"/>
                </a:solidFill>
              </a:rPr>
              <a:t>and</a:t>
            </a:r>
            <a:r>
              <a:rPr lang="en-US" altLang="en-US" sz="2000" dirty="0">
                <a:solidFill>
                  <a:srgbClr val="FF9900"/>
                </a:solidFill>
              </a:rPr>
              <a:t>’s</a:t>
            </a:r>
            <a:r>
              <a:rPr lang="en-US" altLang="en-US" sz="2000" b="0" dirty="0">
                <a:solidFill>
                  <a:srgbClr val="330066"/>
                </a:solidFill>
              </a:rPr>
              <a:t> with </a:t>
            </a:r>
            <a:r>
              <a:rPr lang="en-US" altLang="en-US" sz="2000" b="0" i="1" dirty="0" err="1">
                <a:solidFill>
                  <a:srgbClr val="330066"/>
                </a:solidFill>
              </a:rPr>
              <a:t>or</a:t>
            </a:r>
            <a:r>
              <a:rPr lang="en-US" altLang="en-US" sz="2000" dirty="0" err="1">
                <a:solidFill>
                  <a:srgbClr val="FF9900"/>
                </a:solidFill>
              </a:rPr>
              <a:t>’s</a:t>
            </a:r>
            <a:r>
              <a:rPr lang="en-US" altLang="en-US" sz="2000" dirty="0">
                <a:solidFill>
                  <a:srgbClr val="FF99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22078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61" name="Text Box 25"/>
          <p:cNvSpPr txBox="1">
            <a:spLocks noChangeArrowheads="1"/>
          </p:cNvSpPr>
          <p:nvPr/>
        </p:nvSpPr>
        <p:spPr bwMode="auto">
          <a:xfrm>
            <a:off x="1916112" y="2365350"/>
            <a:ext cx="7496175" cy="40011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330066"/>
                </a:solidFill>
              </a:rPr>
              <a:t>This car can park easily. It can park in tight spaces.</a:t>
            </a: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hlink"/>
                </a:solidFill>
              </a:rPr>
              <a:t>How to combine sentences</a:t>
            </a:r>
            <a:r>
              <a:rPr lang="en-US" altLang="en-US" b="0" dirty="0">
                <a:solidFill>
                  <a:schemeClr val="hlink"/>
                </a:solidFill>
              </a:rPr>
              <a:t>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2000" dirty="0"/>
              <a:t>Inserting </a:t>
            </a:r>
            <a:r>
              <a:rPr lang="en-US" altLang="en-US" sz="2000" dirty="0" smtClean="0"/>
              <a:t>phrases</a:t>
            </a:r>
            <a:endParaRPr lang="en-US" altLang="en-US" dirty="0"/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2095500" y="1180387"/>
            <a:ext cx="79629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FF99"/>
                </a:solidFill>
              </a:rPr>
              <a:t>You </a:t>
            </a:r>
            <a:r>
              <a:rPr lang="en-US" altLang="en-US" sz="2400" dirty="0" smtClean="0">
                <a:solidFill>
                  <a:srgbClr val="FFFF99"/>
                </a:solidFill>
              </a:rPr>
              <a:t>can </a:t>
            </a:r>
            <a:r>
              <a:rPr lang="en-US" altLang="en-US" sz="2400" dirty="0">
                <a:solidFill>
                  <a:srgbClr val="FFFF99"/>
                </a:solidFill>
              </a:rPr>
              <a:t>combine sentences by inserting a </a:t>
            </a:r>
            <a:r>
              <a:rPr lang="en-US" altLang="en-US" sz="2400" b="1" dirty="0">
                <a:solidFill>
                  <a:srgbClr val="FF9900"/>
                </a:solidFill>
              </a:rPr>
              <a:t>phrase</a:t>
            </a:r>
            <a:r>
              <a:rPr lang="en-US" altLang="en-US" sz="2400" dirty="0">
                <a:solidFill>
                  <a:srgbClr val="FFFF99"/>
                </a:solidFill>
              </a:rPr>
              <a:t> from one sentence into another.</a:t>
            </a:r>
          </a:p>
        </p:txBody>
      </p:sp>
      <p:pic>
        <p:nvPicPr>
          <p:cNvPr id="167941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9" y="6137276"/>
            <a:ext cx="1622425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44" name="Text Box 8"/>
          <p:cNvSpPr txBox="1">
            <a:spLocks noChangeArrowheads="1"/>
          </p:cNvSpPr>
          <p:nvPr/>
        </p:nvSpPr>
        <p:spPr bwMode="auto">
          <a:xfrm>
            <a:off x="1026554" y="3257011"/>
            <a:ext cx="3352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altLang="en-US" sz="2200" dirty="0">
                <a:solidFill>
                  <a:srgbClr val="FFFF99"/>
                </a:solidFill>
                <a:hlinkClick r:id="rId5" action="ppaction://hlinksldjump"/>
              </a:rPr>
              <a:t>Participial Phrase</a:t>
            </a:r>
            <a:endParaRPr lang="en-US" altLang="en-US" sz="2200" dirty="0">
              <a:solidFill>
                <a:srgbClr val="FFFF99"/>
              </a:solidFill>
            </a:endParaRPr>
          </a:p>
        </p:txBody>
      </p:sp>
      <p:sp>
        <p:nvSpPr>
          <p:cNvPr id="167945" name="Text Box 9"/>
          <p:cNvSpPr txBox="1">
            <a:spLocks noChangeArrowheads="1"/>
          </p:cNvSpPr>
          <p:nvPr/>
        </p:nvSpPr>
        <p:spPr bwMode="auto">
          <a:xfrm>
            <a:off x="1916112" y="3688664"/>
            <a:ext cx="7188200" cy="40011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330066"/>
                </a:solidFill>
              </a:rPr>
              <a:t>Sam swung the bat. He was focusing on the ball.</a:t>
            </a:r>
          </a:p>
        </p:txBody>
      </p:sp>
      <p:sp>
        <p:nvSpPr>
          <p:cNvPr id="167946" name="Text Box 10"/>
          <p:cNvSpPr txBox="1">
            <a:spLocks noChangeArrowheads="1"/>
          </p:cNvSpPr>
          <p:nvPr/>
        </p:nvSpPr>
        <p:spPr bwMode="auto">
          <a:xfrm>
            <a:off x="1040709" y="4547864"/>
            <a:ext cx="35687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altLang="en-US" sz="2200" dirty="0">
                <a:solidFill>
                  <a:srgbClr val="FFFF99"/>
                </a:solidFill>
                <a:hlinkClick r:id="rId6" action="ppaction://hlinksldjump"/>
              </a:rPr>
              <a:t>Appositive Phrase</a:t>
            </a:r>
            <a:endParaRPr lang="en-US" altLang="en-US" sz="2200" dirty="0">
              <a:solidFill>
                <a:srgbClr val="FFFF99"/>
              </a:solidFill>
            </a:endParaRPr>
          </a:p>
        </p:txBody>
      </p:sp>
      <p:sp>
        <p:nvSpPr>
          <p:cNvPr id="167947" name="Text Box 11"/>
          <p:cNvSpPr txBox="1">
            <a:spLocks noChangeArrowheads="1"/>
          </p:cNvSpPr>
          <p:nvPr/>
        </p:nvSpPr>
        <p:spPr bwMode="auto">
          <a:xfrm>
            <a:off x="1916112" y="5003657"/>
            <a:ext cx="6419850" cy="40011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0066"/>
                </a:solidFill>
              </a:rPr>
              <a:t>There we met Chula. Chula is Sandra’s dog. </a:t>
            </a:r>
          </a:p>
        </p:txBody>
      </p:sp>
      <p:sp>
        <p:nvSpPr>
          <p:cNvPr id="167948" name="Text Box 12"/>
          <p:cNvSpPr txBox="1">
            <a:spLocks noChangeArrowheads="1"/>
          </p:cNvSpPr>
          <p:nvPr/>
        </p:nvSpPr>
        <p:spPr bwMode="auto">
          <a:xfrm>
            <a:off x="1026554" y="1932566"/>
            <a:ext cx="4064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altLang="en-US" sz="2200" dirty="0">
                <a:solidFill>
                  <a:srgbClr val="FFFF99"/>
                </a:solidFill>
                <a:hlinkClick r:id="rId7" action="ppaction://hlinksldjump"/>
              </a:rPr>
              <a:t>Prepositional Phrase</a:t>
            </a:r>
            <a:endParaRPr lang="en-US" altLang="en-US" sz="2200" dirty="0">
              <a:solidFill>
                <a:srgbClr val="FFFF99"/>
              </a:solidFill>
            </a:endParaRPr>
          </a:p>
        </p:txBody>
      </p:sp>
      <p:sp>
        <p:nvSpPr>
          <p:cNvPr id="167964" name="Text Box 28"/>
          <p:cNvSpPr txBox="1">
            <a:spLocks noChangeArrowheads="1"/>
          </p:cNvSpPr>
          <p:nvPr/>
        </p:nvSpPr>
        <p:spPr bwMode="auto">
          <a:xfrm>
            <a:off x="2628901" y="2851150"/>
            <a:ext cx="3522663" cy="40011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330066"/>
                </a:solidFill>
              </a:rPr>
              <a:t>This car can park easily </a:t>
            </a:r>
          </a:p>
        </p:txBody>
      </p:sp>
      <p:sp>
        <p:nvSpPr>
          <p:cNvPr id="167965" name="Text Box 29"/>
          <p:cNvSpPr txBox="1">
            <a:spLocks noChangeArrowheads="1"/>
          </p:cNvSpPr>
          <p:nvPr/>
        </p:nvSpPr>
        <p:spPr bwMode="auto">
          <a:xfrm>
            <a:off x="5773133" y="2840806"/>
            <a:ext cx="2341563" cy="400110"/>
          </a:xfrm>
          <a:prstGeom prst="rect">
            <a:avLst/>
          </a:prstGeom>
          <a:solidFill>
            <a:srgbClr val="66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FF99"/>
                </a:solidFill>
              </a:rPr>
              <a:t>in tight spaces.</a:t>
            </a:r>
          </a:p>
        </p:txBody>
      </p:sp>
      <p:sp>
        <p:nvSpPr>
          <p:cNvPr id="167971" name="Text Box 35"/>
          <p:cNvSpPr txBox="1">
            <a:spLocks noChangeArrowheads="1"/>
          </p:cNvSpPr>
          <p:nvPr/>
        </p:nvSpPr>
        <p:spPr bwMode="auto">
          <a:xfrm>
            <a:off x="2586832" y="4164745"/>
            <a:ext cx="3116263" cy="400110"/>
          </a:xfrm>
          <a:prstGeom prst="rect">
            <a:avLst/>
          </a:prstGeom>
          <a:solidFill>
            <a:srgbClr val="66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FF99"/>
                </a:solidFill>
              </a:rPr>
              <a:t>Focusing on the ball,</a:t>
            </a:r>
          </a:p>
        </p:txBody>
      </p:sp>
      <p:sp>
        <p:nvSpPr>
          <p:cNvPr id="167972" name="Text Box 36"/>
          <p:cNvSpPr txBox="1">
            <a:spLocks noChangeArrowheads="1"/>
          </p:cNvSpPr>
          <p:nvPr/>
        </p:nvSpPr>
        <p:spPr bwMode="auto">
          <a:xfrm>
            <a:off x="5418246" y="4147680"/>
            <a:ext cx="3027363" cy="40011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330066"/>
                </a:solidFill>
              </a:rPr>
              <a:t>Sam swung the bat. </a:t>
            </a:r>
          </a:p>
        </p:txBody>
      </p:sp>
      <p:sp>
        <p:nvSpPr>
          <p:cNvPr id="167975" name="Text Box 39"/>
          <p:cNvSpPr txBox="1">
            <a:spLocks noChangeArrowheads="1"/>
          </p:cNvSpPr>
          <p:nvPr/>
        </p:nvSpPr>
        <p:spPr bwMode="auto">
          <a:xfrm>
            <a:off x="2611438" y="5485219"/>
            <a:ext cx="2887841" cy="40011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330066"/>
                </a:solidFill>
              </a:rPr>
              <a:t>There we met Chula, </a:t>
            </a:r>
          </a:p>
        </p:txBody>
      </p:sp>
      <p:sp>
        <p:nvSpPr>
          <p:cNvPr id="167976" name="Text Box 40"/>
          <p:cNvSpPr txBox="1">
            <a:spLocks noChangeArrowheads="1"/>
          </p:cNvSpPr>
          <p:nvPr/>
        </p:nvSpPr>
        <p:spPr bwMode="auto">
          <a:xfrm>
            <a:off x="5511575" y="5483630"/>
            <a:ext cx="2201863" cy="400110"/>
          </a:xfrm>
          <a:prstGeom prst="rect">
            <a:avLst/>
          </a:prstGeom>
          <a:solidFill>
            <a:srgbClr val="66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FF99"/>
                </a:solidFill>
              </a:rPr>
              <a:t>Sandra’s dog.</a:t>
            </a:r>
          </a:p>
        </p:txBody>
      </p:sp>
      <p:sp>
        <p:nvSpPr>
          <p:cNvPr id="167981" name="Rectangle 4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721225" y="6121401"/>
            <a:ext cx="12509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7982" name="Rectangle 46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035675" y="6108701"/>
            <a:ext cx="11811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036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7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7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7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7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7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7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7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7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7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7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7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61" grpId="0" animBg="1" autoUpdateAnimBg="0"/>
      <p:bldP spid="167944" grpId="0"/>
      <p:bldP spid="167945" grpId="0" animBg="1"/>
      <p:bldP spid="167945" grpId="1" animBg="1"/>
      <p:bldP spid="167946" grpId="0"/>
      <p:bldP spid="167947" grpId="0" animBg="1"/>
      <p:bldP spid="167947" grpId="1" animBg="1"/>
      <p:bldP spid="167948" grpId="0"/>
      <p:bldP spid="167964" grpId="0" animBg="1" autoUpdateAnimBg="0"/>
      <p:bldP spid="167971" grpId="0" animBg="1"/>
      <p:bldP spid="167972" grpId="0" animBg="1" autoUpdateAnimBg="0"/>
      <p:bldP spid="16797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hlink"/>
                </a:solidFill>
              </a:rPr>
              <a:t>How to combine sentences</a:t>
            </a:r>
            <a:r>
              <a:rPr lang="en-US" altLang="en-US" b="0" dirty="0">
                <a:solidFill>
                  <a:schemeClr val="hlink"/>
                </a:solidFill>
              </a:rPr>
              <a:t>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2000" dirty="0"/>
              <a:t>Using compound subjects and verbs</a:t>
            </a: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2098821" y="1246933"/>
            <a:ext cx="7865771" cy="769441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38138" indent="-338138">
              <a:tabLst>
                <a:tab pos="12065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20700">
              <a:tabLst>
                <a:tab pos="12065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tabLst>
                <a:tab pos="12065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tabLst>
                <a:tab pos="12065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tabLst>
                <a:tab pos="12065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065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065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065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065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indent="0">
              <a:spcBef>
                <a:spcPct val="50000"/>
              </a:spcBef>
              <a:spcAft>
                <a:spcPct val="50000"/>
              </a:spcAft>
            </a:pPr>
            <a:r>
              <a:rPr lang="en-US" altLang="en-US" sz="2200" dirty="0" smtClean="0">
                <a:solidFill>
                  <a:schemeClr val="hlink"/>
                </a:solidFill>
              </a:rPr>
              <a:t>Join </a:t>
            </a:r>
            <a:r>
              <a:rPr lang="en-US" altLang="en-US" sz="2200" dirty="0">
                <a:solidFill>
                  <a:schemeClr val="hlink"/>
                </a:solidFill>
              </a:rPr>
              <a:t>the verbs or subjects of the two sentences with a </a:t>
            </a:r>
            <a:r>
              <a:rPr lang="en-US" altLang="en-US" sz="2200" dirty="0">
                <a:solidFill>
                  <a:schemeClr val="hlink"/>
                </a:solidFill>
                <a:hlinkClick r:id="rId3" action="ppaction://hlinksldjump"/>
              </a:rPr>
              <a:t>coordinating conjunction </a:t>
            </a:r>
            <a:r>
              <a:rPr lang="en-US" altLang="en-US" sz="2200" dirty="0">
                <a:solidFill>
                  <a:schemeClr val="hlink"/>
                </a:solidFill>
              </a:rPr>
              <a:t>such as </a:t>
            </a:r>
            <a:r>
              <a:rPr lang="en-US" altLang="en-US" sz="2200" i="1" dirty="0">
                <a:solidFill>
                  <a:schemeClr val="hlink"/>
                </a:solidFill>
              </a:rPr>
              <a:t>and, or, </a:t>
            </a:r>
            <a:r>
              <a:rPr lang="en-US" altLang="en-US" sz="2200" dirty="0">
                <a:solidFill>
                  <a:schemeClr val="hlink"/>
                </a:solidFill>
              </a:rPr>
              <a:t>or </a:t>
            </a:r>
            <a:r>
              <a:rPr lang="en-US" altLang="en-US" sz="2200" i="1" dirty="0">
                <a:solidFill>
                  <a:schemeClr val="hlink"/>
                </a:solidFill>
              </a:rPr>
              <a:t>but.</a:t>
            </a:r>
            <a:endParaRPr lang="en-US" altLang="en-US" sz="2200" dirty="0">
              <a:solidFill>
                <a:schemeClr val="hlink"/>
              </a:solidFill>
            </a:endParaRP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2532064" y="3237806"/>
            <a:ext cx="3343275" cy="42703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200" dirty="0">
                <a:solidFill>
                  <a:srgbClr val="330066"/>
                </a:solidFill>
              </a:rPr>
              <a:t>Ice reduces swelling.</a:t>
            </a: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6537326" y="3250683"/>
            <a:ext cx="2797175" cy="42703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200">
                <a:solidFill>
                  <a:srgbClr val="330066"/>
                </a:solidFill>
              </a:rPr>
              <a:t>Ice relieves pain.</a:t>
            </a:r>
          </a:p>
        </p:txBody>
      </p:sp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2514601" y="5033427"/>
            <a:ext cx="3025775" cy="42703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 dirty="0">
                <a:solidFill>
                  <a:srgbClr val="330066"/>
                </a:solidFill>
              </a:rPr>
              <a:t>Jaguars have spots.</a:t>
            </a: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6143626" y="5033427"/>
            <a:ext cx="3190875" cy="42703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 dirty="0">
                <a:solidFill>
                  <a:srgbClr val="330066"/>
                </a:solidFill>
              </a:rPr>
              <a:t>Leopards have spots.</a:t>
            </a:r>
          </a:p>
        </p:txBody>
      </p:sp>
      <p:sp>
        <p:nvSpPr>
          <p:cNvPr id="107540" name="Line 20"/>
          <p:cNvSpPr>
            <a:spLocks noChangeShapeType="1"/>
          </p:cNvSpPr>
          <p:nvPr/>
        </p:nvSpPr>
        <p:spPr bwMode="auto">
          <a:xfrm flipV="1">
            <a:off x="5067301" y="2834689"/>
            <a:ext cx="150177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7541" name="Text Box 21"/>
          <p:cNvSpPr txBox="1">
            <a:spLocks noChangeArrowheads="1"/>
          </p:cNvSpPr>
          <p:nvPr/>
        </p:nvSpPr>
        <p:spPr bwMode="auto">
          <a:xfrm>
            <a:off x="3452814" y="2041371"/>
            <a:ext cx="56356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"/>
              </a:spcBef>
              <a:spcAft>
                <a:spcPct val="50000"/>
              </a:spcAft>
            </a:pPr>
            <a:r>
              <a:rPr lang="en-US" altLang="en-US" sz="2000" b="1" dirty="0">
                <a:solidFill>
                  <a:srgbClr val="FF9900"/>
                </a:solidFill>
              </a:rPr>
              <a:t>IF</a:t>
            </a:r>
          </a:p>
        </p:txBody>
      </p:sp>
      <p:sp>
        <p:nvSpPr>
          <p:cNvPr id="107542" name="Text Box 22"/>
          <p:cNvSpPr txBox="1">
            <a:spLocks noChangeArrowheads="1"/>
          </p:cNvSpPr>
          <p:nvPr/>
        </p:nvSpPr>
        <p:spPr bwMode="auto">
          <a:xfrm>
            <a:off x="7499350" y="2041370"/>
            <a:ext cx="99536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"/>
              </a:spcBef>
              <a:spcAft>
                <a:spcPct val="50000"/>
              </a:spcAft>
            </a:pPr>
            <a:r>
              <a:rPr lang="en-US" altLang="en-US" sz="2000" b="1" dirty="0">
                <a:solidFill>
                  <a:srgbClr val="FF9900"/>
                </a:solidFill>
              </a:rPr>
              <a:t>THEN</a:t>
            </a:r>
          </a:p>
        </p:txBody>
      </p:sp>
      <p:sp>
        <p:nvSpPr>
          <p:cNvPr id="107543" name="Text Box 23"/>
          <p:cNvSpPr txBox="1">
            <a:spLocks noChangeArrowheads="1"/>
          </p:cNvSpPr>
          <p:nvPr/>
        </p:nvSpPr>
        <p:spPr bwMode="auto">
          <a:xfrm>
            <a:off x="2463084" y="2473543"/>
            <a:ext cx="2463800" cy="701675"/>
          </a:xfrm>
          <a:prstGeom prst="rect">
            <a:avLst/>
          </a:prstGeom>
          <a:solidFill>
            <a:srgbClr val="66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50000"/>
              </a:spcAft>
            </a:pPr>
            <a:r>
              <a:rPr lang="en-US" altLang="en-US" sz="2000" dirty="0">
                <a:solidFill>
                  <a:schemeClr val="hlink"/>
                </a:solidFill>
              </a:rPr>
              <a:t>Subjects are </a:t>
            </a:r>
            <a:br>
              <a:rPr lang="en-US" altLang="en-US" sz="2000" dirty="0">
                <a:solidFill>
                  <a:schemeClr val="hlink"/>
                </a:solidFill>
              </a:rPr>
            </a:br>
            <a:r>
              <a:rPr lang="en-US" altLang="en-US" sz="2000" dirty="0">
                <a:solidFill>
                  <a:schemeClr val="hlink"/>
                </a:solidFill>
              </a:rPr>
              <a:t>the same</a:t>
            </a:r>
          </a:p>
        </p:txBody>
      </p:sp>
      <p:sp>
        <p:nvSpPr>
          <p:cNvPr id="107544" name="Text Box 24"/>
          <p:cNvSpPr txBox="1">
            <a:spLocks noChangeArrowheads="1"/>
          </p:cNvSpPr>
          <p:nvPr/>
        </p:nvSpPr>
        <p:spPr bwMode="auto">
          <a:xfrm>
            <a:off x="6656388" y="2477502"/>
            <a:ext cx="2678113" cy="714375"/>
          </a:xfrm>
          <a:prstGeom prst="rect">
            <a:avLst/>
          </a:prstGeom>
          <a:solidFill>
            <a:srgbClr val="66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"/>
              </a:spcBef>
              <a:spcAft>
                <a:spcPct val="50000"/>
              </a:spcAft>
            </a:pPr>
            <a:r>
              <a:rPr lang="en-US" altLang="en-US" sz="2000" dirty="0">
                <a:solidFill>
                  <a:srgbClr val="FFFF99"/>
                </a:solidFill>
              </a:rPr>
              <a:t>Keep the subject and join the verbs</a:t>
            </a:r>
            <a:endParaRPr lang="en-US" altLang="en-US" sz="2000" dirty="0">
              <a:solidFill>
                <a:schemeClr val="hlink"/>
              </a:solidFill>
            </a:endParaRPr>
          </a:p>
        </p:txBody>
      </p:sp>
      <p:pic>
        <p:nvPicPr>
          <p:cNvPr id="107545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4384675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47" name="Text Box 27"/>
          <p:cNvSpPr txBox="1">
            <a:spLocks noChangeArrowheads="1"/>
          </p:cNvSpPr>
          <p:nvPr/>
        </p:nvSpPr>
        <p:spPr bwMode="auto">
          <a:xfrm>
            <a:off x="2977357" y="3741212"/>
            <a:ext cx="5795963" cy="42703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200" dirty="0">
                <a:solidFill>
                  <a:srgbClr val="330066"/>
                </a:solidFill>
              </a:rPr>
              <a:t>Ice reduces swelling</a:t>
            </a:r>
            <a:r>
              <a:rPr lang="en-US" altLang="en-US" sz="2200" dirty="0">
                <a:solidFill>
                  <a:srgbClr val="000066"/>
                </a:solidFill>
              </a:rPr>
              <a:t> </a:t>
            </a:r>
            <a:r>
              <a:rPr lang="en-US" altLang="en-US" sz="2200" b="1" dirty="0">
                <a:solidFill>
                  <a:srgbClr val="FF9900"/>
                </a:solidFill>
              </a:rPr>
              <a:t>and</a:t>
            </a:r>
            <a:r>
              <a:rPr lang="en-US" altLang="en-US" sz="2200" dirty="0">
                <a:solidFill>
                  <a:srgbClr val="000066"/>
                </a:solidFill>
              </a:rPr>
              <a:t> </a:t>
            </a:r>
            <a:r>
              <a:rPr lang="en-US" altLang="en-US" sz="2200" dirty="0">
                <a:solidFill>
                  <a:srgbClr val="330066"/>
                </a:solidFill>
              </a:rPr>
              <a:t>relieves pain.</a:t>
            </a:r>
          </a:p>
        </p:txBody>
      </p:sp>
      <p:sp>
        <p:nvSpPr>
          <p:cNvPr id="107548" name="Line 28"/>
          <p:cNvSpPr>
            <a:spLocks noChangeShapeType="1"/>
          </p:cNvSpPr>
          <p:nvPr/>
        </p:nvSpPr>
        <p:spPr bwMode="auto">
          <a:xfrm flipV="1">
            <a:off x="5067301" y="4742984"/>
            <a:ext cx="150177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7549" name="Text Box 29"/>
          <p:cNvSpPr txBox="1">
            <a:spLocks noChangeArrowheads="1"/>
          </p:cNvSpPr>
          <p:nvPr/>
        </p:nvSpPr>
        <p:spPr bwMode="auto">
          <a:xfrm>
            <a:off x="2514600" y="4277824"/>
            <a:ext cx="2463800" cy="701675"/>
          </a:xfrm>
          <a:prstGeom prst="rect">
            <a:avLst/>
          </a:prstGeom>
          <a:solidFill>
            <a:srgbClr val="33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50000"/>
              </a:spcAft>
            </a:pPr>
            <a:r>
              <a:rPr lang="en-US" altLang="en-US" sz="2000" dirty="0">
                <a:solidFill>
                  <a:schemeClr val="hlink"/>
                </a:solidFill>
              </a:rPr>
              <a:t>Verbs are </a:t>
            </a:r>
            <a:br>
              <a:rPr lang="en-US" altLang="en-US" sz="2000" dirty="0">
                <a:solidFill>
                  <a:schemeClr val="hlink"/>
                </a:solidFill>
              </a:rPr>
            </a:br>
            <a:r>
              <a:rPr lang="en-US" altLang="en-US" sz="2000" dirty="0">
                <a:solidFill>
                  <a:schemeClr val="hlink"/>
                </a:solidFill>
              </a:rPr>
              <a:t>the same</a:t>
            </a:r>
          </a:p>
        </p:txBody>
      </p:sp>
      <p:sp>
        <p:nvSpPr>
          <p:cNvPr id="107550" name="Text Box 30"/>
          <p:cNvSpPr txBox="1">
            <a:spLocks noChangeArrowheads="1"/>
          </p:cNvSpPr>
          <p:nvPr/>
        </p:nvSpPr>
        <p:spPr bwMode="auto">
          <a:xfrm>
            <a:off x="6657976" y="4264945"/>
            <a:ext cx="2678113" cy="714375"/>
          </a:xfrm>
          <a:prstGeom prst="rect">
            <a:avLst/>
          </a:prstGeom>
          <a:solidFill>
            <a:srgbClr val="33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"/>
              </a:spcBef>
              <a:spcAft>
                <a:spcPct val="50000"/>
              </a:spcAft>
            </a:pPr>
            <a:r>
              <a:rPr lang="en-US" altLang="en-US" sz="2000" dirty="0">
                <a:solidFill>
                  <a:srgbClr val="FFFF99"/>
                </a:solidFill>
              </a:rPr>
              <a:t>Keep the verb and join the subjects</a:t>
            </a:r>
            <a:endParaRPr lang="en-US" altLang="en-US" sz="2000" dirty="0">
              <a:solidFill>
                <a:schemeClr val="hlink"/>
              </a:solidFill>
            </a:endParaRPr>
          </a:p>
        </p:txBody>
      </p:sp>
      <p:sp>
        <p:nvSpPr>
          <p:cNvPr id="107551" name="Text Box 31"/>
          <p:cNvSpPr txBox="1">
            <a:spLocks noChangeArrowheads="1"/>
          </p:cNvSpPr>
          <p:nvPr/>
        </p:nvSpPr>
        <p:spPr bwMode="auto">
          <a:xfrm>
            <a:off x="3105945" y="5499101"/>
            <a:ext cx="5667375" cy="42703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200" dirty="0">
                <a:solidFill>
                  <a:srgbClr val="330066"/>
                </a:solidFill>
              </a:rPr>
              <a:t>Jaguars</a:t>
            </a:r>
            <a:r>
              <a:rPr lang="en-US" altLang="en-US" sz="2200" dirty="0">
                <a:solidFill>
                  <a:srgbClr val="000066"/>
                </a:solidFill>
              </a:rPr>
              <a:t> </a:t>
            </a:r>
            <a:r>
              <a:rPr lang="en-US" altLang="en-US" sz="2200" b="1" dirty="0">
                <a:solidFill>
                  <a:srgbClr val="FF9900"/>
                </a:solidFill>
              </a:rPr>
              <a:t>and</a:t>
            </a:r>
            <a:r>
              <a:rPr lang="en-US" altLang="en-US" sz="2200" dirty="0">
                <a:solidFill>
                  <a:srgbClr val="000066"/>
                </a:solidFill>
              </a:rPr>
              <a:t> </a:t>
            </a:r>
            <a:r>
              <a:rPr lang="en-US" altLang="en-US" sz="2200" dirty="0">
                <a:solidFill>
                  <a:srgbClr val="330066"/>
                </a:solidFill>
              </a:rPr>
              <a:t>leopards have spots.</a:t>
            </a:r>
          </a:p>
        </p:txBody>
      </p:sp>
      <p:pic>
        <p:nvPicPr>
          <p:cNvPr id="107553" name="Picture 3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9" y="6137276"/>
            <a:ext cx="1622425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60" name="Rectangle 4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035675" y="6108701"/>
            <a:ext cx="11811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5782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7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107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7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7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9" grpId="0" animBg="1"/>
      <p:bldP spid="107530" grpId="0" animBg="1"/>
      <p:bldP spid="107535" grpId="0" animBg="1"/>
      <p:bldP spid="107535" grpId="1" animBg="1"/>
      <p:bldP spid="107536" grpId="0" animBg="1"/>
      <p:bldP spid="107536" grpId="1" animBg="1"/>
      <p:bldP spid="107540" grpId="0" animBg="1"/>
      <p:bldP spid="107543" grpId="0" animBg="1"/>
      <p:bldP spid="107544" grpId="0" animBg="1"/>
      <p:bldP spid="107547" grpId="0" animBg="1"/>
      <p:bldP spid="107548" grpId="0" animBg="1"/>
      <p:bldP spid="107549" grpId="0" animBg="1"/>
      <p:bldP spid="107550" grpId="0" animBg="1"/>
      <p:bldP spid="1075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hlink"/>
                </a:solidFill>
              </a:rPr>
              <a:t>How to combine sentences</a:t>
            </a:r>
            <a:r>
              <a:rPr lang="en-US" altLang="en-US" b="0">
                <a:solidFill>
                  <a:schemeClr val="hlink"/>
                </a:solidFill>
              </a:rPr>
              <a:t> 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 sz="2000"/>
              <a:t>Creating compound sentences</a:t>
            </a:r>
            <a:endParaRPr lang="en-US" altLang="en-US"/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2057401" y="1296989"/>
            <a:ext cx="59721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hlink"/>
                </a:solidFill>
              </a:rPr>
              <a:t>If the two sentences are </a:t>
            </a:r>
            <a:r>
              <a:rPr lang="en-US" altLang="en-US" sz="2400">
                <a:solidFill>
                  <a:srgbClr val="FF9900"/>
                </a:solidFill>
              </a:rPr>
              <a:t>related</a:t>
            </a:r>
            <a:r>
              <a:rPr lang="en-US" altLang="en-US" sz="2400">
                <a:solidFill>
                  <a:schemeClr val="hlink"/>
                </a:solidFill>
              </a:rPr>
              <a:t> and </a:t>
            </a:r>
            <a:r>
              <a:rPr lang="en-US" altLang="en-US" sz="2400">
                <a:solidFill>
                  <a:srgbClr val="FF9900"/>
                </a:solidFill>
              </a:rPr>
              <a:t>equally important,</a:t>
            </a:r>
            <a:r>
              <a:rPr lang="en-US" altLang="en-US" sz="2400">
                <a:solidFill>
                  <a:schemeClr val="hlink"/>
                </a:solidFill>
              </a:rPr>
              <a:t> you can form a </a:t>
            </a:r>
            <a:r>
              <a:rPr lang="en-US" altLang="en-US" sz="2400" b="1">
                <a:solidFill>
                  <a:srgbClr val="FF9900"/>
                </a:solidFill>
              </a:rPr>
              <a:t>compound sentence.</a:t>
            </a:r>
            <a:r>
              <a:rPr lang="en-US" altLang="en-US" sz="2400">
                <a:solidFill>
                  <a:schemeClr val="hlink"/>
                </a:solidFill>
              </a:rPr>
              <a:t> </a:t>
            </a:r>
          </a:p>
        </p:txBody>
      </p:sp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588" y="3676650"/>
            <a:ext cx="13335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35" name="Text Box 19"/>
          <p:cNvSpPr txBox="1">
            <a:spLocks noChangeArrowheads="1"/>
          </p:cNvSpPr>
          <p:nvPr/>
        </p:nvSpPr>
        <p:spPr bwMode="auto">
          <a:xfrm>
            <a:off x="2041525" y="2573339"/>
            <a:ext cx="7886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hlink"/>
                </a:solidFill>
              </a:rPr>
              <a:t>A compound sentence is made by joining the two sentences with  </a:t>
            </a:r>
          </a:p>
        </p:txBody>
      </p:sp>
      <p:sp>
        <p:nvSpPr>
          <p:cNvPr id="111636" name="Text Box 20"/>
          <p:cNvSpPr txBox="1">
            <a:spLocks noChangeArrowheads="1"/>
          </p:cNvSpPr>
          <p:nvPr/>
        </p:nvSpPr>
        <p:spPr bwMode="auto">
          <a:xfrm>
            <a:off x="2052638" y="3429000"/>
            <a:ext cx="788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>
              <a:buFontTx/>
              <a:buChar char="•"/>
            </a:pPr>
            <a:r>
              <a:rPr lang="en-US" altLang="en-US" sz="2400">
                <a:solidFill>
                  <a:schemeClr val="hlink"/>
                </a:solidFill>
              </a:rPr>
              <a:t> a comma and a coordinating conjunction</a:t>
            </a:r>
          </a:p>
        </p:txBody>
      </p:sp>
      <p:sp>
        <p:nvSpPr>
          <p:cNvPr id="111637" name="Text Box 21"/>
          <p:cNvSpPr txBox="1">
            <a:spLocks noChangeArrowheads="1"/>
          </p:cNvSpPr>
          <p:nvPr/>
        </p:nvSpPr>
        <p:spPr bwMode="auto">
          <a:xfrm>
            <a:off x="2052638" y="3962400"/>
            <a:ext cx="788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>
              <a:buFontTx/>
              <a:buChar char="•"/>
            </a:pPr>
            <a:r>
              <a:rPr lang="en-US" altLang="en-US" sz="2400">
                <a:solidFill>
                  <a:schemeClr val="hlink"/>
                </a:solidFill>
              </a:rPr>
              <a:t> a semicolon</a:t>
            </a:r>
          </a:p>
        </p:txBody>
      </p:sp>
      <p:sp>
        <p:nvSpPr>
          <p:cNvPr id="111638" name="Text Box 22"/>
          <p:cNvSpPr txBox="1">
            <a:spLocks noChangeArrowheads="1"/>
          </p:cNvSpPr>
          <p:nvPr/>
        </p:nvSpPr>
        <p:spPr bwMode="auto">
          <a:xfrm>
            <a:off x="2052638" y="4724400"/>
            <a:ext cx="788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>
              <a:buFontTx/>
              <a:buChar char="•"/>
            </a:pPr>
            <a:r>
              <a:rPr lang="en-US" altLang="en-US" sz="2400" dirty="0">
                <a:solidFill>
                  <a:schemeClr val="hlink"/>
                </a:solidFill>
              </a:rPr>
              <a:t> a semicolon and a </a:t>
            </a:r>
            <a:r>
              <a:rPr lang="en-US" altLang="en-US" sz="2400" dirty="0">
                <a:solidFill>
                  <a:schemeClr val="hlink"/>
                </a:solidFill>
                <a:hlinkClick r:id="" action="ppaction://noaction"/>
              </a:rPr>
              <a:t>conjunctive adverb</a:t>
            </a:r>
            <a:endParaRPr lang="en-US" altLang="en-US" sz="2400" dirty="0">
              <a:solidFill>
                <a:schemeClr val="hlink"/>
              </a:solidFill>
            </a:endParaRPr>
          </a:p>
        </p:txBody>
      </p:sp>
      <p:sp>
        <p:nvSpPr>
          <p:cNvPr id="111640" name="Text Box 24"/>
          <p:cNvSpPr txBox="1">
            <a:spLocks noChangeArrowheads="1"/>
          </p:cNvSpPr>
          <p:nvPr/>
        </p:nvSpPr>
        <p:spPr bwMode="auto">
          <a:xfrm>
            <a:off x="5356226" y="4324351"/>
            <a:ext cx="61436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"/>
              </a:spcBef>
              <a:spcAft>
                <a:spcPct val="50000"/>
              </a:spcAft>
            </a:pPr>
            <a:r>
              <a:rPr lang="en-US" altLang="en-US" sz="2000" b="1">
                <a:solidFill>
                  <a:srgbClr val="FF9900"/>
                </a:solidFill>
              </a:rPr>
              <a:t>OR</a:t>
            </a:r>
          </a:p>
        </p:txBody>
      </p:sp>
      <p:sp>
        <p:nvSpPr>
          <p:cNvPr id="111641" name="Text Box 25"/>
          <p:cNvSpPr txBox="1">
            <a:spLocks noChangeArrowheads="1"/>
          </p:cNvSpPr>
          <p:nvPr/>
        </p:nvSpPr>
        <p:spPr bwMode="auto">
          <a:xfrm>
            <a:off x="3263901" y="5351464"/>
            <a:ext cx="2390775" cy="42703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>
                <a:solidFill>
                  <a:srgbClr val="330066"/>
                </a:solidFill>
              </a:rPr>
              <a:t>We went there.</a:t>
            </a:r>
          </a:p>
        </p:txBody>
      </p:sp>
      <p:sp>
        <p:nvSpPr>
          <p:cNvPr id="111643" name="Text Box 27"/>
          <p:cNvSpPr txBox="1">
            <a:spLocks noChangeArrowheads="1"/>
          </p:cNvSpPr>
          <p:nvPr/>
        </p:nvSpPr>
        <p:spPr bwMode="auto">
          <a:xfrm>
            <a:off x="6324601" y="5351464"/>
            <a:ext cx="2543175" cy="42703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>
                <a:solidFill>
                  <a:srgbClr val="330066"/>
                </a:solidFill>
              </a:rPr>
              <a:t>They came here.</a:t>
            </a:r>
          </a:p>
        </p:txBody>
      </p:sp>
      <p:sp>
        <p:nvSpPr>
          <p:cNvPr id="111645" name="Text Box 29"/>
          <p:cNvSpPr txBox="1">
            <a:spLocks noChangeArrowheads="1"/>
          </p:cNvSpPr>
          <p:nvPr/>
        </p:nvSpPr>
        <p:spPr bwMode="auto">
          <a:xfrm>
            <a:off x="3344864" y="5346700"/>
            <a:ext cx="5438775" cy="4270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>
                <a:solidFill>
                  <a:srgbClr val="330066"/>
                </a:solidFill>
              </a:rPr>
              <a:t>We went there</a:t>
            </a:r>
            <a:r>
              <a:rPr lang="en-US" altLang="en-US" sz="2200" b="1">
                <a:solidFill>
                  <a:srgbClr val="FF9900"/>
                </a:solidFill>
              </a:rPr>
              <a:t>, but</a:t>
            </a:r>
            <a:r>
              <a:rPr lang="en-US" altLang="en-US" sz="2200">
                <a:solidFill>
                  <a:srgbClr val="000066"/>
                </a:solidFill>
              </a:rPr>
              <a:t> </a:t>
            </a:r>
            <a:r>
              <a:rPr lang="en-US" altLang="en-US" sz="2200">
                <a:solidFill>
                  <a:srgbClr val="330066"/>
                </a:solidFill>
              </a:rPr>
              <a:t>they came here.</a:t>
            </a:r>
          </a:p>
        </p:txBody>
      </p:sp>
      <p:sp>
        <p:nvSpPr>
          <p:cNvPr id="111646" name="Text Box 30"/>
          <p:cNvSpPr txBox="1">
            <a:spLocks noChangeArrowheads="1"/>
          </p:cNvSpPr>
          <p:nvPr/>
        </p:nvSpPr>
        <p:spPr bwMode="auto">
          <a:xfrm>
            <a:off x="3687764" y="5346700"/>
            <a:ext cx="4816475" cy="4270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>
                <a:solidFill>
                  <a:srgbClr val="330066"/>
                </a:solidFill>
              </a:rPr>
              <a:t>We went there</a:t>
            </a:r>
            <a:r>
              <a:rPr lang="en-US" altLang="en-US" sz="2200" b="1">
                <a:solidFill>
                  <a:srgbClr val="FF9900"/>
                </a:solidFill>
              </a:rPr>
              <a:t>;</a:t>
            </a:r>
            <a:r>
              <a:rPr lang="en-US" altLang="en-US" sz="2200">
                <a:solidFill>
                  <a:srgbClr val="000066"/>
                </a:solidFill>
              </a:rPr>
              <a:t> </a:t>
            </a:r>
            <a:r>
              <a:rPr lang="en-US" altLang="en-US" sz="2200">
                <a:solidFill>
                  <a:srgbClr val="330066"/>
                </a:solidFill>
              </a:rPr>
              <a:t>they came here.</a:t>
            </a:r>
          </a:p>
        </p:txBody>
      </p:sp>
      <p:sp>
        <p:nvSpPr>
          <p:cNvPr id="111648" name="Text Box 32"/>
          <p:cNvSpPr txBox="1">
            <a:spLocks noChangeArrowheads="1"/>
          </p:cNvSpPr>
          <p:nvPr/>
        </p:nvSpPr>
        <p:spPr bwMode="auto">
          <a:xfrm>
            <a:off x="2801938" y="5346700"/>
            <a:ext cx="6388100" cy="4270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 dirty="0">
                <a:solidFill>
                  <a:srgbClr val="330066"/>
                </a:solidFill>
              </a:rPr>
              <a:t>We went there</a:t>
            </a:r>
            <a:r>
              <a:rPr lang="en-US" altLang="en-US" sz="2200" b="1" dirty="0">
                <a:solidFill>
                  <a:srgbClr val="FF9900"/>
                </a:solidFill>
              </a:rPr>
              <a:t>;</a:t>
            </a:r>
            <a:r>
              <a:rPr lang="en-US" altLang="en-US" sz="2200" dirty="0">
                <a:solidFill>
                  <a:srgbClr val="FF9900"/>
                </a:solidFill>
              </a:rPr>
              <a:t> </a:t>
            </a:r>
            <a:r>
              <a:rPr lang="en-US" altLang="en-US" sz="2200" b="1" dirty="0">
                <a:solidFill>
                  <a:srgbClr val="FF9900"/>
                </a:solidFill>
              </a:rPr>
              <a:t>however,</a:t>
            </a:r>
            <a:r>
              <a:rPr lang="en-US" altLang="en-US" sz="2200" dirty="0">
                <a:solidFill>
                  <a:srgbClr val="000066"/>
                </a:solidFill>
              </a:rPr>
              <a:t> </a:t>
            </a:r>
            <a:r>
              <a:rPr lang="en-US" altLang="en-US" sz="2200" dirty="0">
                <a:solidFill>
                  <a:srgbClr val="330066"/>
                </a:solidFill>
              </a:rPr>
              <a:t>they came here.</a:t>
            </a:r>
          </a:p>
        </p:txBody>
      </p:sp>
      <p:pic>
        <p:nvPicPr>
          <p:cNvPr id="111650" name="Picture 34" descr="T63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20396" r="15578" b="10199"/>
          <a:stretch>
            <a:fillRect/>
          </a:stretch>
        </p:blipFill>
        <p:spPr bwMode="auto">
          <a:xfrm>
            <a:off x="8266114" y="1365251"/>
            <a:ext cx="1868487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51" name="Picture 3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6138864"/>
            <a:ext cx="590550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52" name="Picture 3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9" y="6137276"/>
            <a:ext cx="1622425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55" name="Rectangle 3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721225" y="6121401"/>
            <a:ext cx="12509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56" name="Rectangle 4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035675" y="6108701"/>
            <a:ext cx="11811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139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11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1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11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1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11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5" grpId="0"/>
      <p:bldP spid="111636" grpId="0"/>
      <p:bldP spid="111637" grpId="0"/>
      <p:bldP spid="111638" grpId="0"/>
      <p:bldP spid="111641" grpId="0" animBg="1"/>
      <p:bldP spid="111641" grpId="1" animBg="1"/>
      <p:bldP spid="111643" grpId="0" animBg="1"/>
      <p:bldP spid="111643" grpId="1" animBg="1"/>
      <p:bldP spid="111645" grpId="0" animBg="1"/>
      <p:bldP spid="111645" grpId="1" animBg="1"/>
      <p:bldP spid="111646" grpId="0" animBg="1"/>
      <p:bldP spid="111646" grpId="1" animBg="1"/>
      <p:bldP spid="1116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hlink"/>
                </a:solidFill>
              </a:rPr>
              <a:t>How to combine sentences</a:t>
            </a:r>
            <a:r>
              <a:rPr lang="en-US" altLang="en-US" b="0">
                <a:solidFill>
                  <a:schemeClr val="hlink"/>
                </a:solidFill>
              </a:rPr>
              <a:t> 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 sz="2000"/>
              <a:t>Creating complex sentences</a:t>
            </a:r>
            <a:endParaRPr lang="en-US" altLang="en-US"/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1184745" y="1315436"/>
            <a:ext cx="1029605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FFFF99"/>
                </a:solidFill>
              </a:rPr>
              <a:t>Another way to combine sentences is to form a </a:t>
            </a:r>
            <a:r>
              <a:rPr lang="en-US" altLang="en-US" sz="2200" b="1" dirty="0">
                <a:solidFill>
                  <a:srgbClr val="FF9900"/>
                </a:solidFill>
              </a:rPr>
              <a:t>complex sentence.</a:t>
            </a:r>
            <a:endParaRPr lang="en-US" altLang="en-US" sz="2200" dirty="0">
              <a:solidFill>
                <a:srgbClr val="FF9900"/>
              </a:solidFill>
            </a:endParaRP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2081190" y="4775255"/>
            <a:ext cx="3343275" cy="427038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FFFF99"/>
                </a:solidFill>
              </a:rPr>
              <a:t>The audience clapped</a:t>
            </a: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5421290" y="4775255"/>
            <a:ext cx="4333875" cy="42703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FFFF99"/>
                </a:solidFill>
              </a:rPr>
              <a:t>until the entire choir had left.</a:t>
            </a:r>
          </a:p>
        </p:txBody>
      </p:sp>
      <p:sp>
        <p:nvSpPr>
          <p:cNvPr id="130067" name="Text Box 19"/>
          <p:cNvSpPr txBox="1">
            <a:spLocks noChangeArrowheads="1"/>
          </p:cNvSpPr>
          <p:nvPr/>
        </p:nvSpPr>
        <p:spPr bwMode="auto">
          <a:xfrm>
            <a:off x="2051844" y="1909914"/>
            <a:ext cx="80819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FFFF99"/>
                </a:solidFill>
              </a:rPr>
              <a:t>A complex sentence contains one </a:t>
            </a:r>
            <a:r>
              <a:rPr lang="en-US" altLang="en-US" sz="2200" dirty="0">
                <a:solidFill>
                  <a:srgbClr val="FFFF99"/>
                </a:solidFill>
                <a:hlinkClick r:id="" action="ppaction://noaction"/>
              </a:rPr>
              <a:t>independent clause</a:t>
            </a:r>
            <a:r>
              <a:rPr lang="en-US" altLang="en-US" sz="2200" dirty="0">
                <a:solidFill>
                  <a:srgbClr val="FFFF99"/>
                </a:solidFill>
              </a:rPr>
              <a:t> and one or more </a:t>
            </a:r>
            <a:r>
              <a:rPr lang="en-US" altLang="en-US" sz="2200" dirty="0">
                <a:solidFill>
                  <a:srgbClr val="FFFF99"/>
                </a:solidFill>
                <a:hlinkClick r:id="" action="ppaction://noaction"/>
              </a:rPr>
              <a:t>subordinate clauses</a:t>
            </a:r>
            <a:r>
              <a:rPr lang="en-US" altLang="en-US" sz="2200" dirty="0">
                <a:solidFill>
                  <a:srgbClr val="FFFF99"/>
                </a:solidFill>
              </a:rPr>
              <a:t>.</a:t>
            </a:r>
          </a:p>
        </p:txBody>
      </p:sp>
      <p:sp>
        <p:nvSpPr>
          <p:cNvPr id="130068" name="Text Box 20"/>
          <p:cNvSpPr txBox="1">
            <a:spLocks noChangeArrowheads="1"/>
          </p:cNvSpPr>
          <p:nvPr/>
        </p:nvSpPr>
        <p:spPr bwMode="auto">
          <a:xfrm>
            <a:off x="2560615" y="4413306"/>
            <a:ext cx="2767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9900"/>
                </a:solidFill>
              </a:rPr>
              <a:t>Independent Clause</a:t>
            </a:r>
          </a:p>
        </p:txBody>
      </p:sp>
      <p:sp>
        <p:nvSpPr>
          <p:cNvPr id="130069" name="Text Box 21"/>
          <p:cNvSpPr txBox="1">
            <a:spLocks noChangeArrowheads="1"/>
          </p:cNvSpPr>
          <p:nvPr/>
        </p:nvSpPr>
        <p:spPr bwMode="auto">
          <a:xfrm>
            <a:off x="6357915" y="4413306"/>
            <a:ext cx="2676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9900"/>
                </a:solidFill>
              </a:rPr>
              <a:t>Subordinate Clause</a:t>
            </a:r>
          </a:p>
        </p:txBody>
      </p:sp>
      <p:sp>
        <p:nvSpPr>
          <p:cNvPr id="130074" name="Rectangle 2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721225" y="6121401"/>
            <a:ext cx="12509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 Box 42"/>
          <p:cNvSpPr txBox="1">
            <a:spLocks noChangeArrowheads="1"/>
          </p:cNvSpPr>
          <p:nvPr/>
        </p:nvSpPr>
        <p:spPr bwMode="auto">
          <a:xfrm>
            <a:off x="1956952" y="2906738"/>
            <a:ext cx="808196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 dirty="0">
                <a:solidFill>
                  <a:schemeClr val="hlink"/>
                </a:solidFill>
              </a:rPr>
              <a:t>A </a:t>
            </a:r>
            <a:r>
              <a:rPr lang="en-US" altLang="en-US" sz="2200" b="1" dirty="0">
                <a:solidFill>
                  <a:srgbClr val="FF9900"/>
                </a:solidFill>
              </a:rPr>
              <a:t>subordinate clause</a:t>
            </a:r>
            <a:r>
              <a:rPr lang="en-US" altLang="en-US" sz="2200" dirty="0">
                <a:solidFill>
                  <a:schemeClr val="hlink"/>
                </a:solidFill>
              </a:rPr>
              <a:t> (or dependent clause) </a:t>
            </a:r>
            <a:r>
              <a:rPr lang="en-US" altLang="en-US" sz="2200" dirty="0" smtClean="0">
                <a:solidFill>
                  <a:schemeClr val="hlink"/>
                </a:solidFill>
              </a:rPr>
              <a:t>has a subject and a verb but does </a:t>
            </a:r>
            <a:r>
              <a:rPr lang="en-US" altLang="en-US" sz="2200" dirty="0">
                <a:solidFill>
                  <a:schemeClr val="hlink"/>
                </a:solidFill>
              </a:rPr>
              <a:t>not express a complete thought and cannot stand by itself as a sentence.</a:t>
            </a:r>
          </a:p>
        </p:txBody>
      </p:sp>
    </p:spTree>
    <p:extLst>
      <p:ext uri="{BB962C8B-B14F-4D97-AF65-F5344CB8AC3E}">
        <p14:creationId xmlns:p14="http://schemas.microsoft.com/office/powerpoint/2010/main" val="25024843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6" grpId="0" animBg="1"/>
      <p:bldP spid="130057" grpId="0" animBg="1"/>
      <p:bldP spid="130067" grpId="0"/>
      <p:bldP spid="130068" grpId="0"/>
      <p:bldP spid="1300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hlink"/>
                </a:solidFill>
              </a:rPr>
              <a:t>What is subject-verb agreement? </a:t>
            </a:r>
            <a:br>
              <a:rPr lang="en-US" altLang="en-US" dirty="0">
                <a:solidFill>
                  <a:schemeClr val="hlink"/>
                </a:solidFill>
              </a:rPr>
            </a:br>
            <a:r>
              <a:rPr lang="en-US" altLang="en-US" sz="2000" dirty="0">
                <a:solidFill>
                  <a:schemeClr val="hlink"/>
                </a:solidFill>
              </a:rPr>
              <a:t> </a:t>
            </a:r>
            <a:endParaRPr lang="en-US" altLang="en-US" sz="2000" dirty="0"/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2057400" y="1296988"/>
            <a:ext cx="788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99"/>
                </a:solidFill>
              </a:rPr>
              <a:t>Singular subjects take singular verbs. </a:t>
            </a:r>
          </a:p>
        </p:txBody>
      </p:sp>
      <p:sp>
        <p:nvSpPr>
          <p:cNvPr id="193561" name="Text Box 25"/>
          <p:cNvSpPr txBox="1">
            <a:spLocks noChangeArrowheads="1"/>
          </p:cNvSpPr>
          <p:nvPr/>
        </p:nvSpPr>
        <p:spPr bwMode="auto">
          <a:xfrm>
            <a:off x="3429001" y="2646364"/>
            <a:ext cx="3554413" cy="42703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330066"/>
                </a:solidFill>
              </a:rPr>
              <a:t>Earline attends college. </a:t>
            </a:r>
          </a:p>
        </p:txBody>
      </p:sp>
      <p:sp>
        <p:nvSpPr>
          <p:cNvPr id="193562" name="Text Box 26"/>
          <p:cNvSpPr txBox="1">
            <a:spLocks noChangeArrowheads="1"/>
          </p:cNvSpPr>
          <p:nvPr/>
        </p:nvSpPr>
        <p:spPr bwMode="auto">
          <a:xfrm>
            <a:off x="3473450" y="2011363"/>
            <a:ext cx="1131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9900"/>
                </a:solidFill>
              </a:rPr>
              <a:t>Singular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9900"/>
                </a:solidFill>
              </a:rPr>
              <a:t>Subject</a:t>
            </a:r>
          </a:p>
        </p:txBody>
      </p:sp>
      <p:sp>
        <p:nvSpPr>
          <p:cNvPr id="193563" name="Text Box 27"/>
          <p:cNvSpPr txBox="1">
            <a:spLocks noChangeArrowheads="1"/>
          </p:cNvSpPr>
          <p:nvPr/>
        </p:nvSpPr>
        <p:spPr bwMode="auto">
          <a:xfrm>
            <a:off x="4641850" y="2011363"/>
            <a:ext cx="1131888" cy="64135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99"/>
                </a:solidFill>
              </a:rPr>
              <a:t>Singular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99"/>
                </a:solidFill>
              </a:rPr>
              <a:t>Verb</a:t>
            </a:r>
          </a:p>
        </p:txBody>
      </p:sp>
      <p:sp>
        <p:nvSpPr>
          <p:cNvPr id="193565" name="Text Box 29"/>
          <p:cNvSpPr txBox="1">
            <a:spLocks noChangeArrowheads="1"/>
          </p:cNvSpPr>
          <p:nvPr/>
        </p:nvSpPr>
        <p:spPr bwMode="auto">
          <a:xfrm>
            <a:off x="3429000" y="2644775"/>
            <a:ext cx="3602038" cy="42703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FF9900"/>
                </a:solidFill>
              </a:rPr>
              <a:t>Earline </a:t>
            </a:r>
            <a:r>
              <a:rPr lang="en-US" altLang="en-US" sz="2200">
                <a:solidFill>
                  <a:srgbClr val="330066"/>
                </a:solidFill>
              </a:rPr>
              <a:t>attends college. </a:t>
            </a:r>
          </a:p>
        </p:txBody>
      </p:sp>
      <p:sp>
        <p:nvSpPr>
          <p:cNvPr id="193566" name="Text Box 30"/>
          <p:cNvSpPr txBox="1">
            <a:spLocks noChangeArrowheads="1"/>
          </p:cNvSpPr>
          <p:nvPr/>
        </p:nvSpPr>
        <p:spPr bwMode="auto">
          <a:xfrm>
            <a:off x="3429000" y="2646364"/>
            <a:ext cx="3602038" cy="42703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FF9900"/>
                </a:solidFill>
              </a:rPr>
              <a:t>Earline</a:t>
            </a:r>
            <a:r>
              <a:rPr lang="en-US" altLang="en-US" sz="2200" b="1">
                <a:solidFill>
                  <a:srgbClr val="330066"/>
                </a:solidFill>
              </a:rPr>
              <a:t> </a:t>
            </a:r>
            <a:r>
              <a:rPr lang="en-US" altLang="en-US" sz="2200" b="1">
                <a:solidFill>
                  <a:srgbClr val="333399"/>
                </a:solidFill>
              </a:rPr>
              <a:t>attends</a:t>
            </a:r>
            <a:r>
              <a:rPr lang="en-US" altLang="en-US" sz="2200">
                <a:solidFill>
                  <a:srgbClr val="330066"/>
                </a:solidFill>
              </a:rPr>
              <a:t> college. 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057400" y="3476625"/>
            <a:ext cx="788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0">
                <a:solidFill>
                  <a:schemeClr val="hlink"/>
                </a:solidFill>
              </a:rPr>
              <a:t>Plural subjects take plural verbs. 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173538" y="4176712"/>
            <a:ext cx="1052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0">
                <a:solidFill>
                  <a:srgbClr val="FF9900"/>
                </a:solidFill>
              </a:rPr>
              <a:t>Plural</a:t>
            </a:r>
          </a:p>
          <a:p>
            <a:pPr algn="ctr"/>
            <a:r>
              <a:rPr lang="en-US" altLang="en-US" b="0">
                <a:solidFill>
                  <a:srgbClr val="FF9900"/>
                </a:solidFill>
              </a:rPr>
              <a:t>Subject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438775" y="4176712"/>
            <a:ext cx="827088" cy="64135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0">
                <a:solidFill>
                  <a:schemeClr val="hlink"/>
                </a:solidFill>
              </a:rPr>
              <a:t>Plural</a:t>
            </a:r>
          </a:p>
          <a:p>
            <a:pPr algn="ctr"/>
            <a:r>
              <a:rPr lang="en-US" altLang="en-US" b="0">
                <a:solidFill>
                  <a:schemeClr val="hlink"/>
                </a:solidFill>
              </a:rPr>
              <a:t>Verb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395663" y="4810125"/>
            <a:ext cx="4275137" cy="42703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 b="0">
                <a:solidFill>
                  <a:srgbClr val="330066"/>
                </a:solidFill>
              </a:rPr>
              <a:t>Both </a:t>
            </a:r>
            <a:r>
              <a:rPr lang="en-US" altLang="en-US" sz="2200" b="0">
                <a:solidFill>
                  <a:srgbClr val="FF9900"/>
                </a:solidFill>
              </a:rPr>
              <a:t>women</a:t>
            </a:r>
            <a:r>
              <a:rPr lang="en-US" altLang="en-US" sz="2200">
                <a:solidFill>
                  <a:srgbClr val="330066"/>
                </a:solidFill>
              </a:rPr>
              <a:t> </a:t>
            </a:r>
            <a:r>
              <a:rPr lang="en-US" altLang="en-US" sz="2200">
                <a:solidFill>
                  <a:srgbClr val="333399"/>
                </a:solidFill>
              </a:rPr>
              <a:t>attend</a:t>
            </a:r>
            <a:r>
              <a:rPr lang="en-US" altLang="en-US" sz="2200" b="0">
                <a:solidFill>
                  <a:srgbClr val="330066"/>
                </a:solidFill>
              </a:rPr>
              <a:t> college. </a:t>
            </a:r>
          </a:p>
        </p:txBody>
      </p:sp>
    </p:spTree>
    <p:extLst>
      <p:ext uri="{BB962C8B-B14F-4D97-AF65-F5344CB8AC3E}">
        <p14:creationId xmlns:p14="http://schemas.microsoft.com/office/powerpoint/2010/main" val="24546943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61" grpId="0" animBg="1" autoUpdateAnimBg="0"/>
      <p:bldP spid="193562" grpId="0"/>
      <p:bldP spid="193563" grpId="0" animBg="1"/>
      <p:bldP spid="193565" grpId="0" animBg="1" autoUpdateAnimBg="0"/>
      <p:bldP spid="193566" grpId="0" animBg="1" autoUpdateAnimBg="0"/>
      <p:bldP spid="20" grpId="0"/>
      <p:bldP spid="21" grpId="0" animBg="1"/>
      <p:bldP spid="22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2|0|.5|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2|0|.5|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2|0|.5|.1"/>
</p:tagLst>
</file>

<file path=ppt/theme/theme1.xml><?xml version="1.0" encoding="utf-8"?>
<a:theme xmlns:a="http://schemas.openxmlformats.org/drawingml/2006/main" name="Default Design">
  <a:themeElements>
    <a:clrScheme name="Default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99"/>
      </a:hlink>
      <a:folHlink>
        <a:srgbClr val="CC99FF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3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"/>
          </a:spcBef>
          <a:spcAft>
            <a:spcPct val="5000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3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"/>
          </a:spcBef>
          <a:spcAft>
            <a:spcPct val="5000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C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Default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99"/>
      </a:hlink>
      <a:folHlink>
        <a:srgbClr val="CC99FF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33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"/>
          </a:spcBef>
          <a:spcAft>
            <a:spcPct val="5000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33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"/>
          </a:spcBef>
          <a:spcAft>
            <a:spcPct val="5000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C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Default Design">
  <a:themeElements>
    <a:clrScheme name="Default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99"/>
      </a:hlink>
      <a:folHlink>
        <a:srgbClr val="CC99FF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C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99"/>
      </a:hlink>
      <a:folHlink>
        <a:srgbClr val="CC99FF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33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"/>
          </a:spcBef>
          <a:spcAft>
            <a:spcPct val="5000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33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"/>
          </a:spcBef>
          <a:spcAft>
            <a:spcPct val="5000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C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99"/>
      </a:hlink>
      <a:folHlink>
        <a:srgbClr val="33C8FF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8FF"/>
        </a:hlink>
        <a:folHlink>
          <a:srgbClr val="33C8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99"/>
      </a:hlink>
      <a:folHlink>
        <a:srgbClr val="33C8FF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8FF"/>
        </a:hlink>
        <a:folHlink>
          <a:srgbClr val="33C8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99"/>
      </a:hlink>
      <a:folHlink>
        <a:srgbClr val="33C8FF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8FF"/>
        </a:hlink>
        <a:folHlink>
          <a:srgbClr val="33C8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99"/>
      </a:hlink>
      <a:folHlink>
        <a:srgbClr val="33C8FF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8FF"/>
        </a:hlink>
        <a:folHlink>
          <a:srgbClr val="33C8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Default Design">
  <a:themeElements>
    <a:clrScheme name="Default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99"/>
      </a:hlink>
      <a:folHlink>
        <a:srgbClr val="CC99FF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33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"/>
          </a:spcBef>
          <a:spcAft>
            <a:spcPct val="5000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33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"/>
          </a:spcBef>
          <a:spcAft>
            <a:spcPct val="5000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C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Default Design">
  <a:themeElements>
    <a:clrScheme name="Default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99"/>
      </a:hlink>
      <a:folHlink>
        <a:srgbClr val="CC99FF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33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"/>
          </a:spcBef>
          <a:spcAft>
            <a:spcPct val="5000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33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"/>
          </a:spcBef>
          <a:spcAft>
            <a:spcPct val="5000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C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Default Design">
  <a:themeElements>
    <a:clrScheme name="Default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99"/>
      </a:hlink>
      <a:folHlink>
        <a:srgbClr val="CC99FF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33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"/>
          </a:spcBef>
          <a:spcAft>
            <a:spcPct val="5000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33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"/>
          </a:spcBef>
          <a:spcAft>
            <a:spcPct val="5000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C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25919</TotalTime>
  <Words>3623</Words>
  <Application>Microsoft Office PowerPoint</Application>
  <PresentationFormat>Widescreen</PresentationFormat>
  <Paragraphs>675</Paragraphs>
  <Slides>47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47</vt:i4>
      </vt:variant>
    </vt:vector>
  </HeadingPairs>
  <TitlesOfParts>
    <vt:vector size="61" baseType="lpstr">
      <vt:lpstr>Arial</vt:lpstr>
      <vt:lpstr>Calibri</vt:lpstr>
      <vt:lpstr>Verdana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PowerPoint Presentation</vt:lpstr>
      <vt:lpstr>PowerPoint Presentation</vt:lpstr>
      <vt:lpstr>What is a sentence fragment?</vt:lpstr>
      <vt:lpstr>PowerPoint Presentation</vt:lpstr>
      <vt:lpstr>How to combine sentences  Inserting phrases</vt:lpstr>
      <vt:lpstr>How to combine sentences  Using compound subjects and verbs</vt:lpstr>
      <vt:lpstr>How to combine sentences  Creating compound sentences</vt:lpstr>
      <vt:lpstr>How to combine sentences  Creating complex sentences</vt:lpstr>
      <vt:lpstr>What is subject-verb agreement?   </vt:lpstr>
      <vt:lpstr>What is subject-verb agreement?   Phrases or clauses between subjects and verbs</vt:lpstr>
      <vt:lpstr>What is subject-verb agreement?  Compound subjects</vt:lpstr>
      <vt:lpstr>Solving common agreement problems  Subjects after verbs</vt:lpstr>
      <vt:lpstr>Solving common agreement problems  Don’t and doesn’t</vt:lpstr>
      <vt:lpstr>What is pronoun-antecedent agreement?</vt:lpstr>
      <vt:lpstr>What is pronoun-antecedent agreement?  Indefinite pronouns</vt:lpstr>
      <vt:lpstr>What are the principal parts of verbs?</vt:lpstr>
      <vt:lpstr>What are the verb tenses?</vt:lpstr>
      <vt:lpstr>What are active and passive voice?</vt:lpstr>
      <vt:lpstr>What are the cases of personal pronouns?  The nominative case</vt:lpstr>
      <vt:lpstr>What are the cases of personal pronouns?  The objective case</vt:lpstr>
      <vt:lpstr>What are the cases of personal pronouns?  The possessive case</vt:lpstr>
      <vt:lpstr>Regular comparison</vt:lpstr>
      <vt:lpstr>Irregular comparison</vt:lpstr>
      <vt:lpstr>Double comparisons</vt:lpstr>
      <vt:lpstr>What is a dangling modifier?</vt:lpstr>
      <vt:lpstr>How to fix dangling modifiers</vt:lpstr>
      <vt:lpstr>What is a misplaced modifier?</vt:lpstr>
      <vt:lpstr>How to fix misplaced modifiers</vt:lpstr>
      <vt:lpstr>PowerPoint Presentation</vt:lpstr>
      <vt:lpstr>PowerPoint Presentation</vt:lpstr>
      <vt:lpstr>PowerPoint Presentation</vt:lpstr>
      <vt:lpstr>Periods </vt:lpstr>
      <vt:lpstr>Question marks and Exclamation Points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Apostrophe: Possessive case Singular nouns and plural nouns</vt:lpstr>
      <vt:lpstr>Apostrophe: Possessive case</vt:lpstr>
      <vt:lpstr>Contractions </vt:lpstr>
    </vt:vector>
  </TitlesOfParts>
  <Company>Muscogee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sentence fragment?</dc:title>
  <dc:creator>Brookshire Traci M</dc:creator>
  <cp:lastModifiedBy>Brookshire Traci M</cp:lastModifiedBy>
  <cp:revision>47</cp:revision>
  <dcterms:created xsi:type="dcterms:W3CDTF">2017-07-10T02:12:46Z</dcterms:created>
  <dcterms:modified xsi:type="dcterms:W3CDTF">2017-08-04T14:43:44Z</dcterms:modified>
</cp:coreProperties>
</file>