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31"/>
  </p:notesMasterIdLst>
  <p:sldIdLst>
    <p:sldId id="259" r:id="rId4"/>
    <p:sldId id="257" r:id="rId5"/>
    <p:sldId id="260" r:id="rId6"/>
    <p:sldId id="263" r:id="rId7"/>
    <p:sldId id="266" r:id="rId8"/>
    <p:sldId id="267" r:id="rId9"/>
    <p:sldId id="265" r:id="rId10"/>
    <p:sldId id="264" r:id="rId11"/>
    <p:sldId id="271" r:id="rId12"/>
    <p:sldId id="262" r:id="rId13"/>
    <p:sldId id="268" r:id="rId14"/>
    <p:sldId id="269" r:id="rId15"/>
    <p:sldId id="270" r:id="rId16"/>
    <p:sldId id="272" r:id="rId17"/>
    <p:sldId id="273" r:id="rId18"/>
    <p:sldId id="274" r:id="rId19"/>
    <p:sldId id="275" r:id="rId20"/>
    <p:sldId id="278" r:id="rId21"/>
    <p:sldId id="279" r:id="rId22"/>
    <p:sldId id="281" r:id="rId23"/>
    <p:sldId id="282" r:id="rId24"/>
    <p:sldId id="287" r:id="rId25"/>
    <p:sldId id="280" r:id="rId26"/>
    <p:sldId id="283" r:id="rId27"/>
    <p:sldId id="285" r:id="rId28"/>
    <p:sldId id="284" r:id="rId29"/>
    <p:sldId id="28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492023-38EB-418B-9B7C-D4FAEAFA9C89}" type="datetimeFigureOut">
              <a:rPr lang="en-US" smtClean="0"/>
              <a:t>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E33A8E-6C20-4471-B7E6-A9655902D728}" type="slidenum">
              <a:rPr lang="en-US" smtClean="0"/>
              <a:t>‹#›</a:t>
            </a:fld>
            <a:endParaRPr lang="en-US"/>
          </a:p>
        </p:txBody>
      </p:sp>
    </p:spTree>
    <p:extLst>
      <p:ext uri="{BB962C8B-B14F-4D97-AF65-F5344CB8AC3E}">
        <p14:creationId xmlns:p14="http://schemas.microsoft.com/office/powerpoint/2010/main" val="92903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essential question for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a:t>
            </a:fld>
            <a:endParaRPr lang="en-US"/>
          </a:p>
        </p:txBody>
      </p:sp>
    </p:spTree>
    <p:extLst>
      <p:ext uri="{BB962C8B-B14F-4D97-AF65-F5344CB8AC3E}">
        <p14:creationId xmlns:p14="http://schemas.microsoft.com/office/powerpoint/2010/main" val="323944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10</a:t>
            </a:fld>
            <a:endParaRPr lang="en-US"/>
          </a:p>
        </p:txBody>
      </p:sp>
    </p:spTree>
    <p:extLst>
      <p:ext uri="{BB962C8B-B14F-4D97-AF65-F5344CB8AC3E}">
        <p14:creationId xmlns:p14="http://schemas.microsoft.com/office/powerpoint/2010/main" val="49705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11</a:t>
            </a:fld>
            <a:endParaRPr lang="en-US"/>
          </a:p>
        </p:txBody>
      </p:sp>
    </p:spTree>
    <p:extLst>
      <p:ext uri="{BB962C8B-B14F-4D97-AF65-F5344CB8AC3E}">
        <p14:creationId xmlns:p14="http://schemas.microsoft.com/office/powerpoint/2010/main" val="30797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12</a:t>
            </a:fld>
            <a:endParaRPr lang="en-US"/>
          </a:p>
        </p:txBody>
      </p:sp>
    </p:spTree>
    <p:extLst>
      <p:ext uri="{BB962C8B-B14F-4D97-AF65-F5344CB8AC3E}">
        <p14:creationId xmlns:p14="http://schemas.microsoft.com/office/powerpoint/2010/main" val="349514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13</a:t>
            </a:fld>
            <a:endParaRPr lang="en-US"/>
          </a:p>
        </p:txBody>
      </p:sp>
    </p:spTree>
    <p:extLst>
      <p:ext uri="{BB962C8B-B14F-4D97-AF65-F5344CB8AC3E}">
        <p14:creationId xmlns:p14="http://schemas.microsoft.com/office/powerpoint/2010/main" val="266639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19</a:t>
            </a:fld>
            <a:endParaRPr lang="en-US"/>
          </a:p>
        </p:txBody>
      </p:sp>
    </p:spTree>
    <p:extLst>
      <p:ext uri="{BB962C8B-B14F-4D97-AF65-F5344CB8AC3E}">
        <p14:creationId xmlns:p14="http://schemas.microsoft.com/office/powerpoint/2010/main" val="318179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20</a:t>
            </a:fld>
            <a:endParaRPr lang="en-US"/>
          </a:p>
        </p:txBody>
      </p:sp>
    </p:spTree>
    <p:extLst>
      <p:ext uri="{BB962C8B-B14F-4D97-AF65-F5344CB8AC3E}">
        <p14:creationId xmlns:p14="http://schemas.microsoft.com/office/powerpoint/2010/main" val="3663675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21</a:t>
            </a:fld>
            <a:endParaRPr lang="en-US"/>
          </a:p>
        </p:txBody>
      </p:sp>
    </p:spTree>
    <p:extLst>
      <p:ext uri="{BB962C8B-B14F-4D97-AF65-F5344CB8AC3E}">
        <p14:creationId xmlns:p14="http://schemas.microsoft.com/office/powerpoint/2010/main" val="35125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22</a:t>
            </a:fld>
            <a:endParaRPr lang="en-US"/>
          </a:p>
        </p:txBody>
      </p:sp>
    </p:spTree>
    <p:extLst>
      <p:ext uri="{BB962C8B-B14F-4D97-AF65-F5344CB8AC3E}">
        <p14:creationId xmlns:p14="http://schemas.microsoft.com/office/powerpoint/2010/main" val="1431138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23</a:t>
            </a:fld>
            <a:endParaRPr lang="en-US"/>
          </a:p>
        </p:txBody>
      </p:sp>
    </p:spTree>
    <p:extLst>
      <p:ext uri="{BB962C8B-B14F-4D97-AF65-F5344CB8AC3E}">
        <p14:creationId xmlns:p14="http://schemas.microsoft.com/office/powerpoint/2010/main" val="50328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24</a:t>
            </a:fld>
            <a:endParaRPr lang="en-US"/>
          </a:p>
        </p:txBody>
      </p:sp>
    </p:spTree>
    <p:extLst>
      <p:ext uri="{BB962C8B-B14F-4D97-AF65-F5344CB8AC3E}">
        <p14:creationId xmlns:p14="http://schemas.microsoft.com/office/powerpoint/2010/main" val="51094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ask students to first</a:t>
            </a:r>
            <a:r>
              <a:rPr lang="en-US" baseline="0" dirty="0" smtClean="0"/>
              <a:t> label the continents on the map in their notes. When ready, click the mouse to go over the continents when ready. The teacher can ask for volunteers or call on specific students to identify the name of the continent prior to showing the answer. The order when clicked: North America, South America, Africa, Europe, Asia, Australia, Antarctica. Once the continents have been labeled, the students should do the oceans. Follow the same strategy. When clicked, the order of the Oceans is as follows: Pacific Ocean, Atlantic Ocean, Arctic Ocean, Indian Ocean, Pacific Ocean again, and the Southern Ocean. The teacher should walk around and make sure that all students have identified both continents and oceans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2</a:t>
            </a:fld>
            <a:endParaRPr lang="en-US"/>
          </a:p>
        </p:txBody>
      </p:sp>
    </p:spTree>
    <p:extLst>
      <p:ext uri="{BB962C8B-B14F-4D97-AF65-F5344CB8AC3E}">
        <p14:creationId xmlns:p14="http://schemas.microsoft.com/office/powerpoint/2010/main" val="2836108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25</a:t>
            </a:fld>
            <a:endParaRPr lang="en-US"/>
          </a:p>
        </p:txBody>
      </p:sp>
    </p:spTree>
    <p:extLst>
      <p:ext uri="{BB962C8B-B14F-4D97-AF65-F5344CB8AC3E}">
        <p14:creationId xmlns:p14="http://schemas.microsoft.com/office/powerpoint/2010/main" val="372630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26</a:t>
            </a:fld>
            <a:endParaRPr lang="en-US"/>
          </a:p>
        </p:txBody>
      </p:sp>
    </p:spTree>
    <p:extLst>
      <p:ext uri="{BB962C8B-B14F-4D97-AF65-F5344CB8AC3E}">
        <p14:creationId xmlns:p14="http://schemas.microsoft.com/office/powerpoint/2010/main" val="317177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27</a:t>
            </a:fld>
            <a:endParaRPr lang="en-US"/>
          </a:p>
        </p:txBody>
      </p:sp>
    </p:spTree>
    <p:extLst>
      <p:ext uri="{BB962C8B-B14F-4D97-AF65-F5344CB8AC3E}">
        <p14:creationId xmlns:p14="http://schemas.microsoft.com/office/powerpoint/2010/main" val="329545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slide to ensure that students have the correct answers identified on their notes. *Note: the Southern Ocean is not identified on this map</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3</a:t>
            </a:fld>
            <a:endParaRPr lang="en-US"/>
          </a:p>
        </p:txBody>
      </p:sp>
    </p:spTree>
    <p:extLst>
      <p:ext uri="{BB962C8B-B14F-4D97-AF65-F5344CB8AC3E}">
        <p14:creationId xmlns:p14="http://schemas.microsoft.com/office/powerpoint/2010/main" val="309586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slide as a transition into the next part of the lesson, the chemical composition of ocean water</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4</a:t>
            </a:fld>
            <a:endParaRPr lang="en-US"/>
          </a:p>
        </p:txBody>
      </p:sp>
    </p:spTree>
    <p:extLst>
      <p:ext uri="{BB962C8B-B14F-4D97-AF65-F5344CB8AC3E}">
        <p14:creationId xmlns:p14="http://schemas.microsoft.com/office/powerpoint/2010/main" val="318577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on the slide to the class. The teacher can either ask for volunteers or call on specific students to answer the question. When ready, click the mouse to reveal some synonyms for composition.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5</a:t>
            </a:fld>
            <a:endParaRPr lang="en-US"/>
          </a:p>
        </p:txBody>
      </p:sp>
    </p:spTree>
    <p:extLst>
      <p:ext uri="{BB962C8B-B14F-4D97-AF65-F5344CB8AC3E}">
        <p14:creationId xmlns:p14="http://schemas.microsoft.com/office/powerpoint/2010/main" val="87947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6</a:t>
            </a:fld>
            <a:endParaRPr lang="en-US"/>
          </a:p>
        </p:txBody>
      </p:sp>
    </p:spTree>
    <p:extLst>
      <p:ext uri="{BB962C8B-B14F-4D97-AF65-F5344CB8AC3E}">
        <p14:creationId xmlns:p14="http://schemas.microsoft.com/office/powerpoint/2010/main" val="1895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to</a:t>
            </a:r>
            <a:r>
              <a:rPr lang="en-US" baseline="0" dirty="0" smtClean="0"/>
              <a:t> the class and gather a few student responses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7</a:t>
            </a:fld>
            <a:endParaRPr lang="en-US"/>
          </a:p>
        </p:txBody>
      </p:sp>
    </p:spTree>
    <p:extLst>
      <p:ext uri="{BB962C8B-B14F-4D97-AF65-F5344CB8AC3E}">
        <p14:creationId xmlns:p14="http://schemas.microsoft.com/office/powerpoint/2010/main" val="421976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8</a:t>
            </a:fld>
            <a:endParaRPr lang="en-US"/>
          </a:p>
        </p:txBody>
      </p:sp>
    </p:spTree>
    <p:extLst>
      <p:ext uri="{BB962C8B-B14F-4D97-AF65-F5344CB8AC3E}">
        <p14:creationId xmlns:p14="http://schemas.microsoft.com/office/powerpoint/2010/main" val="342736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9</a:t>
            </a:fld>
            <a:endParaRPr lang="en-US"/>
          </a:p>
        </p:txBody>
      </p:sp>
    </p:spTree>
    <p:extLst>
      <p:ext uri="{BB962C8B-B14F-4D97-AF65-F5344CB8AC3E}">
        <p14:creationId xmlns:p14="http://schemas.microsoft.com/office/powerpoint/2010/main" val="57546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03649698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1715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759166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9494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162381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3382604"/>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1346890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2038095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970136026"/>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350208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5826682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29672461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309426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651720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08992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760803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140933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034163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1349742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4674526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99782306"/>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621929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3E7B-DFC5-4FDE-B080-3AF4AC6CAE5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t>1/5/2018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60585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1/5/2018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28442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1303/es1303page01.cfm?chapter_no=visualiz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D69hGvCsWgA&amp;list=PL88CB33C02CCF3D39&amp;index=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51cY6iod3U&amp;index=5&amp;list=PL88CB33C02CCF3D3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s://next-cc-beta.s3.amazonaws.com/journey/4f44e8908415c70003000169/description_background/Water_Intro_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438" y="692842"/>
            <a:ext cx="5638800" cy="583213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81000" y="119624"/>
            <a:ext cx="5410200" cy="4397373"/>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tx1">
                    <a:lumMod val="95000"/>
                    <a:lumOff val="5000"/>
                  </a:schemeClr>
                </a:solidFill>
                <a:effectLst>
                  <a:outerShdw blurRad="38100" dist="38100" dir="2700000" algn="tl">
                    <a:srgbClr val="000000">
                      <a:alpha val="43137"/>
                    </a:srgbClr>
                  </a:outerShdw>
                </a:effectLst>
              </a:rPr>
              <a:t>   Essential Question:</a:t>
            </a:r>
            <a:br>
              <a:rPr lang="en-US" sz="4000" b="1" dirty="0" smtClean="0">
                <a:solidFill>
                  <a:schemeClr val="tx1">
                    <a:lumMod val="95000"/>
                    <a:lumOff val="5000"/>
                  </a:schemeClr>
                </a:solidFill>
                <a:effectLst>
                  <a:outerShdw blurRad="38100" dist="38100" dir="2700000" algn="tl">
                    <a:srgbClr val="000000">
                      <a:alpha val="43137"/>
                    </a:srgbClr>
                  </a:outerShdw>
                </a:effectLst>
              </a:rPr>
            </a:br>
            <a:endParaRPr lang="en-US" sz="1200" b="1" dirty="0" smtClean="0">
              <a:solidFill>
                <a:schemeClr val="tx1">
                  <a:lumMod val="95000"/>
                  <a:lumOff val="5000"/>
                </a:schemeClr>
              </a:solidFill>
              <a:effectLst>
                <a:outerShdw blurRad="38100" dist="38100" dir="2700000" algn="tl">
                  <a:srgbClr val="000000">
                    <a:alpha val="43137"/>
                  </a:srgbClr>
                </a:outerShdw>
              </a:effectLst>
            </a:endParaRPr>
          </a:p>
          <a:p>
            <a:r>
              <a:rPr lang="en-US" sz="4200" b="1" dirty="0" smtClean="0">
                <a:solidFill>
                  <a:schemeClr val="tx1">
                    <a:lumMod val="95000"/>
                    <a:lumOff val="5000"/>
                  </a:schemeClr>
                </a:solidFill>
                <a:effectLst>
                  <a:outerShdw blurRad="38100" dist="38100" dir="2700000" algn="tl">
                    <a:srgbClr val="000000">
                      <a:alpha val="43137"/>
                    </a:srgbClr>
                  </a:outerShdw>
                </a:effectLst>
              </a:rPr>
              <a:t>What is the composition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of the Earth’s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oceans and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where are </a:t>
            </a:r>
            <a:br>
              <a:rPr lang="en-US" sz="4200" b="1" dirty="0" smtClean="0">
                <a:solidFill>
                  <a:schemeClr val="tx1">
                    <a:lumMod val="95000"/>
                    <a:lumOff val="5000"/>
                  </a:schemeClr>
                </a:solidFill>
                <a:effectLst>
                  <a:outerShdw blurRad="38100" dist="38100" dir="2700000" algn="tl">
                    <a:srgbClr val="000000">
                      <a:alpha val="43137"/>
                    </a:srgbClr>
                  </a:outerShdw>
                </a:effectLst>
              </a:rPr>
            </a:br>
            <a:r>
              <a:rPr lang="en-US" sz="4200" b="1" dirty="0" smtClean="0">
                <a:solidFill>
                  <a:schemeClr val="tx1">
                    <a:lumMod val="95000"/>
                    <a:lumOff val="5000"/>
                  </a:schemeClr>
                </a:solidFill>
                <a:effectLst>
                  <a:outerShdw blurRad="38100" dist="38100" dir="2700000" algn="tl">
                    <a:srgbClr val="000000">
                      <a:alpha val="43137"/>
                    </a:srgbClr>
                  </a:outerShdw>
                </a:effectLst>
              </a:rPr>
              <a:t>they located?</a:t>
            </a:r>
            <a:endParaRPr lang="en-US" sz="4200" b="1" dirty="0">
              <a:solidFill>
                <a:schemeClr val="tx1">
                  <a:lumMod val="95000"/>
                  <a:lumOff val="5000"/>
                </a:schemeClr>
              </a:solidFill>
              <a:effectLst>
                <a:outerShdw blurRad="38100" dist="38100" dir="2700000" algn="tl">
                  <a:srgbClr val="000000">
                    <a:alpha val="43137"/>
                  </a:srgbClr>
                </a:outerShdw>
              </a:effectLst>
            </a:endParaRPr>
          </a:p>
        </p:txBody>
      </p:sp>
      <p:sp>
        <p:nvSpPr>
          <p:cNvPr id="4" name="Subtitle 2"/>
          <p:cNvSpPr txBox="1">
            <a:spLocks/>
          </p:cNvSpPr>
          <p:nvPr/>
        </p:nvSpPr>
        <p:spPr>
          <a:xfrm>
            <a:off x="76200" y="5281183"/>
            <a:ext cx="8686800" cy="1524000"/>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2800" b="1" dirty="0" smtClean="0">
                <a:solidFill>
                  <a:schemeClr val="tx1">
                    <a:lumMod val="95000"/>
                    <a:lumOff val="5000"/>
                  </a:schemeClr>
                </a:solidFill>
                <a:effectLst>
                  <a:outerShdw blurRad="38100" dist="38100" dir="2700000" algn="tl">
                    <a:srgbClr val="000000">
                      <a:alpha val="43137"/>
                    </a:srgbClr>
                  </a:outerShdw>
                </a:effectLst>
              </a:rPr>
              <a:t>Standard:</a:t>
            </a:r>
          </a:p>
          <a:p>
            <a:pPr marL="0" indent="0">
              <a:buNone/>
            </a:pPr>
            <a:r>
              <a:rPr lang="en-US" sz="2800" b="1" dirty="0" smtClean="0">
                <a:solidFill>
                  <a:schemeClr val="tx1">
                    <a:lumMod val="95000"/>
                    <a:lumOff val="5000"/>
                  </a:schemeClr>
                </a:solidFill>
                <a:effectLst>
                  <a:outerShdw blurRad="38100" dist="38100" dir="2700000" algn="tl">
                    <a:srgbClr val="000000">
                      <a:alpha val="43137"/>
                    </a:srgbClr>
                  </a:outerShdw>
                </a:effectLst>
              </a:rPr>
              <a:t>S6E3c. Describe the composition, location, and subsurface topography of the world’s oceans.</a:t>
            </a:r>
            <a:endParaRPr lang="en-US" sz="2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572083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11" y="457198"/>
            <a:ext cx="5181600" cy="6001643"/>
          </a:xfrm>
          <a:prstGeom prst="rect">
            <a:avLst/>
          </a:prstGeom>
        </p:spPr>
        <p:txBody>
          <a:bodyPr wrap="square">
            <a:spAutoFit/>
          </a:bodyPr>
          <a:lstStyle/>
          <a:p>
            <a:pPr algn="ctr"/>
            <a:r>
              <a:rPr lang="en-US" sz="3200" dirty="0"/>
              <a:t>By some estimates, if the salt in the ocean could be removed and spread evenly over the Earth's land surface it would form a layer more than 500 feet (166 meters) thick, about the height of a 40-story office building (NOAA). </a:t>
            </a:r>
            <a:endParaRPr lang="en-US" sz="3200" dirty="0" smtClean="0"/>
          </a:p>
          <a:p>
            <a:pPr algn="ctr"/>
            <a:endParaRPr lang="en-US" sz="3200" dirty="0"/>
          </a:p>
          <a:p>
            <a:pPr algn="ctr"/>
            <a:r>
              <a:rPr lang="en-US" sz="3200" dirty="0" smtClean="0"/>
              <a:t>But</a:t>
            </a:r>
            <a:r>
              <a:rPr lang="en-US" sz="3200" dirty="0"/>
              <a:t>, where did all this salt come from? </a:t>
            </a:r>
          </a:p>
        </p:txBody>
      </p:sp>
      <p:pic>
        <p:nvPicPr>
          <p:cNvPr id="1026" name="Picture 2" descr="http://upload.wikimedia.org/wikipedia/commons/e/e9/Legg_Mason_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857" y="609600"/>
            <a:ext cx="3316215" cy="4953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992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50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par>
                          <p:cTn id="16" fill="hold">
                            <p:stCondLst>
                              <p:cond delay="7500"/>
                            </p:stCondLst>
                            <p:childTnLst>
                              <p:par>
                                <p:cTn id="17" presetID="53" presetClass="entr" presetSubtype="16" fill="hold" grpId="0"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35" y="25658"/>
            <a:ext cx="8915400" cy="1524000"/>
          </a:xfrm>
        </p:spPr>
        <p:txBody>
          <a:bodyPr/>
          <a:lstStyle/>
          <a:p>
            <a:pPr marL="0" indent="0" algn="ctr">
              <a:buNone/>
            </a:pPr>
            <a:r>
              <a:rPr lang="en-US" dirty="0">
                <a:effectLst>
                  <a:reflection blurRad="6350" stA="55000" endA="300" endPos="14000" dir="5400000" sy="-100000" algn="bl" rotWithShape="0"/>
                </a:effectLst>
              </a:rPr>
              <a:t>From precipitation to the land to the rivers to the </a:t>
            </a:r>
            <a:r>
              <a:rPr lang="en-US" dirty="0" smtClean="0">
                <a:effectLst>
                  <a:reflection blurRad="6350" stA="55000" endA="300" endPos="14000" dir="5400000" sy="-100000" algn="bl" rotWithShape="0"/>
                </a:effectLst>
              </a:rPr>
              <a:t>sea…</a:t>
            </a:r>
            <a:endParaRPr lang="en-US"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228600" y="1828800"/>
            <a:ext cx="8686800" cy="5029200"/>
          </a:xfrm>
        </p:spPr>
        <p:txBody>
          <a:bodyPr>
            <a:normAutofit fontScale="77500" lnSpcReduction="20000"/>
          </a:bodyPr>
          <a:lstStyle/>
          <a:p>
            <a:pPr marL="45720" indent="0" algn="ctr">
              <a:buNone/>
            </a:pPr>
            <a:r>
              <a:rPr lang="en-US" sz="3100" dirty="0"/>
              <a:t>The </a:t>
            </a:r>
            <a:r>
              <a:rPr lang="en-US" sz="3100" dirty="0">
                <a:solidFill>
                  <a:srgbClr val="FF0000"/>
                </a:solidFill>
              </a:rPr>
              <a:t>rain</a:t>
            </a:r>
            <a:r>
              <a:rPr lang="en-US" sz="3100" dirty="0"/>
              <a:t> that falls on the land contains some dissolved </a:t>
            </a:r>
            <a:r>
              <a:rPr lang="en-US" sz="3100" dirty="0">
                <a:solidFill>
                  <a:srgbClr val="FF0000"/>
                </a:solidFill>
              </a:rPr>
              <a:t>carbon dioxide</a:t>
            </a:r>
            <a:r>
              <a:rPr lang="en-US" sz="3100" dirty="0"/>
              <a:t> from the surrounding air. This causes the rainwater to be slightly </a:t>
            </a:r>
            <a:r>
              <a:rPr lang="en-US" sz="3100" dirty="0">
                <a:solidFill>
                  <a:srgbClr val="FF0000"/>
                </a:solidFill>
              </a:rPr>
              <a:t>acidic</a:t>
            </a:r>
            <a:r>
              <a:rPr lang="en-US" sz="3100" dirty="0"/>
              <a:t>.</a:t>
            </a:r>
            <a:r>
              <a:rPr lang="en-US" sz="2600" dirty="0"/>
              <a:t> </a:t>
            </a:r>
            <a:endParaRPr lang="en-US" sz="2600" dirty="0" smtClean="0"/>
          </a:p>
          <a:p>
            <a:pPr marL="45720" indent="0" algn="ctr">
              <a:buNone/>
            </a:pPr>
            <a:endParaRPr lang="en-US" sz="1500" dirty="0" smtClean="0"/>
          </a:p>
          <a:p>
            <a:pPr marL="45720" indent="0" algn="ctr">
              <a:buNone/>
            </a:pPr>
            <a:r>
              <a:rPr lang="en-US" sz="3100" dirty="0" smtClean="0"/>
              <a:t>The </a:t>
            </a:r>
            <a:r>
              <a:rPr lang="en-US" sz="3100" dirty="0"/>
              <a:t>rain </a:t>
            </a:r>
            <a:r>
              <a:rPr lang="en-US" sz="3100" dirty="0">
                <a:solidFill>
                  <a:srgbClr val="FF0000"/>
                </a:solidFill>
              </a:rPr>
              <a:t>physically</a:t>
            </a:r>
            <a:r>
              <a:rPr lang="en-US" sz="3100" dirty="0"/>
              <a:t> breaks down the rock and the acids </a:t>
            </a:r>
            <a:r>
              <a:rPr lang="en-US" sz="3100" dirty="0">
                <a:solidFill>
                  <a:srgbClr val="FF0000"/>
                </a:solidFill>
              </a:rPr>
              <a:t>chemically</a:t>
            </a:r>
            <a:r>
              <a:rPr lang="en-US" sz="3100" dirty="0"/>
              <a:t> break down the rocks. Rain then carries the dissolved salts and minerals along as it flows. The </a:t>
            </a:r>
            <a:r>
              <a:rPr lang="en-US" sz="3100" dirty="0">
                <a:solidFill>
                  <a:srgbClr val="FF0000"/>
                </a:solidFill>
              </a:rPr>
              <a:t>salts</a:t>
            </a:r>
            <a:r>
              <a:rPr lang="en-US" sz="3100" dirty="0"/>
              <a:t> in the runoff are carried to the </a:t>
            </a:r>
            <a:r>
              <a:rPr lang="en-US" sz="3100" dirty="0">
                <a:solidFill>
                  <a:srgbClr val="FF0000"/>
                </a:solidFill>
              </a:rPr>
              <a:t>streams</a:t>
            </a:r>
            <a:r>
              <a:rPr lang="en-US" sz="3100" dirty="0"/>
              <a:t> and </a:t>
            </a:r>
            <a:r>
              <a:rPr lang="en-US" sz="3100" dirty="0">
                <a:solidFill>
                  <a:srgbClr val="FF0000"/>
                </a:solidFill>
              </a:rPr>
              <a:t>rivers</a:t>
            </a:r>
            <a:r>
              <a:rPr lang="en-US" sz="3100" dirty="0"/>
              <a:t> and then to the </a:t>
            </a:r>
            <a:r>
              <a:rPr lang="en-US" sz="3100" dirty="0">
                <a:solidFill>
                  <a:srgbClr val="FF0000"/>
                </a:solidFill>
              </a:rPr>
              <a:t>ocean</a:t>
            </a:r>
            <a:r>
              <a:rPr lang="en-US" sz="3100" dirty="0"/>
              <a:t>. </a:t>
            </a:r>
            <a:r>
              <a:rPr lang="en-US" sz="2600" dirty="0">
                <a:hlinkClick r:id="rId3"/>
              </a:rPr>
              <a:t>http://</a:t>
            </a:r>
            <a:r>
              <a:rPr lang="en-US" sz="2600" dirty="0" smtClean="0">
                <a:hlinkClick r:id="rId3"/>
              </a:rPr>
              <a:t>www.classzone.com/books/earth_science/terc/content/visualizations/es1303/es1303page01.cfm?chapter_no=visualization</a:t>
            </a:r>
            <a:r>
              <a:rPr lang="en-US" sz="2600" dirty="0" smtClean="0"/>
              <a:t>  </a:t>
            </a:r>
          </a:p>
          <a:p>
            <a:pPr marL="45720" indent="0" algn="ctr">
              <a:buNone/>
            </a:pPr>
            <a:endParaRPr lang="en-US" sz="1500" dirty="0"/>
          </a:p>
          <a:p>
            <a:pPr marL="45720" indent="0" algn="ctr">
              <a:buNone/>
            </a:pPr>
            <a:r>
              <a:rPr lang="en-US" sz="3100" dirty="0" smtClean="0"/>
              <a:t>Many </a:t>
            </a:r>
            <a:r>
              <a:rPr lang="en-US" sz="3100" dirty="0"/>
              <a:t>of the dissolved salts are used by </a:t>
            </a:r>
            <a:r>
              <a:rPr lang="en-US" sz="3100" dirty="0">
                <a:solidFill>
                  <a:srgbClr val="FF0000"/>
                </a:solidFill>
              </a:rPr>
              <a:t>organisms</a:t>
            </a:r>
            <a:r>
              <a:rPr lang="en-US" sz="3100" dirty="0"/>
              <a:t> in the ocean and are removed from the water. Others are not used up and are left for long periods of time where their concentrations </a:t>
            </a:r>
            <a:r>
              <a:rPr lang="en-US" sz="3100" dirty="0">
                <a:solidFill>
                  <a:srgbClr val="FF0000"/>
                </a:solidFill>
              </a:rPr>
              <a:t>increase</a:t>
            </a:r>
            <a:r>
              <a:rPr lang="en-US" sz="3100" dirty="0"/>
              <a:t> over time.</a:t>
            </a:r>
          </a:p>
        </p:txBody>
      </p:sp>
    </p:spTree>
    <p:extLst>
      <p:ext uri="{BB962C8B-B14F-4D97-AF65-F5344CB8AC3E}">
        <p14:creationId xmlns:p14="http://schemas.microsoft.com/office/powerpoint/2010/main" val="196006542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lstStyle/>
          <a:p>
            <a:pPr marL="0" indent="0" algn="ctr">
              <a:buNone/>
            </a:pPr>
            <a:r>
              <a:rPr lang="en-US" sz="6000" dirty="0" smtClean="0">
                <a:effectLst>
                  <a:reflection blurRad="6350" stA="55000" endA="300" endPos="14000" dir="5400000" sy="-100000" algn="bl" rotWithShape="0"/>
                </a:effectLst>
              </a:rPr>
              <a:t>Salt from below…</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81000" y="1143000"/>
            <a:ext cx="8382000" cy="4800600"/>
          </a:xfrm>
        </p:spPr>
        <p:txBody>
          <a:bodyPr>
            <a:normAutofit lnSpcReduction="10000"/>
          </a:bodyPr>
          <a:lstStyle/>
          <a:p>
            <a:pPr marL="45720" indent="0" algn="ctr">
              <a:buNone/>
            </a:pPr>
            <a:r>
              <a:rPr lang="en-US" sz="3200" dirty="0">
                <a:solidFill>
                  <a:srgbClr val="FF0000"/>
                </a:solidFill>
              </a:rPr>
              <a:t>Hydrothermal</a:t>
            </a:r>
            <a:r>
              <a:rPr lang="en-US" sz="3200" dirty="0"/>
              <a:t> vents are recently-discovered features on the ocean seafloor that contribute </a:t>
            </a:r>
            <a:r>
              <a:rPr lang="en-US" sz="3200" dirty="0">
                <a:solidFill>
                  <a:srgbClr val="FF0000"/>
                </a:solidFill>
              </a:rPr>
              <a:t>dissolved minerals</a:t>
            </a:r>
            <a:r>
              <a:rPr lang="en-US" sz="3200" dirty="0"/>
              <a:t> to the oceans. </a:t>
            </a:r>
          </a:p>
          <a:p>
            <a:pPr marL="45720" indent="0" algn="ctr">
              <a:buNone/>
            </a:pPr>
            <a:endParaRPr lang="en-US" sz="1200" dirty="0"/>
          </a:p>
          <a:p>
            <a:pPr marL="45720" indent="0" algn="ctr">
              <a:buNone/>
            </a:pPr>
            <a:r>
              <a:rPr lang="en-US" sz="3200" dirty="0"/>
              <a:t>These </a:t>
            </a:r>
            <a:r>
              <a:rPr lang="en-US" sz="3200" dirty="0">
                <a:solidFill>
                  <a:srgbClr val="FF0000"/>
                </a:solidFill>
              </a:rPr>
              <a:t>vents</a:t>
            </a:r>
            <a:r>
              <a:rPr lang="en-US" sz="3200" dirty="0"/>
              <a:t> are the “exit points” on the ocean floor from which sea water that has seeped into the rocks of the oceanic crust has become hotter, has </a:t>
            </a:r>
            <a:r>
              <a:rPr lang="en-US" sz="3200" dirty="0">
                <a:solidFill>
                  <a:srgbClr val="FF0000"/>
                </a:solidFill>
              </a:rPr>
              <a:t>dissolved</a:t>
            </a:r>
            <a:r>
              <a:rPr lang="en-US" sz="3200" dirty="0"/>
              <a:t> some of the minerals from the crust, and then flows back into the ocean. </a:t>
            </a:r>
          </a:p>
        </p:txBody>
      </p:sp>
      <p:sp>
        <p:nvSpPr>
          <p:cNvPr id="4" name="Rectangle 3"/>
          <p:cNvSpPr/>
          <p:nvPr/>
        </p:nvSpPr>
        <p:spPr>
          <a:xfrm>
            <a:off x="1066800" y="5715000"/>
            <a:ext cx="7239000" cy="954107"/>
          </a:xfrm>
          <a:prstGeom prst="rect">
            <a:avLst/>
          </a:prstGeom>
        </p:spPr>
        <p:txBody>
          <a:bodyPr wrap="square">
            <a:spAutoFit/>
          </a:bodyPr>
          <a:lstStyle/>
          <a:p>
            <a:pPr algn="ctr"/>
            <a:r>
              <a:rPr lang="en-US" sz="2800" dirty="0">
                <a:hlinkClick r:id="rId3"/>
              </a:rPr>
              <a:t>http://</a:t>
            </a:r>
            <a:r>
              <a:rPr lang="en-US" sz="2800" dirty="0" smtClean="0">
                <a:hlinkClick r:id="rId3"/>
              </a:rPr>
              <a:t>www.youtube.com/watch?v=D69hGvCsWgA&amp;list=PL88CB33C02CCF3D39&amp;index=1</a:t>
            </a:r>
            <a:r>
              <a:rPr lang="en-US" sz="2800" dirty="0" smtClean="0"/>
              <a:t> </a:t>
            </a:r>
            <a:endParaRPr lang="en-US" sz="2800" dirty="0"/>
          </a:p>
        </p:txBody>
      </p:sp>
    </p:spTree>
    <p:extLst>
      <p:ext uri="{BB962C8B-B14F-4D97-AF65-F5344CB8AC3E}">
        <p14:creationId xmlns:p14="http://schemas.microsoft.com/office/powerpoint/2010/main" val="4844276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53" presetClass="entr" presetSubtype="16" fill="hold" grpId="0"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5500"/>
                            </p:stCondLst>
                            <p:childTnLst>
                              <p:par>
                                <p:cTn id="23" presetID="53" presetClass="entr" presetSubtype="16" fill="hold" grpId="0" nodeType="afterEffect">
                                  <p:stCondLst>
                                    <p:cond delay="6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Eruption of Volcanoes Underwater…</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Similar to the </a:t>
            </a:r>
            <a:r>
              <a:rPr lang="en-US" sz="3200" dirty="0"/>
              <a:t>previous process, </a:t>
            </a:r>
            <a:r>
              <a:rPr lang="en-US" sz="3200" dirty="0" smtClean="0"/>
              <a:t>during an underwater volcano </a:t>
            </a:r>
            <a:r>
              <a:rPr lang="en-US" sz="3200" dirty="0" smtClean="0">
                <a:solidFill>
                  <a:srgbClr val="FF0000"/>
                </a:solidFill>
              </a:rPr>
              <a:t>eruption</a:t>
            </a:r>
            <a:r>
              <a:rPr lang="en-US" sz="3200" dirty="0" smtClean="0"/>
              <a:t>, seawater reacts </a:t>
            </a:r>
            <a:r>
              <a:rPr lang="en-US" sz="3200" dirty="0"/>
              <a:t>with hot rock and </a:t>
            </a:r>
            <a:r>
              <a:rPr lang="en-US" sz="3200" dirty="0" smtClean="0"/>
              <a:t>some minerals are </a:t>
            </a:r>
            <a:r>
              <a:rPr lang="en-US" sz="3200" dirty="0" smtClean="0">
                <a:solidFill>
                  <a:srgbClr val="FF0000"/>
                </a:solidFill>
              </a:rPr>
              <a:t>dissolved</a:t>
            </a:r>
            <a:r>
              <a:rPr lang="en-US" sz="3200" dirty="0" smtClean="0"/>
              <a:t> into the sea water. </a:t>
            </a:r>
            <a:endParaRPr lang="en-US" sz="3200" dirty="0"/>
          </a:p>
        </p:txBody>
      </p:sp>
      <p:sp>
        <p:nvSpPr>
          <p:cNvPr id="4" name="Rectangle 3"/>
          <p:cNvSpPr/>
          <p:nvPr/>
        </p:nvSpPr>
        <p:spPr>
          <a:xfrm>
            <a:off x="1066800" y="4648200"/>
            <a:ext cx="7391400" cy="1569660"/>
          </a:xfrm>
          <a:prstGeom prst="rect">
            <a:avLst/>
          </a:prstGeom>
        </p:spPr>
        <p:txBody>
          <a:bodyPr wrap="square">
            <a:spAutoFit/>
          </a:bodyPr>
          <a:lstStyle/>
          <a:p>
            <a:pPr algn="ctr"/>
            <a:r>
              <a:rPr lang="en-US" sz="3200" dirty="0">
                <a:hlinkClick r:id="rId3"/>
              </a:rPr>
              <a:t>http://</a:t>
            </a:r>
            <a:r>
              <a:rPr lang="en-US" sz="3200" dirty="0" smtClean="0">
                <a:hlinkClick r:id="rId3"/>
              </a:rPr>
              <a:t>www.youtube.com/watch?v=U51cY6iod3U&amp;index=5&amp;list=PL88CB33C02CCF3D39</a:t>
            </a:r>
            <a:r>
              <a:rPr lang="en-US" sz="3200" dirty="0" smtClean="0"/>
              <a:t> </a:t>
            </a:r>
            <a:endParaRPr lang="en-US" sz="3200" dirty="0"/>
          </a:p>
        </p:txBody>
      </p:sp>
    </p:spTree>
    <p:extLst>
      <p:ext uri="{BB962C8B-B14F-4D97-AF65-F5344CB8AC3E}">
        <p14:creationId xmlns:p14="http://schemas.microsoft.com/office/powerpoint/2010/main" val="291865283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53" presetClass="entr" presetSubtype="16" fill="hold" grpId="0" nodeType="afterEffect">
                                  <p:stCondLst>
                                    <p:cond delay="400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Natural Processes Affecting Salinity&#10;&#10; "/>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6983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13.1 Seawater&#10;Ocean Temperature Variation&#10;&#10; The ocean’s surface water temperature&#10;varies with the amount of solar radiati..."/>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858485"/>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Viewing the ocean floor with sonar&#10;• SONAR (sound navigation and ranging) is a technology&#10;based on the echo-ranging behavi..."/>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78225"/>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Draw and label the Topography of&#10;the Ocean Floor And circle the&#10;deepest feature&#10;&#10; "/>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6230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79257" cy="6858000"/>
          </a:xfrm>
          <a:prstGeom prst="rect">
            <a:avLst/>
          </a:prstGeom>
        </p:spPr>
      </p:pic>
    </p:spTree>
    <p:extLst>
      <p:ext uri="{BB962C8B-B14F-4D97-AF65-F5344CB8AC3E}">
        <p14:creationId xmlns:p14="http://schemas.microsoft.com/office/powerpoint/2010/main" val="399694183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Continental Shelf</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A gradually sloping area that edges each continent.  It can range from a few kilometers to 1,300 kilometers.</a:t>
            </a:r>
            <a:endParaRPr lang="en-US" sz="3200" dirty="0"/>
          </a:p>
        </p:txBody>
      </p:sp>
    </p:spTree>
    <p:extLst>
      <p:ext uri="{BB962C8B-B14F-4D97-AF65-F5344CB8AC3E}">
        <p14:creationId xmlns:p14="http://schemas.microsoft.com/office/powerpoint/2010/main" val="1039589655"/>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782256" cy="429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041" y="-46766"/>
            <a:ext cx="9067800" cy="1752600"/>
          </a:xfrm>
        </p:spPr>
        <p:txBody>
          <a:bodyPr>
            <a:noAutofit/>
          </a:bodyPr>
          <a:lstStyle/>
          <a:p>
            <a:pPr marL="0" indent="0" algn="ctr">
              <a:buNone/>
            </a:pPr>
            <a:r>
              <a:rPr lang="en-US" sz="5400" b="1" u="sng" dirty="0" smtClean="0">
                <a:solidFill>
                  <a:schemeClr val="tx1">
                    <a:lumMod val="95000"/>
                    <a:lumOff val="5000"/>
                  </a:schemeClr>
                </a:solidFill>
                <a:effectLst>
                  <a:outerShdw blurRad="38100" dist="38100" dir="2700000" algn="tl">
                    <a:srgbClr val="000000">
                      <a:alpha val="43137"/>
                    </a:srgbClr>
                  </a:outerShdw>
                </a:effectLst>
              </a:rPr>
              <a:t>Location of the </a:t>
            </a:r>
            <a:br>
              <a:rPr lang="en-US" sz="5400" b="1" u="sng" dirty="0" smtClean="0">
                <a:solidFill>
                  <a:schemeClr val="tx1">
                    <a:lumMod val="95000"/>
                    <a:lumOff val="5000"/>
                  </a:schemeClr>
                </a:solidFill>
                <a:effectLst>
                  <a:outerShdw blurRad="38100" dist="38100" dir="2700000" algn="tl">
                    <a:srgbClr val="000000">
                      <a:alpha val="43137"/>
                    </a:srgbClr>
                  </a:outerShdw>
                </a:effectLst>
              </a:rPr>
            </a:br>
            <a:r>
              <a:rPr lang="en-US" sz="5400" b="1" u="sng" dirty="0" smtClean="0">
                <a:solidFill>
                  <a:schemeClr val="tx1">
                    <a:lumMod val="95000"/>
                    <a:lumOff val="5000"/>
                  </a:schemeClr>
                </a:solidFill>
                <a:effectLst>
                  <a:outerShdw blurRad="38100" dist="38100" dir="2700000" algn="tl">
                    <a:srgbClr val="000000">
                      <a:alpha val="43137"/>
                    </a:srgbClr>
                  </a:outerShdw>
                </a:effectLst>
              </a:rPr>
              <a:t>Earth’s Oceans</a:t>
            </a:r>
            <a:endParaRPr lang="en-US" sz="5400" b="1" u="sng" dirty="0">
              <a:solidFill>
                <a:schemeClr val="tx1">
                  <a:lumMod val="95000"/>
                  <a:lumOff val="5000"/>
                </a:schemeClr>
              </a:solidFill>
              <a:effectLst>
                <a:outerShdw blurRad="38100" dist="38100" dir="2700000" algn="tl">
                  <a:srgbClr val="000000">
                    <a:alpha val="43137"/>
                  </a:srgbClr>
                </a:outerShdw>
              </a:effectLst>
            </a:endParaRPr>
          </a:p>
        </p:txBody>
      </p:sp>
      <p:sp>
        <p:nvSpPr>
          <p:cNvPr id="3" name="TextBox 2"/>
          <p:cNvSpPr txBox="1"/>
          <p:nvPr/>
        </p:nvSpPr>
        <p:spPr>
          <a:xfrm>
            <a:off x="1723166" y="2926535"/>
            <a:ext cx="1219200" cy="584775"/>
          </a:xfrm>
          <a:prstGeom prst="rect">
            <a:avLst/>
          </a:prstGeom>
          <a:noFill/>
        </p:spPr>
        <p:txBody>
          <a:bodyPr wrap="square" rtlCol="0">
            <a:spAutoFit/>
          </a:bodyPr>
          <a:lstStyle/>
          <a:p>
            <a:pPr algn="ctr"/>
            <a:r>
              <a:rPr lang="en-US" sz="1600" b="1" dirty="0" smtClean="0"/>
              <a:t>North</a:t>
            </a:r>
            <a:br>
              <a:rPr lang="en-US" sz="1600" b="1" dirty="0" smtClean="0"/>
            </a:br>
            <a:r>
              <a:rPr lang="en-US" sz="1600" b="1" dirty="0" smtClean="0"/>
              <a:t>America</a:t>
            </a:r>
            <a:endParaRPr lang="en-US" sz="1600" b="1" dirty="0"/>
          </a:p>
        </p:txBody>
      </p:sp>
      <p:sp>
        <p:nvSpPr>
          <p:cNvPr id="5" name="TextBox 4"/>
          <p:cNvSpPr txBox="1"/>
          <p:nvPr/>
        </p:nvSpPr>
        <p:spPr>
          <a:xfrm>
            <a:off x="2540616" y="4177576"/>
            <a:ext cx="980415" cy="523220"/>
          </a:xfrm>
          <a:prstGeom prst="rect">
            <a:avLst/>
          </a:prstGeom>
          <a:noFill/>
        </p:spPr>
        <p:txBody>
          <a:bodyPr wrap="square" rtlCol="0">
            <a:spAutoFit/>
          </a:bodyPr>
          <a:lstStyle/>
          <a:p>
            <a:r>
              <a:rPr lang="en-US" sz="1400" b="1" dirty="0" smtClean="0"/>
              <a:t>South</a:t>
            </a:r>
            <a:br>
              <a:rPr lang="en-US" sz="1400" b="1" dirty="0" smtClean="0"/>
            </a:br>
            <a:r>
              <a:rPr lang="en-US" sz="1400" b="1" dirty="0" smtClean="0"/>
              <a:t>America</a:t>
            </a:r>
            <a:endParaRPr lang="en-US" sz="1400" b="1" dirty="0"/>
          </a:p>
        </p:txBody>
      </p:sp>
      <p:sp>
        <p:nvSpPr>
          <p:cNvPr id="6" name="TextBox 5"/>
          <p:cNvSpPr txBox="1"/>
          <p:nvPr/>
        </p:nvSpPr>
        <p:spPr>
          <a:xfrm>
            <a:off x="3962399" y="3733800"/>
            <a:ext cx="974731" cy="369332"/>
          </a:xfrm>
          <a:prstGeom prst="rect">
            <a:avLst/>
          </a:prstGeom>
          <a:noFill/>
        </p:spPr>
        <p:txBody>
          <a:bodyPr wrap="square" rtlCol="0">
            <a:spAutoFit/>
          </a:bodyPr>
          <a:lstStyle/>
          <a:p>
            <a:pPr algn="ctr"/>
            <a:r>
              <a:rPr lang="en-US" b="1" dirty="0" smtClean="0"/>
              <a:t>Africa</a:t>
            </a:r>
            <a:endParaRPr lang="en-US" b="1" dirty="0"/>
          </a:p>
        </p:txBody>
      </p:sp>
      <p:sp>
        <p:nvSpPr>
          <p:cNvPr id="7" name="TextBox 6"/>
          <p:cNvSpPr txBox="1"/>
          <p:nvPr/>
        </p:nvSpPr>
        <p:spPr>
          <a:xfrm>
            <a:off x="5562600" y="3034256"/>
            <a:ext cx="1143000" cy="369332"/>
          </a:xfrm>
          <a:prstGeom prst="rect">
            <a:avLst/>
          </a:prstGeom>
          <a:noFill/>
        </p:spPr>
        <p:txBody>
          <a:bodyPr wrap="square" rtlCol="0">
            <a:spAutoFit/>
          </a:bodyPr>
          <a:lstStyle/>
          <a:p>
            <a:pPr algn="ctr"/>
            <a:r>
              <a:rPr lang="en-US" b="1" dirty="0" smtClean="0"/>
              <a:t>Asia</a:t>
            </a:r>
            <a:endParaRPr lang="en-US" b="1" dirty="0"/>
          </a:p>
        </p:txBody>
      </p:sp>
      <p:sp>
        <p:nvSpPr>
          <p:cNvPr id="8" name="TextBox 7"/>
          <p:cNvSpPr txBox="1"/>
          <p:nvPr/>
        </p:nvSpPr>
        <p:spPr>
          <a:xfrm>
            <a:off x="3988048" y="3054956"/>
            <a:ext cx="1066800" cy="276999"/>
          </a:xfrm>
          <a:prstGeom prst="rect">
            <a:avLst/>
          </a:prstGeom>
          <a:noFill/>
        </p:spPr>
        <p:txBody>
          <a:bodyPr wrap="square" rtlCol="0">
            <a:spAutoFit/>
          </a:bodyPr>
          <a:lstStyle/>
          <a:p>
            <a:pPr algn="ctr"/>
            <a:r>
              <a:rPr lang="en-US" sz="1200" b="1" dirty="0" smtClean="0"/>
              <a:t>Europe</a:t>
            </a:r>
            <a:endParaRPr lang="en-US" sz="1200" b="1" dirty="0"/>
          </a:p>
        </p:txBody>
      </p:sp>
      <p:sp>
        <p:nvSpPr>
          <p:cNvPr id="9" name="TextBox 8"/>
          <p:cNvSpPr txBox="1"/>
          <p:nvPr/>
        </p:nvSpPr>
        <p:spPr>
          <a:xfrm>
            <a:off x="6373641" y="4791287"/>
            <a:ext cx="1143000" cy="292388"/>
          </a:xfrm>
          <a:prstGeom prst="rect">
            <a:avLst/>
          </a:prstGeom>
          <a:noFill/>
        </p:spPr>
        <p:txBody>
          <a:bodyPr wrap="square" rtlCol="0">
            <a:spAutoFit/>
          </a:bodyPr>
          <a:lstStyle/>
          <a:p>
            <a:pPr algn="ctr"/>
            <a:r>
              <a:rPr lang="en-US" sz="1300" b="1" dirty="0" smtClean="0"/>
              <a:t>Australia</a:t>
            </a:r>
            <a:endParaRPr lang="en-US" sz="1300" b="1" dirty="0"/>
          </a:p>
        </p:txBody>
      </p:sp>
      <p:sp>
        <p:nvSpPr>
          <p:cNvPr id="10" name="TextBox 9"/>
          <p:cNvSpPr txBox="1"/>
          <p:nvPr/>
        </p:nvSpPr>
        <p:spPr>
          <a:xfrm>
            <a:off x="4343400" y="5933216"/>
            <a:ext cx="1600200" cy="369332"/>
          </a:xfrm>
          <a:prstGeom prst="rect">
            <a:avLst/>
          </a:prstGeom>
          <a:noFill/>
        </p:spPr>
        <p:txBody>
          <a:bodyPr wrap="square" rtlCol="0">
            <a:spAutoFit/>
          </a:bodyPr>
          <a:lstStyle/>
          <a:p>
            <a:pPr algn="ctr"/>
            <a:r>
              <a:rPr lang="en-US" b="1" dirty="0" smtClean="0"/>
              <a:t>Antarctica</a:t>
            </a:r>
            <a:endParaRPr lang="en-US" b="1" dirty="0"/>
          </a:p>
        </p:txBody>
      </p:sp>
      <p:sp>
        <p:nvSpPr>
          <p:cNvPr id="4" name="TextBox 3"/>
          <p:cNvSpPr txBox="1"/>
          <p:nvPr/>
        </p:nvSpPr>
        <p:spPr>
          <a:xfrm>
            <a:off x="2415756" y="3403588"/>
            <a:ext cx="4038600" cy="1200329"/>
          </a:xfrm>
          <a:prstGeom prst="rect">
            <a:avLst/>
          </a:prstGeom>
          <a:solidFill>
            <a:schemeClr val="bg1">
              <a:alpha val="97000"/>
            </a:schemeClr>
          </a:solidFill>
          <a:ln>
            <a:solidFill>
              <a:schemeClr val="tx1"/>
            </a:solidFill>
          </a:ln>
        </p:spPr>
        <p:txBody>
          <a:bodyPr wrap="square" rtlCol="0">
            <a:spAutoFit/>
          </a:bodyPr>
          <a:lstStyle/>
          <a:p>
            <a:pPr algn="ctr"/>
            <a:r>
              <a:rPr lang="en-US" sz="3600" b="1" dirty="0" smtClean="0">
                <a:solidFill>
                  <a:schemeClr val="tx1">
                    <a:lumMod val="95000"/>
                    <a:lumOff val="5000"/>
                  </a:schemeClr>
                </a:solidFill>
              </a:rPr>
              <a:t>Let’s Start with the Continents</a:t>
            </a:r>
            <a:endParaRPr lang="en-US" sz="3600" b="1" dirty="0">
              <a:solidFill>
                <a:schemeClr val="tx1">
                  <a:lumMod val="95000"/>
                  <a:lumOff val="5000"/>
                </a:schemeClr>
              </a:solidFill>
            </a:endParaRPr>
          </a:p>
        </p:txBody>
      </p:sp>
      <p:sp>
        <p:nvSpPr>
          <p:cNvPr id="11" name="TextBox 10"/>
          <p:cNvSpPr txBox="1"/>
          <p:nvPr/>
        </p:nvSpPr>
        <p:spPr>
          <a:xfrm>
            <a:off x="711451" y="3976851"/>
            <a:ext cx="1752600" cy="830997"/>
          </a:xfrm>
          <a:prstGeom prst="rect">
            <a:avLst/>
          </a:prstGeom>
          <a:noFill/>
        </p:spPr>
        <p:txBody>
          <a:bodyPr wrap="square" rtlCol="0">
            <a:spAutoFit/>
          </a:bodyPr>
          <a:lstStyle/>
          <a:p>
            <a:pPr algn="ctr"/>
            <a:r>
              <a:rPr lang="en-US" sz="2400" b="1" dirty="0" smtClean="0"/>
              <a:t>Pacific</a:t>
            </a:r>
            <a:br>
              <a:rPr lang="en-US" sz="2400" b="1" dirty="0" smtClean="0"/>
            </a:br>
            <a:r>
              <a:rPr lang="en-US" sz="2400" b="1" dirty="0" smtClean="0"/>
              <a:t>Ocean</a:t>
            </a:r>
            <a:endParaRPr lang="en-US" sz="2400" b="1" dirty="0"/>
          </a:p>
        </p:txBody>
      </p:sp>
      <p:sp>
        <p:nvSpPr>
          <p:cNvPr id="13" name="TextBox 12"/>
          <p:cNvSpPr txBox="1"/>
          <p:nvPr/>
        </p:nvSpPr>
        <p:spPr>
          <a:xfrm>
            <a:off x="2485176" y="3346579"/>
            <a:ext cx="1752600" cy="830997"/>
          </a:xfrm>
          <a:prstGeom prst="rect">
            <a:avLst/>
          </a:prstGeom>
          <a:noFill/>
        </p:spPr>
        <p:txBody>
          <a:bodyPr wrap="square" rtlCol="0">
            <a:spAutoFit/>
          </a:bodyPr>
          <a:lstStyle/>
          <a:p>
            <a:pPr algn="ctr"/>
            <a:r>
              <a:rPr lang="en-US" sz="2400" b="1" dirty="0" smtClean="0"/>
              <a:t>Atlantic</a:t>
            </a:r>
            <a:br>
              <a:rPr lang="en-US" sz="2400" b="1" dirty="0" smtClean="0"/>
            </a:br>
            <a:r>
              <a:rPr lang="en-US" sz="2400" b="1" dirty="0" smtClean="0"/>
              <a:t>Ocean</a:t>
            </a:r>
            <a:endParaRPr lang="en-US" sz="2400" b="1" dirty="0"/>
          </a:p>
        </p:txBody>
      </p:sp>
      <p:sp>
        <p:nvSpPr>
          <p:cNvPr id="14" name="TextBox 13"/>
          <p:cNvSpPr txBox="1"/>
          <p:nvPr/>
        </p:nvSpPr>
        <p:spPr>
          <a:xfrm>
            <a:off x="4948447" y="4246967"/>
            <a:ext cx="1752600" cy="830997"/>
          </a:xfrm>
          <a:prstGeom prst="rect">
            <a:avLst/>
          </a:prstGeom>
          <a:noFill/>
        </p:spPr>
        <p:txBody>
          <a:bodyPr wrap="square" rtlCol="0">
            <a:spAutoFit/>
          </a:bodyPr>
          <a:lstStyle/>
          <a:p>
            <a:pPr algn="ctr"/>
            <a:r>
              <a:rPr lang="en-US" sz="2400" b="1" dirty="0" smtClean="0"/>
              <a:t>Indian</a:t>
            </a:r>
            <a:br>
              <a:rPr lang="en-US" sz="2400" b="1" dirty="0" smtClean="0"/>
            </a:br>
            <a:r>
              <a:rPr lang="en-US" sz="2400" b="1" dirty="0" smtClean="0"/>
              <a:t>Ocean</a:t>
            </a:r>
            <a:endParaRPr lang="en-US" sz="2400" b="1" dirty="0"/>
          </a:p>
        </p:txBody>
      </p:sp>
      <p:sp>
        <p:nvSpPr>
          <p:cNvPr id="15" name="TextBox 14"/>
          <p:cNvSpPr txBox="1"/>
          <p:nvPr/>
        </p:nvSpPr>
        <p:spPr>
          <a:xfrm>
            <a:off x="6713152" y="3502967"/>
            <a:ext cx="1752600" cy="830997"/>
          </a:xfrm>
          <a:prstGeom prst="rect">
            <a:avLst/>
          </a:prstGeom>
          <a:noFill/>
        </p:spPr>
        <p:txBody>
          <a:bodyPr wrap="square" rtlCol="0">
            <a:spAutoFit/>
          </a:bodyPr>
          <a:lstStyle/>
          <a:p>
            <a:pPr algn="ctr"/>
            <a:r>
              <a:rPr lang="en-US" sz="2400" b="1" dirty="0" smtClean="0"/>
              <a:t>Pacific</a:t>
            </a:r>
            <a:br>
              <a:rPr lang="en-US" sz="2400" b="1" dirty="0" smtClean="0"/>
            </a:br>
            <a:r>
              <a:rPr lang="en-US" sz="2400" b="1" dirty="0" smtClean="0"/>
              <a:t>Ocean</a:t>
            </a:r>
            <a:endParaRPr lang="en-US" sz="2400" b="1" dirty="0"/>
          </a:p>
        </p:txBody>
      </p:sp>
      <p:sp>
        <p:nvSpPr>
          <p:cNvPr id="16" name="TextBox 15"/>
          <p:cNvSpPr txBox="1"/>
          <p:nvPr/>
        </p:nvSpPr>
        <p:spPr>
          <a:xfrm>
            <a:off x="3467100" y="5421629"/>
            <a:ext cx="2667000" cy="461665"/>
          </a:xfrm>
          <a:prstGeom prst="rect">
            <a:avLst/>
          </a:prstGeom>
          <a:noFill/>
        </p:spPr>
        <p:txBody>
          <a:bodyPr wrap="square" rtlCol="0">
            <a:spAutoFit/>
          </a:bodyPr>
          <a:lstStyle/>
          <a:p>
            <a:pPr algn="ctr"/>
            <a:r>
              <a:rPr lang="en-US" sz="2400" b="1" dirty="0" smtClean="0"/>
              <a:t>Southern Ocean</a:t>
            </a:r>
            <a:endParaRPr lang="en-US" sz="2400" b="1" dirty="0"/>
          </a:p>
        </p:txBody>
      </p:sp>
      <p:grpSp>
        <p:nvGrpSpPr>
          <p:cNvPr id="20" name="Group 19"/>
          <p:cNvGrpSpPr/>
          <p:nvPr/>
        </p:nvGrpSpPr>
        <p:grpSpPr>
          <a:xfrm>
            <a:off x="3891106" y="1870871"/>
            <a:ext cx="2235451" cy="820783"/>
            <a:chOff x="3891106" y="1870871"/>
            <a:chExt cx="2235451" cy="820783"/>
          </a:xfrm>
        </p:grpSpPr>
        <p:sp>
          <p:nvSpPr>
            <p:cNvPr id="17" name="TextBox 16"/>
            <p:cNvSpPr txBox="1"/>
            <p:nvPr/>
          </p:nvSpPr>
          <p:spPr>
            <a:xfrm>
              <a:off x="3891106" y="1870871"/>
              <a:ext cx="2235451" cy="461665"/>
            </a:xfrm>
            <a:prstGeom prst="rect">
              <a:avLst/>
            </a:prstGeom>
            <a:noFill/>
          </p:spPr>
          <p:txBody>
            <a:bodyPr wrap="square" rtlCol="0">
              <a:spAutoFit/>
            </a:bodyPr>
            <a:lstStyle/>
            <a:p>
              <a:pPr algn="ctr"/>
              <a:r>
                <a:rPr lang="en-US" sz="2400" b="1" dirty="0" smtClean="0"/>
                <a:t>Arctic Ocean</a:t>
              </a:r>
              <a:endParaRPr lang="en-US" sz="2400" b="1" dirty="0"/>
            </a:p>
          </p:txBody>
        </p:sp>
        <p:cxnSp>
          <p:nvCxnSpPr>
            <p:cNvPr id="18" name="Straight Arrow Connector 17"/>
            <p:cNvCxnSpPr/>
            <p:nvPr/>
          </p:nvCxnSpPr>
          <p:spPr>
            <a:xfrm>
              <a:off x="4800600" y="2255065"/>
              <a:ext cx="0" cy="43658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415756" y="3415889"/>
            <a:ext cx="4038600" cy="1200329"/>
          </a:xfrm>
          <a:prstGeom prst="rect">
            <a:avLst/>
          </a:prstGeom>
          <a:solidFill>
            <a:schemeClr val="bg1"/>
          </a:solidFill>
          <a:ln>
            <a:solidFill>
              <a:schemeClr val="tx1"/>
            </a:solidFill>
          </a:ln>
        </p:spPr>
        <p:txBody>
          <a:bodyPr wrap="square" rtlCol="0">
            <a:spAutoFit/>
          </a:bodyPr>
          <a:lstStyle/>
          <a:p>
            <a:pPr algn="ctr"/>
            <a:r>
              <a:rPr lang="en-US" sz="3600" b="1" dirty="0" smtClean="0">
                <a:solidFill>
                  <a:schemeClr val="tx1">
                    <a:lumMod val="95000"/>
                    <a:lumOff val="5000"/>
                  </a:schemeClr>
                </a:solidFill>
              </a:rPr>
              <a:t>Now the </a:t>
            </a:r>
          </a:p>
          <a:p>
            <a:pPr algn="ctr"/>
            <a:r>
              <a:rPr lang="en-US" sz="3600" b="1" dirty="0" smtClean="0">
                <a:solidFill>
                  <a:schemeClr val="tx1">
                    <a:lumMod val="95000"/>
                    <a:lumOff val="5000"/>
                  </a:schemeClr>
                </a:solidFill>
              </a:rPr>
              <a:t>Oceans</a:t>
            </a:r>
            <a:endParaRPr lang="en-US" sz="3600" b="1" dirty="0">
              <a:solidFill>
                <a:schemeClr val="tx1">
                  <a:lumMod val="95000"/>
                  <a:lumOff val="5000"/>
                </a:schemeClr>
              </a:solidFill>
            </a:endParaRPr>
          </a:p>
        </p:txBody>
      </p:sp>
    </p:spTree>
    <p:extLst>
      <p:ext uri="{BB962C8B-B14F-4D97-AF65-F5344CB8AC3E}">
        <p14:creationId xmlns:p14="http://schemas.microsoft.com/office/powerpoint/2010/main" val="1190555434"/>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Effect transition="in" filter="fade">
                                      <p:cBhvr>
                                        <p:cTn id="48" dur="1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Effect transition="in" filter="fade">
                                      <p:cBhvr>
                                        <p:cTn id="62" dur="1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Effect transition="in" filter="fade">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Effect transition="in" filter="fade">
                                      <p:cBhvr>
                                        <p:cTn id="76" dur="10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fltVal val="0"/>
                                          </p:val>
                                        </p:tav>
                                        <p:tav tm="100000">
                                          <p:val>
                                            <p:strVal val="#ppt_w"/>
                                          </p:val>
                                        </p:tav>
                                      </p:tavLst>
                                    </p:anim>
                                    <p:anim calcmode="lin" valueType="num">
                                      <p:cBhvr>
                                        <p:cTn id="82" dur="1000" fill="hold"/>
                                        <p:tgtEl>
                                          <p:spTgt spid="22"/>
                                        </p:tgtEl>
                                        <p:attrNameLst>
                                          <p:attrName>ppt_h</p:attrName>
                                        </p:attrNameLst>
                                      </p:cBhvr>
                                      <p:tavLst>
                                        <p:tav tm="0">
                                          <p:val>
                                            <p:fltVal val="0"/>
                                          </p:val>
                                        </p:tav>
                                        <p:tav tm="100000">
                                          <p:val>
                                            <p:strVal val="#ppt_h"/>
                                          </p:val>
                                        </p:tav>
                                      </p:tavLst>
                                    </p:anim>
                                    <p:animEffect transition="in" filter="fade">
                                      <p:cBhvr>
                                        <p:cTn id="83" dur="10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grpId="1" nodeType="clickEffect">
                                  <p:stCondLst>
                                    <p:cond delay="0"/>
                                  </p:stCondLst>
                                  <p:childTnLst>
                                    <p:animEffect transition="out" filter="dissolve">
                                      <p:cBhvr>
                                        <p:cTn id="87" dur="1000"/>
                                        <p:tgtEl>
                                          <p:spTgt spid="22"/>
                                        </p:tgtEl>
                                      </p:cBhvr>
                                    </p:animEffect>
                                    <p:set>
                                      <p:cBhvr>
                                        <p:cTn id="88" dur="1" fill="hold">
                                          <p:stCondLst>
                                            <p:cond delay="999"/>
                                          </p:stCondLst>
                                        </p:cTn>
                                        <p:tgtEl>
                                          <p:spTgt spid="2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000" fill="hold"/>
                                        <p:tgtEl>
                                          <p:spTgt spid="11"/>
                                        </p:tgtEl>
                                        <p:attrNameLst>
                                          <p:attrName>ppt_w</p:attrName>
                                        </p:attrNameLst>
                                      </p:cBhvr>
                                      <p:tavLst>
                                        <p:tav tm="0">
                                          <p:val>
                                            <p:fltVal val="0"/>
                                          </p:val>
                                        </p:tav>
                                        <p:tav tm="100000">
                                          <p:val>
                                            <p:strVal val="#ppt_w"/>
                                          </p:val>
                                        </p:tav>
                                      </p:tavLst>
                                    </p:anim>
                                    <p:anim calcmode="lin" valueType="num">
                                      <p:cBhvr>
                                        <p:cTn id="94" dur="1000" fill="hold"/>
                                        <p:tgtEl>
                                          <p:spTgt spid="11"/>
                                        </p:tgtEl>
                                        <p:attrNameLst>
                                          <p:attrName>ppt_h</p:attrName>
                                        </p:attrNameLst>
                                      </p:cBhvr>
                                      <p:tavLst>
                                        <p:tav tm="0">
                                          <p:val>
                                            <p:fltVal val="0"/>
                                          </p:val>
                                        </p:tav>
                                        <p:tav tm="100000">
                                          <p:val>
                                            <p:strVal val="#ppt_h"/>
                                          </p:val>
                                        </p:tav>
                                      </p:tavLst>
                                    </p:anim>
                                    <p:animEffect transition="in" filter="fade">
                                      <p:cBhvr>
                                        <p:cTn id="95" dur="10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1000" fill="hold"/>
                                        <p:tgtEl>
                                          <p:spTgt spid="13"/>
                                        </p:tgtEl>
                                        <p:attrNameLst>
                                          <p:attrName>ppt_w</p:attrName>
                                        </p:attrNameLst>
                                      </p:cBhvr>
                                      <p:tavLst>
                                        <p:tav tm="0">
                                          <p:val>
                                            <p:fltVal val="0"/>
                                          </p:val>
                                        </p:tav>
                                        <p:tav tm="100000">
                                          <p:val>
                                            <p:strVal val="#ppt_w"/>
                                          </p:val>
                                        </p:tav>
                                      </p:tavLst>
                                    </p:anim>
                                    <p:anim calcmode="lin" valueType="num">
                                      <p:cBhvr>
                                        <p:cTn id="101" dur="1000" fill="hold"/>
                                        <p:tgtEl>
                                          <p:spTgt spid="13"/>
                                        </p:tgtEl>
                                        <p:attrNameLst>
                                          <p:attrName>ppt_h</p:attrName>
                                        </p:attrNameLst>
                                      </p:cBhvr>
                                      <p:tavLst>
                                        <p:tav tm="0">
                                          <p:val>
                                            <p:fltVal val="0"/>
                                          </p:val>
                                        </p:tav>
                                        <p:tav tm="100000">
                                          <p:val>
                                            <p:strVal val="#ppt_h"/>
                                          </p:val>
                                        </p:tav>
                                      </p:tavLst>
                                    </p:anim>
                                    <p:animEffect transition="in" filter="fade">
                                      <p:cBhvr>
                                        <p:cTn id="102" dur="10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1000" fill="hold"/>
                                        <p:tgtEl>
                                          <p:spTgt spid="20"/>
                                        </p:tgtEl>
                                        <p:attrNameLst>
                                          <p:attrName>ppt_w</p:attrName>
                                        </p:attrNameLst>
                                      </p:cBhvr>
                                      <p:tavLst>
                                        <p:tav tm="0">
                                          <p:val>
                                            <p:fltVal val="0"/>
                                          </p:val>
                                        </p:tav>
                                        <p:tav tm="100000">
                                          <p:val>
                                            <p:strVal val="#ppt_w"/>
                                          </p:val>
                                        </p:tav>
                                      </p:tavLst>
                                    </p:anim>
                                    <p:anim calcmode="lin" valueType="num">
                                      <p:cBhvr>
                                        <p:cTn id="108" dur="1000" fill="hold"/>
                                        <p:tgtEl>
                                          <p:spTgt spid="20"/>
                                        </p:tgtEl>
                                        <p:attrNameLst>
                                          <p:attrName>ppt_h</p:attrName>
                                        </p:attrNameLst>
                                      </p:cBhvr>
                                      <p:tavLst>
                                        <p:tav tm="0">
                                          <p:val>
                                            <p:fltVal val="0"/>
                                          </p:val>
                                        </p:tav>
                                        <p:tav tm="100000">
                                          <p:val>
                                            <p:strVal val="#ppt_h"/>
                                          </p:val>
                                        </p:tav>
                                      </p:tavLst>
                                    </p:anim>
                                    <p:animEffect transition="in" filter="fade">
                                      <p:cBhvr>
                                        <p:cTn id="109" dur="1000"/>
                                        <p:tgtEl>
                                          <p:spTgt spid="2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p:cTn id="114" dur="1000" fill="hold"/>
                                        <p:tgtEl>
                                          <p:spTgt spid="14"/>
                                        </p:tgtEl>
                                        <p:attrNameLst>
                                          <p:attrName>ppt_w</p:attrName>
                                        </p:attrNameLst>
                                      </p:cBhvr>
                                      <p:tavLst>
                                        <p:tav tm="0">
                                          <p:val>
                                            <p:fltVal val="0"/>
                                          </p:val>
                                        </p:tav>
                                        <p:tav tm="100000">
                                          <p:val>
                                            <p:strVal val="#ppt_w"/>
                                          </p:val>
                                        </p:tav>
                                      </p:tavLst>
                                    </p:anim>
                                    <p:anim calcmode="lin" valueType="num">
                                      <p:cBhvr>
                                        <p:cTn id="115" dur="1000" fill="hold"/>
                                        <p:tgtEl>
                                          <p:spTgt spid="14"/>
                                        </p:tgtEl>
                                        <p:attrNameLst>
                                          <p:attrName>ppt_h</p:attrName>
                                        </p:attrNameLst>
                                      </p:cBhvr>
                                      <p:tavLst>
                                        <p:tav tm="0">
                                          <p:val>
                                            <p:fltVal val="0"/>
                                          </p:val>
                                        </p:tav>
                                        <p:tav tm="100000">
                                          <p:val>
                                            <p:strVal val="#ppt_h"/>
                                          </p:val>
                                        </p:tav>
                                      </p:tavLst>
                                    </p:anim>
                                    <p:animEffect transition="in" filter="fade">
                                      <p:cBhvr>
                                        <p:cTn id="116" dur="10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p:cTn id="121" dur="1000" fill="hold"/>
                                        <p:tgtEl>
                                          <p:spTgt spid="15"/>
                                        </p:tgtEl>
                                        <p:attrNameLst>
                                          <p:attrName>ppt_w</p:attrName>
                                        </p:attrNameLst>
                                      </p:cBhvr>
                                      <p:tavLst>
                                        <p:tav tm="0">
                                          <p:val>
                                            <p:fltVal val="0"/>
                                          </p:val>
                                        </p:tav>
                                        <p:tav tm="100000">
                                          <p:val>
                                            <p:strVal val="#ppt_w"/>
                                          </p:val>
                                        </p:tav>
                                      </p:tavLst>
                                    </p:anim>
                                    <p:anim calcmode="lin" valueType="num">
                                      <p:cBhvr>
                                        <p:cTn id="122" dur="1000" fill="hold"/>
                                        <p:tgtEl>
                                          <p:spTgt spid="15"/>
                                        </p:tgtEl>
                                        <p:attrNameLst>
                                          <p:attrName>ppt_h</p:attrName>
                                        </p:attrNameLst>
                                      </p:cBhvr>
                                      <p:tavLst>
                                        <p:tav tm="0">
                                          <p:val>
                                            <p:fltVal val="0"/>
                                          </p:val>
                                        </p:tav>
                                        <p:tav tm="100000">
                                          <p:val>
                                            <p:strVal val="#ppt_h"/>
                                          </p:val>
                                        </p:tav>
                                      </p:tavLst>
                                    </p:anim>
                                    <p:animEffect transition="in" filter="fade">
                                      <p:cBhvr>
                                        <p:cTn id="123" dur="10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 calcmode="lin" valueType="num">
                                      <p:cBhvr>
                                        <p:cTn id="128" dur="1000" fill="hold"/>
                                        <p:tgtEl>
                                          <p:spTgt spid="16"/>
                                        </p:tgtEl>
                                        <p:attrNameLst>
                                          <p:attrName>ppt_w</p:attrName>
                                        </p:attrNameLst>
                                      </p:cBhvr>
                                      <p:tavLst>
                                        <p:tav tm="0">
                                          <p:val>
                                            <p:fltVal val="0"/>
                                          </p:val>
                                        </p:tav>
                                        <p:tav tm="100000">
                                          <p:val>
                                            <p:strVal val="#ppt_w"/>
                                          </p:val>
                                        </p:tav>
                                      </p:tavLst>
                                    </p:anim>
                                    <p:anim calcmode="lin" valueType="num">
                                      <p:cBhvr>
                                        <p:cTn id="129" dur="1000" fill="hold"/>
                                        <p:tgtEl>
                                          <p:spTgt spid="16"/>
                                        </p:tgtEl>
                                        <p:attrNameLst>
                                          <p:attrName>ppt_h</p:attrName>
                                        </p:attrNameLst>
                                      </p:cBhvr>
                                      <p:tavLst>
                                        <p:tav tm="0">
                                          <p:val>
                                            <p:fltVal val="0"/>
                                          </p:val>
                                        </p:tav>
                                        <p:tav tm="100000">
                                          <p:val>
                                            <p:strVal val="#ppt_h"/>
                                          </p:val>
                                        </p:tav>
                                      </p:tavLst>
                                    </p:anim>
                                    <p:animEffect transition="in" filter="fade">
                                      <p:cBhvr>
                                        <p:cTn id="1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4" grpId="0" animBg="1"/>
      <p:bldP spid="4" grpId="1" animBg="1"/>
      <p:bldP spid="11" grpId="0"/>
      <p:bldP spid="13" grpId="0"/>
      <p:bldP spid="14" grpId="0"/>
      <p:bldP spid="15" grpId="0"/>
      <p:bldP spid="16" grpId="0"/>
      <p:bldP spid="22" grpId="0" animBg="1"/>
      <p:bldP spid="2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Continental Slope</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The gradual drop off from the continental shelf that leads to the deep ocean floor.  It reminds me of the transition from the shallow end to the deep end in a pool.</a:t>
            </a:r>
            <a:endParaRPr lang="en-US" sz="3200" dirty="0"/>
          </a:p>
        </p:txBody>
      </p:sp>
    </p:spTree>
    <p:extLst>
      <p:ext uri="{BB962C8B-B14F-4D97-AF65-F5344CB8AC3E}">
        <p14:creationId xmlns:p14="http://schemas.microsoft.com/office/powerpoint/2010/main" val="141195859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Continental Rise</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The gently sloping base of the continental slope.</a:t>
            </a:r>
            <a:endParaRPr lang="en-US" sz="3200" dirty="0"/>
          </a:p>
        </p:txBody>
      </p:sp>
    </p:spTree>
    <p:extLst>
      <p:ext uri="{BB962C8B-B14F-4D97-AF65-F5344CB8AC3E}">
        <p14:creationId xmlns:p14="http://schemas.microsoft.com/office/powerpoint/2010/main" val="113102480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Abyssal Plains</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Relatively flat layer covered in a thick layer of sediment at the base of the continental rise.</a:t>
            </a:r>
            <a:endParaRPr lang="en-US" sz="3200" dirty="0"/>
          </a:p>
        </p:txBody>
      </p:sp>
    </p:spTree>
    <p:extLst>
      <p:ext uri="{BB962C8B-B14F-4D97-AF65-F5344CB8AC3E}">
        <p14:creationId xmlns:p14="http://schemas.microsoft.com/office/powerpoint/2010/main" val="40476916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Seamount</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Seamounts are cone shaped undersea mountains of volcanic origins.  The Hawaiian islands began as seamounts.</a:t>
            </a:r>
            <a:endParaRPr lang="en-US" sz="3200" dirty="0"/>
          </a:p>
        </p:txBody>
      </p:sp>
    </p:spTree>
    <p:extLst>
      <p:ext uri="{BB962C8B-B14F-4D97-AF65-F5344CB8AC3E}">
        <p14:creationId xmlns:p14="http://schemas.microsoft.com/office/powerpoint/2010/main" val="150563480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Volcanic Islands</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Volcanic islands are mountains of volcanic origins that have broken the surface of the water.  An example are the Hawaiian Islands.</a:t>
            </a:r>
            <a:endParaRPr lang="en-US" sz="3200" dirty="0"/>
          </a:p>
        </p:txBody>
      </p:sp>
    </p:spTree>
    <p:extLst>
      <p:ext uri="{BB962C8B-B14F-4D97-AF65-F5344CB8AC3E}">
        <p14:creationId xmlns:p14="http://schemas.microsoft.com/office/powerpoint/2010/main" val="385736105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Rift Valley</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The deep undersea valley at the mid-ocean ridge.</a:t>
            </a:r>
            <a:endParaRPr lang="en-US" sz="3200" dirty="0"/>
          </a:p>
        </p:txBody>
      </p:sp>
    </p:spTree>
    <p:extLst>
      <p:ext uri="{BB962C8B-B14F-4D97-AF65-F5344CB8AC3E}">
        <p14:creationId xmlns:p14="http://schemas.microsoft.com/office/powerpoint/2010/main" val="81937507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Trench</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These are deep canyons caused at subduction zones in the ocean.</a:t>
            </a:r>
            <a:endParaRPr lang="en-US" sz="3200" dirty="0"/>
          </a:p>
        </p:txBody>
      </p:sp>
    </p:spTree>
    <p:extLst>
      <p:ext uri="{BB962C8B-B14F-4D97-AF65-F5344CB8AC3E}">
        <p14:creationId xmlns:p14="http://schemas.microsoft.com/office/powerpoint/2010/main" val="128490765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Mid-Ocean Ridge</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The underwater mountain chain the winds through the ocean where divergent plate boundaries pull apart.</a:t>
            </a:r>
            <a:endParaRPr lang="en-US" sz="3200" dirty="0"/>
          </a:p>
        </p:txBody>
      </p:sp>
    </p:spTree>
    <p:extLst>
      <p:ext uri="{BB962C8B-B14F-4D97-AF65-F5344CB8AC3E}">
        <p14:creationId xmlns:p14="http://schemas.microsoft.com/office/powerpoint/2010/main" val="315649953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web.britannica.com/eb-media/81/89981-004-7B83B65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87" y="2209800"/>
            <a:ext cx="6970160" cy="43259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52400" y="76200"/>
            <a:ext cx="8915400" cy="1752600"/>
          </a:xfrm>
          <a:prstGeom prst="rect">
            <a:avLst/>
          </a:prstGeom>
        </p:spPr>
        <p:txBody>
          <a:bodyP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600" b="1" u="sng" dirty="0" smtClean="0">
                <a:solidFill>
                  <a:prstClr val="black">
                    <a:lumMod val="95000"/>
                    <a:lumOff val="5000"/>
                  </a:prstClr>
                </a:solidFill>
                <a:effectLst>
                  <a:outerShdw blurRad="38100" dist="38100" dir="2700000" algn="tl">
                    <a:srgbClr val="000000">
                      <a:alpha val="43137"/>
                    </a:srgbClr>
                  </a:outerShdw>
                </a:effectLst>
              </a:rPr>
              <a:t>Location of the </a:t>
            </a:r>
            <a:br>
              <a:rPr lang="en-US" sz="5600" b="1" u="sng" dirty="0" smtClean="0">
                <a:solidFill>
                  <a:prstClr val="black">
                    <a:lumMod val="95000"/>
                    <a:lumOff val="5000"/>
                  </a:prstClr>
                </a:solidFill>
                <a:effectLst>
                  <a:outerShdw blurRad="38100" dist="38100" dir="2700000" algn="tl">
                    <a:srgbClr val="000000">
                      <a:alpha val="43137"/>
                    </a:srgbClr>
                  </a:outerShdw>
                </a:effectLst>
              </a:rPr>
            </a:br>
            <a:r>
              <a:rPr lang="en-US" sz="5600" b="1" u="sng" dirty="0" smtClean="0">
                <a:solidFill>
                  <a:prstClr val="black">
                    <a:lumMod val="95000"/>
                    <a:lumOff val="5000"/>
                  </a:prstClr>
                </a:solidFill>
                <a:effectLst>
                  <a:outerShdw blurRad="38100" dist="38100" dir="2700000" algn="tl">
                    <a:srgbClr val="000000">
                      <a:alpha val="43137"/>
                    </a:srgbClr>
                  </a:outerShdw>
                </a:effectLst>
              </a:rPr>
              <a:t>Earth’s Oceans</a:t>
            </a:r>
            <a:endParaRPr lang="en-US" sz="5600" b="1" u="sng" dirty="0">
              <a:solidFill>
                <a:prstClr val="black">
                  <a:lumMod val="95000"/>
                  <a:lumOff val="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7787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04800"/>
            <a:ext cx="8229600" cy="1905000"/>
          </a:xfrm>
        </p:spPr>
        <p:txBody>
          <a:bodyPr/>
          <a:lstStyle/>
          <a:p>
            <a:pPr marL="182880" indent="0" algn="ctr">
              <a:buNone/>
            </a:pPr>
            <a:r>
              <a:rPr lang="en-US" dirty="0" smtClean="0">
                <a:effectLst>
                  <a:reflection blurRad="6350" stA="55000" endA="300" endPos="15000" dir="5400000" sy="-100000" algn="bl" rotWithShape="0"/>
                </a:effectLst>
              </a:rPr>
              <a:t>Chemical Composition of Ocean Water</a:t>
            </a:r>
            <a:endParaRPr lang="en-US" dirty="0">
              <a:effectLst>
                <a:reflection blurRad="6350" stA="55000" endA="300" endPos="15000" dir="5400000" sy="-100000" algn="bl" rotWithShape="0"/>
              </a:effectLst>
            </a:endParaRPr>
          </a:p>
        </p:txBody>
      </p:sp>
      <p:pic>
        <p:nvPicPr>
          <p:cNvPr id="5"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724904" cy="4124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4440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6200" y="152400"/>
            <a:ext cx="8839200" cy="2829954"/>
          </a:xfrm>
        </p:spPr>
        <p:txBody>
          <a:bodyPr/>
          <a:lstStyle/>
          <a:p>
            <a:pPr marL="182880" indent="0" algn="ctr">
              <a:buNone/>
            </a:pPr>
            <a:r>
              <a:rPr lang="en-US" dirty="0" smtClean="0">
                <a:effectLst>
                  <a:reflection blurRad="6350" stA="55000" endA="300" endPos="15000" dir="5400000" sy="-100000" algn="bl" rotWithShape="0"/>
                </a:effectLst>
              </a:rPr>
              <a:t>What does the word composition mean? </a:t>
            </a:r>
            <a:br>
              <a:rPr lang="en-US" dirty="0" smtClean="0">
                <a:effectLst>
                  <a:reflection blurRad="6350" stA="55000" endA="300" endPos="15000" dir="5400000" sy="-100000" algn="bl" rotWithShape="0"/>
                </a:effectLst>
              </a:rPr>
            </a:br>
            <a:r>
              <a:rPr lang="en-US" sz="1800" dirty="0" smtClean="0">
                <a:effectLst>
                  <a:reflection blurRad="6350" stA="55000" endA="300" endPos="15000" dir="5400000" sy="-100000" algn="bl" rotWithShape="0"/>
                </a:effectLst>
              </a:rPr>
              <a:t/>
            </a:r>
            <a:br>
              <a:rPr lang="en-US" sz="1800" dirty="0" smtClean="0">
                <a:effectLst>
                  <a:reflection blurRad="6350" stA="55000" endA="300" endPos="15000" dir="5400000" sy="-100000" algn="bl" rotWithShape="0"/>
                </a:effectLst>
              </a:rPr>
            </a:br>
            <a:r>
              <a:rPr lang="en-US" dirty="0" smtClean="0">
                <a:effectLst>
                  <a:reflection blurRad="6350" stA="55000" endA="300" endPos="15000" dir="5400000" sy="-100000" algn="bl" rotWithShape="0"/>
                </a:effectLst>
              </a:rPr>
              <a:t>What are some synonyms?</a:t>
            </a:r>
            <a:endParaRPr lang="en-US" dirty="0">
              <a:effectLst>
                <a:reflection blurRad="6350" stA="55000" endA="300" endPos="15000" dir="5400000" sy="-100000" algn="bl" rotWithShape="0"/>
              </a:effectLst>
            </a:endParaRPr>
          </a:p>
        </p:txBody>
      </p:sp>
      <p:sp>
        <p:nvSpPr>
          <p:cNvPr id="2" name="Rectangle 1"/>
          <p:cNvSpPr/>
          <p:nvPr/>
        </p:nvSpPr>
        <p:spPr>
          <a:xfrm>
            <a:off x="873273" y="3245787"/>
            <a:ext cx="330731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Structure</a:t>
            </a:r>
            <a:endParaRPr lang="en-US"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4" name="Rectangle 3"/>
          <p:cNvSpPr/>
          <p:nvPr/>
        </p:nvSpPr>
        <p:spPr>
          <a:xfrm>
            <a:off x="2526932" y="5562600"/>
            <a:ext cx="417614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Components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rot="20039870">
            <a:off x="769243" y="4679834"/>
            <a:ext cx="235032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olidFill>
                  <a:prstDash val="solid"/>
                </a:ln>
                <a:solidFill>
                  <a:schemeClr val="accent3">
                    <a:lumMod val="50000"/>
                  </a:schemeClr>
                </a:solidFill>
                <a:effectLst>
                  <a:reflection blurRad="12700" stA="28000" endPos="45000" dist="1000" dir="5400000" sy="-100000" algn="bl" rotWithShape="0"/>
                </a:effectLst>
              </a:rPr>
              <a:t>Pieces</a:t>
            </a:r>
            <a:endParaRPr lang="en-US" sz="5400" b="1" cap="all" spc="0" dirty="0">
              <a:ln w="9000" cmpd="sng">
                <a:solidFill>
                  <a:schemeClr val="accent4"/>
                </a:solidFill>
                <a:prstDash val="solid"/>
              </a:ln>
              <a:solidFill>
                <a:schemeClr val="accent3">
                  <a:lumMod val="50000"/>
                </a:schemeClr>
              </a:solidFill>
              <a:effectLst>
                <a:reflection blurRad="12700" stA="28000" endPos="45000" dist="1000" dir="5400000" sy="-100000" algn="bl" rotWithShape="0"/>
              </a:effectLst>
            </a:endParaRPr>
          </a:p>
        </p:txBody>
      </p:sp>
      <p:sp>
        <p:nvSpPr>
          <p:cNvPr id="8" name="Rectangle 7"/>
          <p:cNvSpPr/>
          <p:nvPr/>
        </p:nvSpPr>
        <p:spPr>
          <a:xfrm>
            <a:off x="5360940" y="3245787"/>
            <a:ext cx="3013075" cy="923330"/>
          </a:xfrm>
          <a:prstGeom prst="rect">
            <a:avLst/>
          </a:prstGeom>
        </p:spPr>
        <p:txBody>
          <a:bodyPr wrap="square">
            <a:spAutoFit/>
          </a:bodyPr>
          <a:lstStyle/>
          <a:p>
            <a:pPr lvl="0" algn="ctr"/>
            <a:r>
              <a:rPr lang="en-US" sz="5400" b="1" spc="50" dirty="0" smtClean="0">
                <a:ln w="11430"/>
                <a:solidFill>
                  <a:srgbClr val="D60093"/>
                </a:solidFill>
                <a:effectLst>
                  <a:outerShdw blurRad="76200" dist="50800" dir="5400000" algn="tl" rotWithShape="0">
                    <a:srgbClr val="000000">
                      <a:alpha val="65000"/>
                    </a:srgbClr>
                  </a:outerShdw>
                </a:effectLst>
              </a:rPr>
              <a:t>Make-up</a:t>
            </a:r>
            <a:endParaRPr lang="en-US" sz="5400" b="1" spc="50" dirty="0">
              <a:ln w="11430"/>
              <a:solidFill>
                <a:srgbClr val="D60093"/>
              </a:solidFill>
              <a:effectLst>
                <a:outerShdw blurRad="76200" dist="50800" dir="5400000" algn="tl" rotWithShape="0">
                  <a:srgbClr val="000000">
                    <a:alpha val="65000"/>
                  </a:srgbClr>
                </a:outerShdw>
              </a:effectLst>
            </a:endParaRPr>
          </a:p>
        </p:txBody>
      </p:sp>
      <p:sp>
        <p:nvSpPr>
          <p:cNvPr id="9" name="Rectangle 8"/>
          <p:cNvSpPr/>
          <p:nvPr/>
        </p:nvSpPr>
        <p:spPr>
          <a:xfrm rot="1956443">
            <a:off x="5974688" y="4771591"/>
            <a:ext cx="2762295" cy="923330"/>
          </a:xfrm>
          <a:prstGeom prst="rect">
            <a:avLst/>
          </a:prstGeom>
          <a:noFill/>
        </p:spPr>
        <p:txBody>
          <a:bodyPr wrap="none" lIns="91440" tIns="45720" rIns="91440" bIns="45720">
            <a:spAutoFit/>
          </a:bodyPr>
          <a:lstStyle/>
          <a:p>
            <a:pPr algn="ctr"/>
            <a:r>
              <a:rPr lang="en-US" sz="5400" b="1" dirty="0" smtClean="0">
                <a:ln w="19050">
                  <a:solidFill>
                    <a:schemeClr val="accent5"/>
                  </a:solidFill>
                  <a:prstDash val="solid"/>
                </a:ln>
                <a:solidFill>
                  <a:schemeClr val="accent5"/>
                </a:solidFill>
                <a:effectLst>
                  <a:outerShdw blurRad="50000" dist="50800" dir="7500000" algn="tl">
                    <a:srgbClr val="000000">
                      <a:shade val="5000"/>
                      <a:alpha val="35000"/>
                    </a:srgbClr>
                  </a:outerShdw>
                </a:effectLst>
              </a:rPr>
              <a:t>Content</a:t>
            </a:r>
            <a:endParaRPr lang="en-US" sz="5400" b="1" cap="none" spc="0" dirty="0">
              <a:ln w="19050">
                <a:solidFill>
                  <a:schemeClr val="accent5"/>
                </a:solidFill>
                <a:prstDash val="solid"/>
              </a:ln>
              <a:solidFill>
                <a:schemeClr val="accent5"/>
              </a:solidFill>
              <a:effectLst>
                <a:outerShdw blurRad="50000" dist="50800" dir="7500000" algn="tl">
                  <a:srgbClr val="000000">
                    <a:shade val="5000"/>
                    <a:alpha val="35000"/>
                  </a:srgbClr>
                </a:outerShdw>
              </a:effectLst>
            </a:endParaRPr>
          </a:p>
        </p:txBody>
      </p:sp>
      <p:sp>
        <p:nvSpPr>
          <p:cNvPr id="10" name="Rectangle 9"/>
          <p:cNvSpPr/>
          <p:nvPr/>
        </p:nvSpPr>
        <p:spPr>
          <a:xfrm>
            <a:off x="3716551" y="4309926"/>
            <a:ext cx="1796902" cy="923330"/>
          </a:xfrm>
          <a:prstGeom prst="rect">
            <a:avLst/>
          </a:prstGeom>
          <a:noFill/>
        </p:spPr>
        <p:txBody>
          <a:bodyPr wrap="none" lIns="91440" tIns="45720" rIns="91440" bIns="45720">
            <a:spAutoFit/>
          </a:bodyPr>
          <a:lstStyle/>
          <a:p>
            <a:pPr algn="ctr"/>
            <a:r>
              <a:rPr lang="en-US" sz="5400" b="1" dirty="0" smtClean="0">
                <a:ln w="31550" cmpd="sng">
                  <a:solidFill>
                    <a:srgbClr val="FFFF00"/>
                  </a:solidFill>
                  <a:prstDash val="solid"/>
                </a:ln>
                <a:solidFill>
                  <a:srgbClr val="FFFF00"/>
                </a:solidFill>
                <a:effectLst>
                  <a:outerShdw blurRad="41275" dist="12700" dir="12000000" algn="tl" rotWithShape="0">
                    <a:srgbClr val="000000">
                      <a:alpha val="40000"/>
                    </a:srgbClr>
                  </a:outerShdw>
                </a:effectLst>
              </a:rPr>
              <a:t>Parts</a:t>
            </a:r>
            <a:endParaRPr lang="en-US" sz="5400" b="1" cap="none" spc="0" dirty="0">
              <a:ln w="31550" cmpd="sng">
                <a:solidFill>
                  <a:srgbClr val="FFFF00"/>
                </a:solidFill>
                <a:prstDash val="solid"/>
              </a:ln>
              <a:solidFill>
                <a:srgbClr val="FFFF0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63210210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8849" y="20370"/>
            <a:ext cx="8839200" cy="3505200"/>
          </a:xfrm>
        </p:spPr>
        <p:txBody>
          <a:bodyPr/>
          <a:lstStyle/>
          <a:p>
            <a:pPr marL="182880" indent="0" algn="ctr">
              <a:buNone/>
            </a:pPr>
            <a:r>
              <a:rPr lang="en-US" dirty="0" smtClean="0">
                <a:effectLst>
                  <a:reflection blurRad="6350" stA="55000" endA="300" endPos="14000" dir="5400000" sy="-100000" algn="bl" rotWithShape="0"/>
                </a:effectLst>
              </a:rPr>
              <a:t>With a partner, select one of the following foods and describe its composition:</a:t>
            </a:r>
            <a:endParaRPr lang="en-US" dirty="0">
              <a:effectLst>
                <a:reflection blurRad="6350" stA="55000" endA="300" endPos="14000" dir="5400000" sy="-100000" algn="bl" rotWithShape="0"/>
              </a:effectLst>
            </a:endParaRPr>
          </a:p>
        </p:txBody>
      </p:sp>
      <p:pic>
        <p:nvPicPr>
          <p:cNvPr id="7170" name="Picture 2" descr="C:\Users\ARRINGTONCB\AppData\Local\Microsoft\Windows\Temporary Internet Files\Content.IE5\KSIIB5FV\MC9002642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19400"/>
            <a:ext cx="2286000" cy="153082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RRINGTONCB\AppData\Local\Microsoft\Windows\Temporary Internet Files\Content.IE5\7UR01MAO\MC9000386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648200"/>
            <a:ext cx="2892235" cy="195839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RRINGTONCB\AppData\Local\Microsoft\Windows\Temporary Internet Files\Content.IE5\FXILHAZO\MC90044177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2524990" cy="25249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ARRINGTONCB\AppData\Local\Microsoft\Windows\Temporary Internet Files\Content.IE5\FXILHAZO\MC90044174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4958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8750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
            <a:ext cx="8229600" cy="1905000"/>
          </a:xfrm>
        </p:spPr>
        <p:txBody>
          <a:bodyPr/>
          <a:lstStyle/>
          <a:p>
            <a:pPr marL="182880" indent="0" algn="ctr">
              <a:buNone/>
            </a:pPr>
            <a:r>
              <a:rPr lang="en-US" dirty="0" smtClean="0">
                <a:effectLst>
                  <a:reflection blurRad="6350" stA="55000" endA="300" endPos="15000" dir="5400000" sy="-100000" algn="bl" rotWithShape="0"/>
                </a:effectLst>
              </a:rPr>
              <a:t>What percent of ocean water is salt?</a:t>
            </a:r>
            <a:endParaRPr lang="en-US" dirty="0">
              <a:effectLst>
                <a:reflection blurRad="6350" stA="55000" endA="300" endPos="15000" dir="5400000" sy="-100000" algn="bl" rotWithShape="0"/>
              </a:effectLst>
            </a:endParaRPr>
          </a:p>
        </p:txBody>
      </p:sp>
      <p:pic>
        <p:nvPicPr>
          <p:cNvPr id="5"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98826"/>
            <a:ext cx="6724904" cy="4124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3244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325"/>
            <a:ext cx="8229600" cy="1905000"/>
          </a:xfrm>
        </p:spPr>
        <p:txBody>
          <a:bodyPr/>
          <a:lstStyle/>
          <a:p>
            <a:pPr marL="182880" indent="0" algn="ctr">
              <a:buNone/>
            </a:pPr>
            <a:r>
              <a:rPr lang="en-US" sz="4800" u="sng" dirty="0" smtClean="0">
                <a:effectLst>
                  <a:reflection blurRad="6350" stA="55000" endA="300" endPos="15000" dir="5400000" sy="-100000" algn="bl" rotWithShape="0"/>
                </a:effectLst>
              </a:rPr>
              <a:t>Chemical Composition of Ocean Water</a:t>
            </a:r>
            <a:endParaRPr lang="en-US" sz="4800" u="sng" dirty="0">
              <a:effectLst>
                <a:reflection blurRad="6350" stA="55000" endA="300" endPos="15000" dir="5400000" sy="-100000" algn="bl" rotWithShape="0"/>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079" y="1828800"/>
            <a:ext cx="671662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8558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3.1 The Ocean’s Composition&#10;Salinity&#10;&#10;&#10;Salinity is the total amount of solid&#10;material dissolved in water.&#10; Because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2987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929</TotalTime>
  <Words>1322</Words>
  <Application>Microsoft Office PowerPoint</Application>
  <PresentationFormat>On-screen Show (4:3)</PresentationFormat>
  <Paragraphs>112</Paragraphs>
  <Slides>27</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Georgia</vt:lpstr>
      <vt:lpstr>Symbol</vt:lpstr>
      <vt:lpstr>Trebuchet MS</vt:lpstr>
      <vt:lpstr>Slipstream</vt:lpstr>
      <vt:lpstr>1_Slipstream</vt:lpstr>
      <vt:lpstr>2_Slipstream</vt:lpstr>
      <vt:lpstr>PowerPoint Presentation</vt:lpstr>
      <vt:lpstr>Location of the  Earth’s Oceans</vt:lpstr>
      <vt:lpstr>PowerPoint Presentation</vt:lpstr>
      <vt:lpstr>Chemical Composition of Ocean Water</vt:lpstr>
      <vt:lpstr>What does the word composition mean?   What are some synonyms?</vt:lpstr>
      <vt:lpstr>With a partner, select one of the following foods and describe its composition:</vt:lpstr>
      <vt:lpstr>What percent of ocean water is salt?</vt:lpstr>
      <vt:lpstr>Chemical Composition of Ocean Water</vt:lpstr>
      <vt:lpstr>PowerPoint Presentation</vt:lpstr>
      <vt:lpstr>PowerPoint Presentation</vt:lpstr>
      <vt:lpstr>From precipitation to the land to the rivers to the sea…</vt:lpstr>
      <vt:lpstr>Salt from below…</vt:lpstr>
      <vt:lpstr>Eruption of Volcanoes Underwater…</vt:lpstr>
      <vt:lpstr>PowerPoint Presentation</vt:lpstr>
      <vt:lpstr>PowerPoint Presentation</vt:lpstr>
      <vt:lpstr>PowerPoint Presentation</vt:lpstr>
      <vt:lpstr>PowerPoint Presentation</vt:lpstr>
      <vt:lpstr>PowerPoint Presentation</vt:lpstr>
      <vt:lpstr>Continental Shelf</vt:lpstr>
      <vt:lpstr>Continental Slope</vt:lpstr>
      <vt:lpstr>Continental Rise</vt:lpstr>
      <vt:lpstr>Abyssal Plains</vt:lpstr>
      <vt:lpstr>Seamount</vt:lpstr>
      <vt:lpstr>Volcanic Islands</vt:lpstr>
      <vt:lpstr>Rift Valley</vt:lpstr>
      <vt:lpstr>Trench</vt:lpstr>
      <vt:lpstr>Mid-Ocean Ridge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What is the composition of the Earth’s oceans and where are they located?</dc:title>
  <dc:creator>Windows User</dc:creator>
  <cp:lastModifiedBy>Scarbrough Christi A</cp:lastModifiedBy>
  <cp:revision>55</cp:revision>
  <dcterms:created xsi:type="dcterms:W3CDTF">2014-09-24T13:48:28Z</dcterms:created>
  <dcterms:modified xsi:type="dcterms:W3CDTF">2018-01-05T19:58:19Z</dcterms:modified>
</cp:coreProperties>
</file>