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68" r:id="rId9"/>
    <p:sldMasterId id="2147483780" r:id="rId10"/>
    <p:sldMasterId id="2147483792" r:id="rId11"/>
    <p:sldMasterId id="2147483804" r:id="rId12"/>
  </p:sldMasterIdLst>
  <p:notesMasterIdLst>
    <p:notesMasterId r:id="rId53"/>
  </p:notesMasterIdLst>
  <p:handoutMasterIdLst>
    <p:handoutMasterId r:id="rId54"/>
  </p:handoutMasterIdLst>
  <p:sldIdLst>
    <p:sldId id="256" r:id="rId13"/>
    <p:sldId id="300" r:id="rId14"/>
    <p:sldId id="257" r:id="rId15"/>
    <p:sldId id="258" r:id="rId16"/>
    <p:sldId id="303" r:id="rId17"/>
    <p:sldId id="259" r:id="rId18"/>
    <p:sldId id="261" r:id="rId19"/>
    <p:sldId id="262" r:id="rId20"/>
    <p:sldId id="263" r:id="rId21"/>
    <p:sldId id="264" r:id="rId22"/>
    <p:sldId id="265" r:id="rId23"/>
    <p:sldId id="266" r:id="rId24"/>
    <p:sldId id="267" r:id="rId25"/>
    <p:sldId id="268" r:id="rId26"/>
    <p:sldId id="269" r:id="rId27"/>
    <p:sldId id="270" r:id="rId28"/>
    <p:sldId id="299" r:id="rId29"/>
    <p:sldId id="271" r:id="rId30"/>
    <p:sldId id="275" r:id="rId31"/>
    <p:sldId id="276" r:id="rId32"/>
    <p:sldId id="287" r:id="rId33"/>
    <p:sldId id="288" r:id="rId34"/>
    <p:sldId id="289" r:id="rId35"/>
    <p:sldId id="290" r:id="rId36"/>
    <p:sldId id="291" r:id="rId37"/>
    <p:sldId id="296" r:id="rId38"/>
    <p:sldId id="297" r:id="rId39"/>
    <p:sldId id="292" r:id="rId40"/>
    <p:sldId id="279" r:id="rId41"/>
    <p:sldId id="293" r:id="rId42"/>
    <p:sldId id="284" r:id="rId43"/>
    <p:sldId id="285" r:id="rId44"/>
    <p:sldId id="294" r:id="rId45"/>
    <p:sldId id="295" r:id="rId46"/>
    <p:sldId id="283" r:id="rId47"/>
    <p:sldId id="273" r:id="rId48"/>
    <p:sldId id="274" r:id="rId49"/>
    <p:sldId id="301" r:id="rId50"/>
    <p:sldId id="302" r:id="rId51"/>
    <p:sldId id="282" r:id="rId52"/>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88E"/>
    <a:srgbClr val="006666"/>
    <a:srgbClr val="422C16"/>
    <a:srgbClr val="0099CC"/>
    <a:srgbClr val="660066"/>
    <a:srgbClr val="660033"/>
    <a:srgbClr val="3366FF"/>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0932" autoAdjust="0"/>
  </p:normalViewPr>
  <p:slideViewPr>
    <p:cSldViewPr>
      <p:cViewPr varScale="1">
        <p:scale>
          <a:sx n="68" d="100"/>
          <a:sy n="68" d="100"/>
        </p:scale>
        <p:origin x="5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9B5F7E-75C3-4253-BC5B-F744E76A8A1B}" type="datetimeFigureOut">
              <a:rPr lang="en-US" smtClean="0"/>
              <a:t>4/7/2017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C1B4D4-F67C-491E-82FC-2D0F56DA462D}" type="slidenum">
              <a:rPr lang="en-US" smtClean="0"/>
              <a:t>‹#›</a:t>
            </a:fld>
            <a:endParaRPr lang="en-US"/>
          </a:p>
        </p:txBody>
      </p:sp>
    </p:spTree>
    <p:extLst>
      <p:ext uri="{BB962C8B-B14F-4D97-AF65-F5344CB8AC3E}">
        <p14:creationId xmlns:p14="http://schemas.microsoft.com/office/powerpoint/2010/main" val="152987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E577FD-C751-4E3F-86C0-82E4CA885BBB}" type="datetimeFigureOut">
              <a:rPr lang="en-US" smtClean="0"/>
              <a:t>4/7/2017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FCE175-8097-4684-9C9C-891CEF68935F}" type="slidenum">
              <a:rPr lang="en-US" smtClean="0"/>
              <a:t>‹#›</a:t>
            </a:fld>
            <a:endParaRPr lang="en-US"/>
          </a:p>
        </p:txBody>
      </p:sp>
    </p:spTree>
    <p:extLst>
      <p:ext uri="{BB962C8B-B14F-4D97-AF65-F5344CB8AC3E}">
        <p14:creationId xmlns:p14="http://schemas.microsoft.com/office/powerpoint/2010/main" val="166696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a:t>
            </a:fld>
            <a:endParaRPr lang="en-US"/>
          </a:p>
        </p:txBody>
      </p:sp>
    </p:spTree>
    <p:extLst>
      <p:ext uri="{BB962C8B-B14F-4D97-AF65-F5344CB8AC3E}">
        <p14:creationId xmlns:p14="http://schemas.microsoft.com/office/powerpoint/2010/main" val="128389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10</a:t>
            </a:fld>
            <a:endParaRPr lang="en-US"/>
          </a:p>
        </p:txBody>
      </p:sp>
    </p:spTree>
    <p:extLst>
      <p:ext uri="{BB962C8B-B14F-4D97-AF65-F5344CB8AC3E}">
        <p14:creationId xmlns:p14="http://schemas.microsoft.com/office/powerpoint/2010/main" val="148322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11</a:t>
            </a:fld>
            <a:endParaRPr lang="en-US"/>
          </a:p>
        </p:txBody>
      </p:sp>
    </p:spTree>
    <p:extLst>
      <p:ext uri="{BB962C8B-B14F-4D97-AF65-F5344CB8AC3E}">
        <p14:creationId xmlns:p14="http://schemas.microsoft.com/office/powerpoint/2010/main" val="115941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to the class. The teacher can call on specific students, ask for volunteers, or ask students to discuss it with an elbow partner and then discuss with the class.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12</a:t>
            </a:fld>
            <a:endParaRPr lang="en-US"/>
          </a:p>
        </p:txBody>
      </p:sp>
    </p:spTree>
    <p:extLst>
      <p:ext uri="{BB962C8B-B14F-4D97-AF65-F5344CB8AC3E}">
        <p14:creationId xmlns:p14="http://schemas.microsoft.com/office/powerpoint/2010/main" val="261840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a:t>
            </a:r>
            <a:r>
              <a:rPr lang="en-US" dirty="0" smtClean="0"/>
              <a:t>The particles are more crowded</a:t>
            </a:r>
            <a:r>
              <a:rPr lang="en-US" baseline="0" dirty="0" smtClean="0"/>
              <a:t> in the lower temperature (colder) area and want to spread out</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13</a:t>
            </a:fld>
            <a:endParaRPr lang="en-US"/>
          </a:p>
        </p:txBody>
      </p:sp>
    </p:spTree>
    <p:extLst>
      <p:ext uri="{BB962C8B-B14F-4D97-AF65-F5344CB8AC3E}">
        <p14:creationId xmlns:p14="http://schemas.microsoft.com/office/powerpoint/2010/main" val="428429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a:t>
            </a:r>
            <a:r>
              <a:rPr lang="en-US" dirty="0" smtClean="0"/>
              <a:t>Ask the students</a:t>
            </a:r>
            <a:r>
              <a:rPr lang="en-US" baseline="0" dirty="0" smtClean="0"/>
              <a:t> why the word naturally is underlined. If given the choice, matter will move from high pressure, high density to low pressure, low density. However, there are times when matter is forced to stay the same or move in the opposite direction. They will learn this concept in 7</a:t>
            </a:r>
            <a:r>
              <a:rPr lang="en-US" baseline="30000" dirty="0" smtClean="0"/>
              <a:t>th</a:t>
            </a:r>
            <a:r>
              <a:rPr lang="en-US" baseline="0" dirty="0" smtClean="0"/>
              <a:t> grade science in cells.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14</a:t>
            </a:fld>
            <a:endParaRPr lang="en-US"/>
          </a:p>
        </p:txBody>
      </p:sp>
    </p:spTree>
    <p:extLst>
      <p:ext uri="{BB962C8B-B14F-4D97-AF65-F5344CB8AC3E}">
        <p14:creationId xmlns:p14="http://schemas.microsoft.com/office/powerpoint/2010/main" val="371245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reinforce the movement of particles.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15</a:t>
            </a:fld>
            <a:endParaRPr lang="en-US"/>
          </a:p>
        </p:txBody>
      </p:sp>
    </p:spTree>
    <p:extLst>
      <p:ext uri="{BB962C8B-B14F-4D97-AF65-F5344CB8AC3E}">
        <p14:creationId xmlns:p14="http://schemas.microsoft.com/office/powerpoint/2010/main" val="279877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discuss the question with the class. Students should record the answers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16</a:t>
            </a:fld>
            <a:endParaRPr lang="en-US"/>
          </a:p>
        </p:txBody>
      </p:sp>
    </p:spTree>
    <p:extLst>
      <p:ext uri="{BB962C8B-B14F-4D97-AF65-F5344CB8AC3E}">
        <p14:creationId xmlns:p14="http://schemas.microsoft.com/office/powerpoint/2010/main" val="262973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a:t>
            </a:r>
            <a:r>
              <a:rPr lang="en-US" dirty="0" smtClean="0"/>
              <a:t>The greater the difference in density (pressure) between</a:t>
            </a:r>
            <a:r>
              <a:rPr lang="en-US" baseline="0" dirty="0" smtClean="0"/>
              <a:t> areas, the faster the wind will blow.</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17</a:t>
            </a:fld>
            <a:endParaRPr lang="en-US"/>
          </a:p>
        </p:txBody>
      </p:sp>
    </p:spTree>
    <p:extLst>
      <p:ext uri="{BB962C8B-B14F-4D97-AF65-F5344CB8AC3E}">
        <p14:creationId xmlns:p14="http://schemas.microsoft.com/office/powerpoint/2010/main" val="410273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18</a:t>
            </a:fld>
            <a:endParaRPr lang="en-US"/>
          </a:p>
        </p:txBody>
      </p:sp>
    </p:spTree>
    <p:extLst>
      <p:ext uri="{BB962C8B-B14F-4D97-AF65-F5344CB8AC3E}">
        <p14:creationId xmlns:p14="http://schemas.microsoft.com/office/powerpoint/2010/main" val="217570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images and link on the slide to illustrate examples of convection currents. </a:t>
            </a:r>
            <a:r>
              <a:rPr lang="en-US" dirty="0" smtClean="0"/>
              <a:t>Remind students that in the water cycle, warm</a:t>
            </a:r>
            <a:r>
              <a:rPr lang="en-US" baseline="0" dirty="0" smtClean="0"/>
              <a:t> air rises, cools and condenses. </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19</a:t>
            </a:fld>
            <a:endParaRPr lang="en-US"/>
          </a:p>
        </p:txBody>
      </p:sp>
    </p:spTree>
    <p:extLst>
      <p:ext uri="{BB962C8B-B14F-4D97-AF65-F5344CB8AC3E}">
        <p14:creationId xmlns:p14="http://schemas.microsoft.com/office/powerpoint/2010/main" val="3967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show the video and have students get with a partner to discuss the causes of wind.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a:t>
            </a:fld>
            <a:endParaRPr lang="en-US"/>
          </a:p>
        </p:txBody>
      </p:sp>
    </p:spTree>
    <p:extLst>
      <p:ext uri="{BB962C8B-B14F-4D97-AF65-F5344CB8AC3E}">
        <p14:creationId xmlns:p14="http://schemas.microsoft.com/office/powerpoint/2010/main" val="377568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20</a:t>
            </a:fld>
            <a:endParaRPr lang="en-US"/>
          </a:p>
        </p:txBody>
      </p:sp>
    </p:spTree>
    <p:extLst>
      <p:ext uri="{BB962C8B-B14F-4D97-AF65-F5344CB8AC3E}">
        <p14:creationId xmlns:p14="http://schemas.microsoft.com/office/powerpoint/2010/main" val="428127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and pose the question to the class.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21</a:t>
            </a:fld>
            <a:endParaRPr lang="en-US"/>
          </a:p>
        </p:txBody>
      </p:sp>
    </p:spTree>
    <p:extLst>
      <p:ext uri="{BB962C8B-B14F-4D97-AF65-F5344CB8AC3E}">
        <p14:creationId xmlns:p14="http://schemas.microsoft.com/office/powerpoint/2010/main" val="881203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22</a:t>
            </a:fld>
            <a:endParaRPr lang="en-US"/>
          </a:p>
        </p:txBody>
      </p:sp>
    </p:spTree>
    <p:extLst>
      <p:ext uri="{BB962C8B-B14F-4D97-AF65-F5344CB8AC3E}">
        <p14:creationId xmlns:p14="http://schemas.microsoft.com/office/powerpoint/2010/main" val="752309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to illustrate the Coriolis Effect.</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23</a:t>
            </a:fld>
            <a:endParaRPr lang="en-US"/>
          </a:p>
        </p:txBody>
      </p:sp>
    </p:spTree>
    <p:extLst>
      <p:ext uri="{BB962C8B-B14F-4D97-AF65-F5344CB8AC3E}">
        <p14:creationId xmlns:p14="http://schemas.microsoft.com/office/powerpoint/2010/main" val="124188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24</a:t>
            </a:fld>
            <a:endParaRPr lang="en-US"/>
          </a:p>
        </p:txBody>
      </p:sp>
    </p:spTree>
    <p:extLst>
      <p:ext uri="{BB962C8B-B14F-4D97-AF65-F5344CB8AC3E}">
        <p14:creationId xmlns:p14="http://schemas.microsoft.com/office/powerpoint/2010/main" val="352210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should draw arrows indicating the direction of wind on their own diagram in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25</a:t>
            </a:fld>
            <a:endParaRPr lang="en-US"/>
          </a:p>
        </p:txBody>
      </p:sp>
    </p:spTree>
    <p:extLst>
      <p:ext uri="{BB962C8B-B14F-4D97-AF65-F5344CB8AC3E}">
        <p14:creationId xmlns:p14="http://schemas.microsoft.com/office/powerpoint/2010/main" val="3568529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on the diagram to illustrate the direction of winds.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26</a:t>
            </a:fld>
            <a:endParaRPr lang="en-US"/>
          </a:p>
        </p:txBody>
      </p:sp>
    </p:spTree>
    <p:extLst>
      <p:ext uri="{BB962C8B-B14F-4D97-AF65-F5344CB8AC3E}">
        <p14:creationId xmlns:p14="http://schemas.microsoft.com/office/powerpoint/2010/main" val="1853087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27</a:t>
            </a:fld>
            <a:endParaRPr lang="en-US"/>
          </a:p>
        </p:txBody>
      </p:sp>
    </p:spTree>
    <p:extLst>
      <p:ext uri="{BB962C8B-B14F-4D97-AF65-F5344CB8AC3E}">
        <p14:creationId xmlns:p14="http://schemas.microsoft.com/office/powerpoint/2010/main" val="1138903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28</a:t>
            </a:fld>
            <a:endParaRPr lang="en-US"/>
          </a:p>
        </p:txBody>
      </p:sp>
    </p:spTree>
    <p:extLst>
      <p:ext uri="{BB962C8B-B14F-4D97-AF65-F5344CB8AC3E}">
        <p14:creationId xmlns:p14="http://schemas.microsoft.com/office/powerpoint/2010/main" val="3966283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The teacher can call on students to respond or ask for student responses. When ready, click the mouse to reveal the answers.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29</a:t>
            </a:fld>
            <a:endParaRPr lang="en-US"/>
          </a:p>
        </p:txBody>
      </p:sp>
    </p:spTree>
    <p:extLst>
      <p:ext uri="{BB962C8B-B14F-4D97-AF65-F5344CB8AC3E}">
        <p14:creationId xmlns:p14="http://schemas.microsoft.com/office/powerpoint/2010/main" val="343040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Use the animation to illustrate the unequal heating of the </a:t>
            </a:r>
            <a:r>
              <a:rPr lang="en-US" baseline="0" smtClean="0"/>
              <a:t>earth’s surface.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a:t>
            </a:fld>
            <a:endParaRPr lang="en-US"/>
          </a:p>
        </p:txBody>
      </p:sp>
    </p:spTree>
    <p:extLst>
      <p:ext uri="{BB962C8B-B14F-4D97-AF65-F5344CB8AC3E}">
        <p14:creationId xmlns:p14="http://schemas.microsoft.com/office/powerpoint/2010/main" val="3392535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30</a:t>
            </a:fld>
            <a:endParaRPr lang="en-US"/>
          </a:p>
        </p:txBody>
      </p:sp>
    </p:spTree>
    <p:extLst>
      <p:ext uri="{BB962C8B-B14F-4D97-AF65-F5344CB8AC3E}">
        <p14:creationId xmlns:p14="http://schemas.microsoft.com/office/powerpoint/2010/main" val="1644495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31</a:t>
            </a:fld>
            <a:endParaRPr lang="en-US"/>
          </a:p>
        </p:txBody>
      </p:sp>
    </p:spTree>
    <p:extLst>
      <p:ext uri="{BB962C8B-B14F-4D97-AF65-F5344CB8AC3E}">
        <p14:creationId xmlns:p14="http://schemas.microsoft.com/office/powerpoint/2010/main" val="2553929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a:t>
            </a:r>
            <a:r>
              <a:rPr lang="en-US" baseline="0" dirty="0" smtClean="0"/>
              <a:t> information on the slide. The teacher can call on students to respond or ask for student responses. When ready, click the mouse to reveal the answers.</a:t>
            </a:r>
            <a:endParaRPr lang="en-US" dirty="0" smtClean="0"/>
          </a:p>
        </p:txBody>
      </p:sp>
      <p:sp>
        <p:nvSpPr>
          <p:cNvPr id="4" name="Slide Number Placeholder 3"/>
          <p:cNvSpPr>
            <a:spLocks noGrp="1"/>
          </p:cNvSpPr>
          <p:nvPr>
            <p:ph type="sldNum" sz="quarter" idx="10"/>
          </p:nvPr>
        </p:nvSpPr>
        <p:spPr/>
        <p:txBody>
          <a:bodyPr/>
          <a:lstStyle/>
          <a:p>
            <a:fld id="{92FCE175-8097-4684-9C9C-891CEF68935F}" type="slidenum">
              <a:rPr lang="en-US" smtClean="0"/>
              <a:t>32</a:t>
            </a:fld>
            <a:endParaRPr lang="en-US"/>
          </a:p>
        </p:txBody>
      </p:sp>
    </p:spTree>
    <p:extLst>
      <p:ext uri="{BB962C8B-B14F-4D97-AF65-F5344CB8AC3E}">
        <p14:creationId xmlns:p14="http://schemas.microsoft.com/office/powerpoint/2010/main" val="3020405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The teacher should present the information on the slide.</a:t>
            </a:r>
            <a:endParaRPr lang="en-US" dirty="0" smtClean="0"/>
          </a:p>
        </p:txBody>
      </p:sp>
      <p:sp>
        <p:nvSpPr>
          <p:cNvPr id="4" name="Slide Number Placeholder 3"/>
          <p:cNvSpPr>
            <a:spLocks noGrp="1"/>
          </p:cNvSpPr>
          <p:nvPr>
            <p:ph type="sldNum" sz="quarter" idx="10"/>
          </p:nvPr>
        </p:nvSpPr>
        <p:spPr/>
        <p:txBody>
          <a:bodyPr/>
          <a:lstStyle/>
          <a:p>
            <a:fld id="{92FCE175-8097-4684-9C9C-891CEF68935F}" type="slidenum">
              <a:rPr lang="en-US" smtClean="0"/>
              <a:t>33</a:t>
            </a:fld>
            <a:endParaRPr lang="en-US"/>
          </a:p>
        </p:txBody>
      </p:sp>
    </p:spTree>
    <p:extLst>
      <p:ext uri="{BB962C8B-B14F-4D97-AF65-F5344CB8AC3E}">
        <p14:creationId xmlns:p14="http://schemas.microsoft.com/office/powerpoint/2010/main" val="543457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34</a:t>
            </a:fld>
            <a:endParaRPr lang="en-US"/>
          </a:p>
        </p:txBody>
      </p:sp>
    </p:spTree>
    <p:extLst>
      <p:ext uri="{BB962C8B-B14F-4D97-AF65-F5344CB8AC3E}">
        <p14:creationId xmlns:p14="http://schemas.microsoft.com/office/powerpoint/2010/main" val="707353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use the links to illustrate sea and land breezes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35</a:t>
            </a:fld>
            <a:endParaRPr lang="en-US"/>
          </a:p>
        </p:txBody>
      </p:sp>
    </p:spTree>
    <p:extLst>
      <p:ext uri="{BB962C8B-B14F-4D97-AF65-F5344CB8AC3E}">
        <p14:creationId xmlns:p14="http://schemas.microsoft.com/office/powerpoint/2010/main" val="1624040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images to illustrate sea and land breezes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36</a:t>
            </a:fld>
            <a:endParaRPr lang="en-US"/>
          </a:p>
        </p:txBody>
      </p:sp>
    </p:spTree>
    <p:extLst>
      <p:ext uri="{BB962C8B-B14F-4D97-AF65-F5344CB8AC3E}">
        <p14:creationId xmlns:p14="http://schemas.microsoft.com/office/powerpoint/2010/main" val="3577053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can have students answer the questions individually or with a partner.</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37</a:t>
            </a:fld>
            <a:endParaRPr lang="en-US"/>
          </a:p>
        </p:txBody>
      </p:sp>
    </p:spTree>
    <p:extLst>
      <p:ext uri="{BB962C8B-B14F-4D97-AF65-F5344CB8AC3E}">
        <p14:creationId xmlns:p14="http://schemas.microsoft.com/office/powerpoint/2010/main" val="3608862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a:t>
            </a:r>
            <a:r>
              <a:rPr lang="en-US" baseline="0" dirty="0" smtClean="0"/>
              <a:t> should label the diagrams on their notes. Click to the next slide to show the answers.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38</a:t>
            </a:fld>
            <a:endParaRPr lang="en-US"/>
          </a:p>
        </p:txBody>
      </p:sp>
    </p:spTree>
    <p:extLst>
      <p:ext uri="{BB962C8B-B14F-4D97-AF65-F5344CB8AC3E}">
        <p14:creationId xmlns:p14="http://schemas.microsoft.com/office/powerpoint/2010/main" val="167229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a:t>
            </a:r>
            <a:r>
              <a:rPr lang="en-US" baseline="0" dirty="0" smtClean="0"/>
              <a:t> to ensure students have the correct answers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39</a:t>
            </a:fld>
            <a:endParaRPr lang="en-US"/>
          </a:p>
        </p:txBody>
      </p:sp>
    </p:spTree>
    <p:extLst>
      <p:ext uri="{BB962C8B-B14F-4D97-AF65-F5344CB8AC3E}">
        <p14:creationId xmlns:p14="http://schemas.microsoft.com/office/powerpoint/2010/main" val="407485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a:t>
            </a:fld>
            <a:endParaRPr lang="en-US"/>
          </a:p>
        </p:txBody>
      </p:sp>
    </p:spTree>
    <p:extLst>
      <p:ext uri="{BB962C8B-B14F-4D97-AF65-F5344CB8AC3E}">
        <p14:creationId xmlns:p14="http://schemas.microsoft.com/office/powerpoint/2010/main" val="3496256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Each student should complete the summarizer. </a:t>
            </a:r>
            <a:r>
              <a:rPr lang="en-US" sz="1200" kern="1200" smtClean="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92FCE175-8097-4684-9C9C-891CEF68935F}" type="slidenum">
              <a:rPr lang="en-US" smtClean="0"/>
              <a:t>40</a:t>
            </a:fld>
            <a:endParaRPr lang="en-US"/>
          </a:p>
        </p:txBody>
      </p:sp>
    </p:spTree>
    <p:extLst>
      <p:ext uri="{BB962C8B-B14F-4D97-AF65-F5344CB8AC3E}">
        <p14:creationId xmlns:p14="http://schemas.microsoft.com/office/powerpoint/2010/main" val="94679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5</a:t>
            </a:fld>
            <a:endParaRPr lang="en-US"/>
          </a:p>
        </p:txBody>
      </p:sp>
    </p:spTree>
    <p:extLst>
      <p:ext uri="{BB962C8B-B14F-4D97-AF65-F5344CB8AC3E}">
        <p14:creationId xmlns:p14="http://schemas.microsoft.com/office/powerpoint/2010/main" val="43654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6</a:t>
            </a:fld>
            <a:endParaRPr lang="en-US"/>
          </a:p>
        </p:txBody>
      </p:sp>
    </p:spTree>
    <p:extLst>
      <p:ext uri="{BB962C8B-B14F-4D97-AF65-F5344CB8AC3E}">
        <p14:creationId xmlns:p14="http://schemas.microsoft.com/office/powerpoint/2010/main" val="240489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slide to review density.</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7</a:t>
            </a:fld>
            <a:endParaRPr lang="en-US"/>
          </a:p>
        </p:txBody>
      </p:sp>
    </p:spTree>
    <p:extLst>
      <p:ext uri="{BB962C8B-B14F-4D97-AF65-F5344CB8AC3E}">
        <p14:creationId xmlns:p14="http://schemas.microsoft.com/office/powerpoint/2010/main" val="203632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a:t>
            </a:r>
            <a:r>
              <a:rPr lang="en-US" baseline="0" dirty="0" smtClean="0"/>
              <a:t> to the class and ask for student responses. </a:t>
            </a:r>
            <a:r>
              <a:rPr lang="en-US" dirty="0" smtClean="0"/>
              <a:t>Remind</a:t>
            </a:r>
            <a:r>
              <a:rPr lang="en-US" baseline="0" dirty="0" smtClean="0"/>
              <a:t> students that higher temperature means lower density and vice versa.</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8</a:t>
            </a:fld>
            <a:endParaRPr lang="en-US"/>
          </a:p>
        </p:txBody>
      </p:sp>
    </p:spTree>
    <p:extLst>
      <p:ext uri="{BB962C8B-B14F-4D97-AF65-F5344CB8AC3E}">
        <p14:creationId xmlns:p14="http://schemas.microsoft.com/office/powerpoint/2010/main" val="10533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slide to review the relationship between temperature, density, and pressure.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9</a:t>
            </a:fld>
            <a:endParaRPr lang="en-US"/>
          </a:p>
        </p:txBody>
      </p:sp>
    </p:spTree>
    <p:extLst>
      <p:ext uri="{BB962C8B-B14F-4D97-AF65-F5344CB8AC3E}">
        <p14:creationId xmlns:p14="http://schemas.microsoft.com/office/powerpoint/2010/main" val="141786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pPr/>
              <a:t>‹#›</a:t>
            </a:fld>
            <a:endParaRPr lang="es-ES"/>
          </a:p>
        </p:txBody>
      </p:sp>
    </p:spTree>
    <p:extLst>
      <p:ext uri="{BB962C8B-B14F-4D97-AF65-F5344CB8AC3E}">
        <p14:creationId xmlns:p14="http://schemas.microsoft.com/office/powerpoint/2010/main" val="27995575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pPr/>
              <a:t>‹#›</a:t>
            </a:fld>
            <a:endParaRPr lang="es-ES"/>
          </a:p>
        </p:txBody>
      </p:sp>
    </p:spTree>
    <p:extLst>
      <p:ext uri="{BB962C8B-B14F-4D97-AF65-F5344CB8AC3E}">
        <p14:creationId xmlns:p14="http://schemas.microsoft.com/office/powerpoint/2010/main" val="336676514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25345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89758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104613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236748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438640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91002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152787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43193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018084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71068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pPr/>
              <a:t>‹#›</a:t>
            </a:fld>
            <a:endParaRPr lang="es-ES"/>
          </a:p>
        </p:txBody>
      </p:sp>
    </p:spTree>
    <p:extLst>
      <p:ext uri="{BB962C8B-B14F-4D97-AF65-F5344CB8AC3E}">
        <p14:creationId xmlns:p14="http://schemas.microsoft.com/office/powerpoint/2010/main" val="30160668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749441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45380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43232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832625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21521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098990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8298475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6328516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452839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420978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870457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887560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5522111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1178007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709906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16702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540152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2815439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65026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602123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675736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7075210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4979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30151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155565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683713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71937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723765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499027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3548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35947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pPr/>
              <a:t>‹#›</a:t>
            </a:fld>
            <a:endParaRPr lang="es-ES"/>
          </a:p>
        </p:txBody>
      </p:sp>
    </p:spTree>
    <p:extLst>
      <p:ext uri="{BB962C8B-B14F-4D97-AF65-F5344CB8AC3E}">
        <p14:creationId xmlns:p14="http://schemas.microsoft.com/office/powerpoint/2010/main" val="165870872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0451132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7333608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64444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83193313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64006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5576750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09145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0023099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916973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0273942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pPr/>
              <a:t>‹#›</a:t>
            </a:fld>
            <a:endParaRPr lang="es-ES"/>
          </a:p>
        </p:txBody>
      </p:sp>
    </p:spTree>
    <p:extLst>
      <p:ext uri="{BB962C8B-B14F-4D97-AF65-F5344CB8AC3E}">
        <p14:creationId xmlns:p14="http://schemas.microsoft.com/office/powerpoint/2010/main" val="24685411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4865243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66038595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2327447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5570027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9485582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41995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72246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499503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735722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621523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pPr/>
              <a:t>‹#›</a:t>
            </a:fld>
            <a:endParaRPr lang="es-ES"/>
          </a:p>
        </p:txBody>
      </p:sp>
    </p:spTree>
    <p:extLst>
      <p:ext uri="{BB962C8B-B14F-4D97-AF65-F5344CB8AC3E}">
        <p14:creationId xmlns:p14="http://schemas.microsoft.com/office/powerpoint/2010/main" val="36345307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9565988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1709026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8220028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332410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4/7/2017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9354898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4834741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449556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88570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9264742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74477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pPr/>
              <a:t>‹#›</a:t>
            </a:fld>
            <a:endParaRPr lang="es-ES"/>
          </a:p>
        </p:txBody>
      </p:sp>
    </p:spTree>
    <p:extLst>
      <p:ext uri="{BB962C8B-B14F-4D97-AF65-F5344CB8AC3E}">
        <p14:creationId xmlns:p14="http://schemas.microsoft.com/office/powerpoint/2010/main" val="30772083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330931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083228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0210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6986645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03045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441204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4161435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812456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034302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768029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pPr/>
              <a:t>‹#›</a:t>
            </a:fld>
            <a:endParaRPr lang="es-ES"/>
          </a:p>
        </p:txBody>
      </p:sp>
    </p:spTree>
    <p:extLst>
      <p:ext uri="{BB962C8B-B14F-4D97-AF65-F5344CB8AC3E}">
        <p14:creationId xmlns:p14="http://schemas.microsoft.com/office/powerpoint/2010/main" val="579265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2370853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8348719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49981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9305667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760682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98334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343767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3751162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074252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0617187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pPr/>
              <a:t>‹#›</a:t>
            </a:fld>
            <a:endParaRPr lang="es-ES"/>
          </a:p>
        </p:txBody>
      </p:sp>
    </p:spTree>
    <p:extLst>
      <p:ext uri="{BB962C8B-B14F-4D97-AF65-F5344CB8AC3E}">
        <p14:creationId xmlns:p14="http://schemas.microsoft.com/office/powerpoint/2010/main" val="10765903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6306379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4842263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704168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86864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332861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198267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932022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66307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2890700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83959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pPr/>
              <a:t>‹#›</a:t>
            </a:fld>
            <a:endParaRPr lang="es-ES"/>
          </a:p>
        </p:txBody>
      </p:sp>
    </p:spTree>
    <p:extLst>
      <p:ext uri="{BB962C8B-B14F-4D97-AF65-F5344CB8AC3E}">
        <p14:creationId xmlns:p14="http://schemas.microsoft.com/office/powerpoint/2010/main" val="5342396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14724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2615485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5140478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68679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510397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32679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59613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165382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14649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80880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pPr/>
              <a:t>‹#›</a:t>
            </a:fld>
            <a:endParaRPr lang="es-ES"/>
          </a:p>
        </p:txBody>
      </p:sp>
    </p:spTree>
    <p:extLst>
      <p:ext uri="{BB962C8B-B14F-4D97-AF65-F5344CB8AC3E}">
        <p14:creationId xmlns:p14="http://schemas.microsoft.com/office/powerpoint/2010/main" val="196075029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3556415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07443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626465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6802963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773922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442449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054248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197639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941459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0414781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698976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806600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3617025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9500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5BBE7660-7351-4586-BAF4-C82D31929213}" type="datetimeFigureOut">
              <a:rPr lang="en-US" smtClean="0">
                <a:solidFill>
                  <a:prstClr val="black">
                    <a:lumMod val="50000"/>
                    <a:lumOff val="50000"/>
                  </a:prstClr>
                </a:solidFill>
                <a:latin typeface="Trebuchet MS"/>
                <a:cs typeface="+mn-cs"/>
              </a:rPr>
              <a:pPr fontAlgn="auto">
                <a:spcBef>
                  <a:spcPts val="0"/>
                </a:spcBef>
                <a:spcAft>
                  <a:spcPts val="0"/>
                </a:spcAft>
              </a:pPr>
              <a:t>4/7/2017</a:t>
            </a:fld>
            <a:endParaRPr lang="en-US">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19953E7B-DFC5-4FDE-B080-3AF4AC6CAE53}" type="slidenum">
              <a:rPr lang="en-US" smtClean="0">
                <a:solidFill>
                  <a:prstClr val="black">
                    <a:lumMod val="50000"/>
                    <a:lumOff val="50000"/>
                  </a:prstClr>
                </a:solidFill>
                <a:latin typeface="Trebuchet MS"/>
                <a:cs typeface="+mn-cs"/>
              </a:rPr>
              <a:pPr fontAlgn="auto">
                <a:spcBef>
                  <a:spcPts val="0"/>
                </a:spcBef>
                <a:spcAft>
                  <a:spcPts val="0"/>
                </a:spcAft>
              </a:pPr>
              <a:t>‹#›</a:t>
            </a:fld>
            <a:endParaRPr lang="en-US">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13137447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5BBE7660-7351-4586-BAF4-C82D31929213}" type="datetimeFigureOut">
              <a:rPr lang="en-US" smtClean="0">
                <a:solidFill>
                  <a:prstClr val="black">
                    <a:lumMod val="50000"/>
                    <a:lumOff val="50000"/>
                  </a:prstClr>
                </a:solidFill>
                <a:latin typeface="Trebuchet MS"/>
                <a:cs typeface="+mn-cs"/>
              </a:rPr>
              <a:pPr fontAlgn="auto">
                <a:spcBef>
                  <a:spcPts val="0"/>
                </a:spcBef>
                <a:spcAft>
                  <a:spcPts val="0"/>
                </a:spcAft>
              </a:pPr>
              <a:t>4/7/2017</a:t>
            </a:fld>
            <a:endParaRPr lang="en-US">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19953E7B-DFC5-4FDE-B080-3AF4AC6CAE53}" type="slidenum">
              <a:rPr lang="en-US" smtClean="0">
                <a:solidFill>
                  <a:prstClr val="black">
                    <a:lumMod val="50000"/>
                    <a:lumOff val="50000"/>
                  </a:prstClr>
                </a:solidFill>
                <a:latin typeface="Trebuchet MS"/>
                <a:cs typeface="+mn-cs"/>
              </a:rPr>
              <a:pPr fontAlgn="auto">
                <a:spcBef>
                  <a:spcPts val="0"/>
                </a:spcBef>
                <a:spcAft>
                  <a:spcPts val="0"/>
                </a:spcAft>
              </a:pPr>
              <a:t>‹#›</a:t>
            </a:fld>
            <a:endParaRPr lang="en-US">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40770198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70343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750714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860187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8088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982093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1.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healthyheating.com/Definitions/heat-transfer-convection.htm#.VD7SIfmjOSo"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E9q0BFX_-I"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youtube.com/watch?v=QO9_lP6rb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90.xml"/><Relationship Id="rId6" Type="http://schemas.openxmlformats.org/officeDocument/2006/relationships/hyperlink" Target="http://www.classzone.com/books/earth_science/terc/content/visualizations/es1905/es1905page01.cfm?chapter_no=visualization" TargetMode="External"/><Relationship Id="rId5" Type="http://schemas.openxmlformats.org/officeDocument/2006/relationships/hyperlink" Target="http://www.classzone.com/books/earth_science/terc/content/visualizations/es1904/es1904page01.cfm?chapter_no=visualization"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atmosedu.com/meteor/Animations/43_Angle%20of%20Sun/43.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0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9.xml"/><Relationship Id="rId5" Type="http://schemas.microsoft.com/office/2007/relationships/hdphoto" Target="../media/hdphoto1.wdp"/><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12.xml"/><Relationship Id="rId5" Type="http://schemas.openxmlformats.org/officeDocument/2006/relationships/hyperlink" Target="http://www.nc-climate.ncsu.edu/edu/k12/.breezes" TargetMode="Externa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ZQV72Yzmjyc"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www.classzone.com/books/earth_science/terc/content/visualizations/es1903/es1903page01.cfm?chapter_no=visualizat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UY" sz="5400" b="1" dirty="0" err="1" smtClean="0">
                <a:solidFill>
                  <a:srgbClr val="0C788E"/>
                </a:solidFill>
                <a:latin typeface="Calibri" pitchFamily="34" charset="0"/>
              </a:rPr>
              <a:t>Essential</a:t>
            </a:r>
            <a:r>
              <a:rPr lang="es-UY" sz="5400" b="1" dirty="0" smtClean="0">
                <a:solidFill>
                  <a:srgbClr val="0C788E"/>
                </a:solidFill>
                <a:latin typeface="Calibri" pitchFamily="34" charset="0"/>
              </a:rPr>
              <a:t> </a:t>
            </a:r>
            <a:r>
              <a:rPr lang="es-UY" sz="5400" b="1" dirty="0" err="1" smtClean="0">
                <a:solidFill>
                  <a:srgbClr val="0C788E"/>
                </a:solidFill>
                <a:latin typeface="Calibri" pitchFamily="34" charset="0"/>
              </a:rPr>
              <a:t>Question</a:t>
            </a:r>
            <a:r>
              <a:rPr lang="es-UY" sz="5400" b="1" dirty="0" smtClean="0">
                <a:solidFill>
                  <a:srgbClr val="0C788E"/>
                </a:solidFill>
                <a:latin typeface="Calibri" pitchFamily="34" charset="0"/>
              </a:rPr>
              <a:t>:</a:t>
            </a:r>
            <a:endParaRPr lang="es-ES" sz="5400" b="1" dirty="0">
              <a:solidFill>
                <a:srgbClr val="0C788E"/>
              </a:solidFill>
              <a:latin typeface="Calibri" pitchFamily="34" charset="0"/>
            </a:endParaRPr>
          </a:p>
        </p:txBody>
      </p:sp>
      <p:sp>
        <p:nvSpPr>
          <p:cNvPr id="5" name="Rectangle 150"/>
          <p:cNvSpPr txBox="1">
            <a:spLocks noChangeArrowheads="1"/>
          </p:cNvSpPr>
          <p:nvPr/>
        </p:nvSpPr>
        <p:spPr bwMode="auto">
          <a:xfrm>
            <a:off x="190706" y="973647"/>
            <a:ext cx="878497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800" b="1" dirty="0" err="1" smtClean="0">
                <a:solidFill>
                  <a:srgbClr val="0C788E"/>
                </a:solidFill>
                <a:latin typeface="Calibri" pitchFamily="34" charset="0"/>
              </a:rPr>
              <a:t>How</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does</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unequal</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heating</a:t>
            </a:r>
            <a:r>
              <a:rPr lang="es-ES" sz="4800" b="1" dirty="0" smtClean="0">
                <a:solidFill>
                  <a:srgbClr val="0C788E"/>
                </a:solidFill>
                <a:latin typeface="Calibri" pitchFamily="34" charset="0"/>
              </a:rPr>
              <a:t> and </a:t>
            </a:r>
            <a:r>
              <a:rPr lang="es-ES" sz="4800" b="1" dirty="0" err="1" smtClean="0">
                <a:solidFill>
                  <a:srgbClr val="0C788E"/>
                </a:solidFill>
                <a:latin typeface="Calibri" pitchFamily="34" charset="0"/>
              </a:rPr>
              <a:t>the</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Earth’s</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rotation</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affect</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wind</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patterns</a:t>
            </a:r>
            <a:r>
              <a:rPr lang="es-ES" sz="4800" b="1" dirty="0" smtClean="0">
                <a:solidFill>
                  <a:srgbClr val="0C788E"/>
                </a:solidFill>
                <a:latin typeface="Calibri" pitchFamily="34" charset="0"/>
              </a:rPr>
              <a:t>?</a:t>
            </a:r>
            <a:endParaRPr lang="es-ES" sz="4800" b="1" dirty="0">
              <a:solidFill>
                <a:srgbClr val="0C788E"/>
              </a:solidFill>
              <a:latin typeface="Calibri" pitchFamily="34" charset="0"/>
            </a:endParaRPr>
          </a:p>
        </p:txBody>
      </p:sp>
      <p:sp>
        <p:nvSpPr>
          <p:cNvPr id="8" name="Rectangle 7"/>
          <p:cNvSpPr/>
          <p:nvPr/>
        </p:nvSpPr>
        <p:spPr>
          <a:xfrm>
            <a:off x="107505" y="3212976"/>
            <a:ext cx="9036496" cy="3539430"/>
          </a:xfrm>
          <a:prstGeom prst="rect">
            <a:avLst/>
          </a:prstGeom>
        </p:spPr>
        <p:txBody>
          <a:bodyPr wrap="square">
            <a:spAutoFit/>
          </a:bodyPr>
          <a:lstStyle/>
          <a:p>
            <a:pPr lvl="0"/>
            <a:r>
              <a:rPr lang="en-US" sz="2800" b="1" dirty="0">
                <a:solidFill>
                  <a:srgbClr val="006666"/>
                </a:solidFill>
                <a:latin typeface="Calibri" pitchFamily="34" charset="0"/>
              </a:rPr>
              <a:t>Standards:</a:t>
            </a:r>
          </a:p>
          <a:p>
            <a:pPr lvl="0"/>
            <a:r>
              <a:rPr lang="en-US" sz="2800" b="1" dirty="0">
                <a:solidFill>
                  <a:srgbClr val="006666"/>
                </a:solidFill>
                <a:latin typeface="Calibri" pitchFamily="34" charset="0"/>
              </a:rPr>
              <a:t>S6E4a. Demonstrate that land and water absorb and lose heat at different rates and explain the resulting effects on weather patterns.</a:t>
            </a:r>
            <a:endParaRPr lang="en-US" sz="2800" b="1" dirty="0" smtClean="0">
              <a:solidFill>
                <a:srgbClr val="006666"/>
              </a:solidFill>
              <a:latin typeface="Calibri" pitchFamily="34" charset="0"/>
            </a:endParaRPr>
          </a:p>
          <a:p>
            <a:pPr lvl="0"/>
            <a:r>
              <a:rPr lang="en-US" sz="2800" b="1" dirty="0" smtClean="0">
                <a:solidFill>
                  <a:srgbClr val="006666"/>
                </a:solidFill>
                <a:latin typeface="Calibri" pitchFamily="34" charset="0"/>
              </a:rPr>
              <a:t>S6E4b</a:t>
            </a:r>
            <a:r>
              <a:rPr lang="en-US" sz="2800" b="1" dirty="0">
                <a:solidFill>
                  <a:srgbClr val="006666"/>
                </a:solidFill>
                <a:latin typeface="Calibri" pitchFamily="34" charset="0"/>
              </a:rPr>
              <a:t>. Relate unequal heating of land and water </a:t>
            </a:r>
            <a:r>
              <a:rPr lang="en-US" sz="2800" b="1" dirty="0" smtClean="0">
                <a:solidFill>
                  <a:srgbClr val="006666"/>
                </a:solidFill>
                <a:latin typeface="Calibri" pitchFamily="34" charset="0"/>
              </a:rPr>
              <a:t> </a:t>
            </a:r>
            <a:br>
              <a:rPr lang="en-US" sz="2800" b="1" dirty="0" smtClean="0">
                <a:solidFill>
                  <a:srgbClr val="006666"/>
                </a:solidFill>
                <a:latin typeface="Calibri" pitchFamily="34" charset="0"/>
              </a:rPr>
            </a:br>
            <a:r>
              <a:rPr lang="en-US" sz="2800" b="1" dirty="0" smtClean="0">
                <a:solidFill>
                  <a:srgbClr val="006666"/>
                </a:solidFill>
                <a:latin typeface="Calibri" pitchFamily="34" charset="0"/>
              </a:rPr>
              <a:t> surfaces to </a:t>
            </a:r>
            <a:r>
              <a:rPr lang="en-US" sz="2800" b="1" dirty="0">
                <a:solidFill>
                  <a:srgbClr val="006666"/>
                </a:solidFill>
                <a:latin typeface="Calibri" pitchFamily="34" charset="0"/>
              </a:rPr>
              <a:t>form large global wind systems…</a:t>
            </a:r>
          </a:p>
          <a:p>
            <a:pPr lvl="0"/>
            <a:r>
              <a:rPr lang="en-US" sz="2800" b="1" dirty="0">
                <a:solidFill>
                  <a:srgbClr val="006666"/>
                </a:solidFill>
                <a:latin typeface="Calibri" pitchFamily="34" charset="0"/>
              </a:rPr>
              <a:t> S6E2c. Relate the tilt of the earth to the distribution of  </a:t>
            </a:r>
            <a:r>
              <a:rPr lang="en-US" sz="2800" b="1" dirty="0" smtClean="0">
                <a:solidFill>
                  <a:srgbClr val="006666"/>
                </a:solidFill>
                <a:latin typeface="Calibri" pitchFamily="34" charset="0"/>
              </a:rPr>
              <a:t>sunlight </a:t>
            </a:r>
            <a:r>
              <a:rPr lang="en-US" sz="2800" b="1" dirty="0">
                <a:solidFill>
                  <a:srgbClr val="006666"/>
                </a:solidFill>
                <a:latin typeface="Calibri" pitchFamily="34" charset="0"/>
              </a:rPr>
              <a:t>throughout the year and its effect on climate.</a:t>
            </a:r>
          </a:p>
        </p:txBody>
      </p:sp>
    </p:spTree>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600959"/>
          </a:xfrm>
        </p:spPr>
        <p:txBody>
          <a:bodyPr>
            <a:noAutofit/>
          </a:bodyPr>
          <a:lstStyle/>
          <a:p>
            <a:pPr marL="182880" indent="0" algn="ctr">
              <a:buNone/>
            </a:pPr>
            <a:r>
              <a:rPr lang="en-US" u="sng" dirty="0" smtClean="0">
                <a:solidFill>
                  <a:srgbClr val="006666"/>
                </a:solidFill>
                <a:effectLst/>
                <a:latin typeface="Calibri" pitchFamily="34" charset="0"/>
              </a:rPr>
              <a:t>Temperature, Density and Pressure</a:t>
            </a:r>
            <a:endParaRPr lang="en-US" b="1" u="sng" dirty="0">
              <a:solidFill>
                <a:srgbClr val="006666"/>
              </a:solidFill>
              <a:effectLst/>
              <a:latin typeface="Calibri" pitchFamily="34" charset="0"/>
            </a:endParaRPr>
          </a:p>
        </p:txBody>
      </p:sp>
      <p:sp>
        <p:nvSpPr>
          <p:cNvPr id="9" name="Down Arrow Callout 8"/>
          <p:cNvSpPr/>
          <p:nvPr/>
        </p:nvSpPr>
        <p:spPr>
          <a:xfrm>
            <a:off x="1835696" y="3973512"/>
            <a:ext cx="1781326" cy="2335808"/>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rPr>
              <a:t>Temperature decreases</a:t>
            </a:r>
          </a:p>
        </p:txBody>
      </p:sp>
      <p:sp>
        <p:nvSpPr>
          <p:cNvPr id="12" name="Up Arrow Callout 11"/>
          <p:cNvSpPr/>
          <p:nvPr/>
        </p:nvSpPr>
        <p:spPr>
          <a:xfrm>
            <a:off x="1835696" y="1916832"/>
            <a:ext cx="1781326" cy="205668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lumMod val="75000"/>
                    <a:lumOff val="25000"/>
                  </a:prstClr>
                </a:solidFill>
              </a:rPr>
              <a:t>Density</a:t>
            </a:r>
            <a:br>
              <a:rPr lang="en-US" dirty="0">
                <a:solidFill>
                  <a:prstClr val="black">
                    <a:lumMod val="75000"/>
                    <a:lumOff val="25000"/>
                  </a:prstClr>
                </a:solidFill>
              </a:rPr>
            </a:br>
            <a:r>
              <a:rPr lang="en-US" dirty="0" smtClean="0">
                <a:solidFill>
                  <a:prstClr val="black">
                    <a:lumMod val="75000"/>
                    <a:lumOff val="25000"/>
                  </a:prstClr>
                </a:solidFill>
              </a:rPr>
              <a:t>increases,</a:t>
            </a:r>
          </a:p>
          <a:p>
            <a:pPr algn="ctr" fontAlgn="auto">
              <a:spcBef>
                <a:spcPts val="0"/>
              </a:spcBef>
              <a:spcAft>
                <a:spcPts val="0"/>
              </a:spcAft>
            </a:pPr>
            <a:r>
              <a:rPr lang="en-US" dirty="0" smtClean="0">
                <a:solidFill>
                  <a:prstClr val="black">
                    <a:lumMod val="75000"/>
                    <a:lumOff val="25000"/>
                  </a:prstClr>
                </a:solidFill>
              </a:rPr>
              <a:t>Pressure increases</a:t>
            </a:r>
            <a:endParaRPr lang="en-US" dirty="0">
              <a:solidFill>
                <a:prstClr val="black">
                  <a:lumMod val="75000"/>
                  <a:lumOff val="25000"/>
                </a:prstClr>
              </a:solidFill>
            </a:endParaRPr>
          </a:p>
        </p:txBody>
      </p:sp>
      <p:sp>
        <p:nvSpPr>
          <p:cNvPr id="15" name="Up Arrow Callout 14"/>
          <p:cNvSpPr/>
          <p:nvPr/>
        </p:nvSpPr>
        <p:spPr>
          <a:xfrm>
            <a:off x="5580112" y="1914735"/>
            <a:ext cx="1776340" cy="205456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lumMod val="75000"/>
                    <a:lumOff val="25000"/>
                  </a:prstClr>
                </a:solidFill>
              </a:rPr>
              <a:t>Temperature</a:t>
            </a:r>
            <a:br>
              <a:rPr lang="en-US" dirty="0">
                <a:solidFill>
                  <a:prstClr val="black">
                    <a:lumMod val="75000"/>
                    <a:lumOff val="25000"/>
                  </a:prstClr>
                </a:solidFill>
              </a:rPr>
            </a:br>
            <a:r>
              <a:rPr lang="en-US" dirty="0">
                <a:solidFill>
                  <a:prstClr val="black">
                    <a:lumMod val="75000"/>
                    <a:lumOff val="25000"/>
                  </a:prstClr>
                </a:solidFill>
              </a:rPr>
              <a:t>increases</a:t>
            </a:r>
          </a:p>
        </p:txBody>
      </p:sp>
      <p:sp>
        <p:nvSpPr>
          <p:cNvPr id="16" name="Down Arrow Callout 15"/>
          <p:cNvSpPr/>
          <p:nvPr/>
        </p:nvSpPr>
        <p:spPr>
          <a:xfrm>
            <a:off x="5580112" y="3971400"/>
            <a:ext cx="1776340" cy="233792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rPr>
              <a:t>Density </a:t>
            </a:r>
            <a:r>
              <a:rPr lang="en-US" dirty="0" smtClean="0">
                <a:solidFill>
                  <a:prstClr val="black"/>
                </a:solidFill>
              </a:rPr>
              <a:t>decreases,</a:t>
            </a:r>
          </a:p>
          <a:p>
            <a:pPr algn="ctr" fontAlgn="auto">
              <a:spcBef>
                <a:spcPts val="0"/>
              </a:spcBef>
              <a:spcAft>
                <a:spcPts val="0"/>
              </a:spcAft>
            </a:pPr>
            <a:r>
              <a:rPr lang="en-US" dirty="0" smtClean="0">
                <a:solidFill>
                  <a:prstClr val="black"/>
                </a:solidFill>
              </a:rPr>
              <a:t>Pressure decreases</a:t>
            </a:r>
            <a:endParaRPr lang="en-US" dirty="0">
              <a:solidFill>
                <a:prstClr val="black"/>
              </a:solidFill>
            </a:endParaRPr>
          </a:p>
        </p:txBody>
      </p:sp>
    </p:spTree>
    <p:extLst>
      <p:ext uri="{BB962C8B-B14F-4D97-AF65-F5344CB8AC3E}">
        <p14:creationId xmlns:p14="http://schemas.microsoft.com/office/powerpoint/2010/main" val="258014905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352928" cy="3096344"/>
          </a:xfrm>
        </p:spPr>
        <p:txBody>
          <a:bodyPr/>
          <a:lstStyle/>
          <a:p>
            <a:r>
              <a:rPr lang="en-US" sz="5400" b="1" dirty="0" smtClean="0">
                <a:solidFill>
                  <a:srgbClr val="006666"/>
                </a:solidFill>
                <a:latin typeface="Calibri" pitchFamily="34" charset="0"/>
              </a:rPr>
              <a:t>Wind is caused by differences in air pressure. Areas of high pressure move to areas of low pressure.</a:t>
            </a:r>
            <a:endParaRPr lang="en-US" sz="5400" b="1" dirty="0">
              <a:solidFill>
                <a:srgbClr val="006666"/>
              </a:solidFill>
              <a:latin typeface="Calibri" pitchFamily="34" charset="0"/>
            </a:endParaRPr>
          </a:p>
        </p:txBody>
      </p:sp>
      <p:sp>
        <p:nvSpPr>
          <p:cNvPr id="3" name="Rectangle 2"/>
          <p:cNvSpPr/>
          <p:nvPr/>
        </p:nvSpPr>
        <p:spPr>
          <a:xfrm>
            <a:off x="1024860" y="260648"/>
            <a:ext cx="6984776" cy="1754326"/>
          </a:xfrm>
          <a:prstGeom prst="rect">
            <a:avLst/>
          </a:prstGeom>
        </p:spPr>
        <p:txBody>
          <a:bodyPr wrap="square">
            <a:spAutoFit/>
          </a:bodyPr>
          <a:lstStyle/>
          <a:p>
            <a:pPr algn="ctr"/>
            <a:r>
              <a:rPr lang="en-US" sz="5400" b="1" dirty="0" smtClean="0">
                <a:solidFill>
                  <a:srgbClr val="006666"/>
                </a:solidFill>
                <a:latin typeface="Calibri" pitchFamily="34" charset="0"/>
              </a:rPr>
              <a:t>Let’s apply these concepts back to wind.</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35156884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24936" cy="1368152"/>
          </a:xfrm>
        </p:spPr>
        <p:txBody>
          <a:bodyPr/>
          <a:lstStyle/>
          <a:p>
            <a:r>
              <a:rPr lang="en-US" sz="4000" b="1" dirty="0" smtClean="0">
                <a:solidFill>
                  <a:srgbClr val="006666"/>
                </a:solidFill>
                <a:latin typeface="Calibri" pitchFamily="34" charset="0"/>
              </a:rPr>
              <a:t>In which direction would the wind move below.</a:t>
            </a:r>
            <a:endParaRPr lang="en-US" sz="4000" b="1" dirty="0">
              <a:solidFill>
                <a:srgbClr val="006666"/>
              </a:solidFill>
              <a:latin typeface="Calibri" pitchFamily="34" charset="0"/>
            </a:endParaRPr>
          </a:p>
        </p:txBody>
      </p:sp>
      <p:grpSp>
        <p:nvGrpSpPr>
          <p:cNvPr id="12" name="Group 11"/>
          <p:cNvGrpSpPr/>
          <p:nvPr/>
        </p:nvGrpSpPr>
        <p:grpSpPr>
          <a:xfrm>
            <a:off x="665994" y="1631229"/>
            <a:ext cx="7985811" cy="3228298"/>
            <a:chOff x="665994" y="1631229"/>
            <a:chExt cx="7985811" cy="3228298"/>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4" y="1631229"/>
              <a:ext cx="3456384" cy="3228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1631229"/>
              <a:ext cx="3480574" cy="3223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76393" y="4849375"/>
            <a:ext cx="3240360" cy="1819985"/>
            <a:chOff x="676393" y="4849375"/>
            <a:chExt cx="3240360" cy="1819985"/>
          </a:xfrm>
        </p:grpSpPr>
        <p:sp>
          <p:nvSpPr>
            <p:cNvPr id="5" name="Title 1"/>
            <p:cNvSpPr txBox="1">
              <a:spLocks/>
            </p:cNvSpPr>
            <p:nvPr/>
          </p:nvSpPr>
          <p:spPr bwMode="auto">
            <a:xfrm>
              <a:off x="676393"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50380" y="5456327"/>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31054"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4" name="Group 13"/>
          <p:cNvGrpSpPr/>
          <p:nvPr/>
        </p:nvGrpSpPr>
        <p:grpSpPr>
          <a:xfrm>
            <a:off x="5291338" y="4859527"/>
            <a:ext cx="3346211" cy="1782658"/>
            <a:chOff x="5291338" y="4859527"/>
            <a:chExt cx="3346211" cy="1782658"/>
          </a:xfrm>
        </p:grpSpPr>
        <p:sp>
          <p:nvSpPr>
            <p:cNvPr id="6" name="Title 1"/>
            <p:cNvSpPr txBox="1">
              <a:spLocks/>
            </p:cNvSpPr>
            <p:nvPr/>
          </p:nvSpPr>
          <p:spPr bwMode="auto">
            <a:xfrm>
              <a:off x="5291338"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75011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397189" y="585009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sp>
        <p:nvSpPr>
          <p:cNvPr id="11" name="Left Arrow 10"/>
          <p:cNvSpPr/>
          <p:nvPr/>
        </p:nvSpPr>
        <p:spPr>
          <a:xfrm>
            <a:off x="2991437" y="2693538"/>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89780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4120" y="116632"/>
            <a:ext cx="3456384" cy="1368152"/>
          </a:xfrm>
        </p:spPr>
        <p:txBody>
          <a:bodyPr/>
          <a:lstStyle/>
          <a:p>
            <a:r>
              <a:rPr lang="en-US" sz="8000" b="1" dirty="0" smtClean="0">
                <a:solidFill>
                  <a:srgbClr val="006666"/>
                </a:solidFill>
                <a:latin typeface="Calibri" pitchFamily="34" charset="0"/>
              </a:rPr>
              <a:t>Why?</a:t>
            </a:r>
            <a:endParaRPr lang="en-US" sz="8000" b="1" dirty="0">
              <a:solidFill>
                <a:srgbClr val="006666"/>
              </a:solidFill>
              <a:latin typeface="Calibri" pitchFamily="34" charset="0"/>
            </a:endParaRPr>
          </a:p>
        </p:txBody>
      </p:sp>
      <p:grpSp>
        <p:nvGrpSpPr>
          <p:cNvPr id="14" name="Group 13"/>
          <p:cNvGrpSpPr/>
          <p:nvPr/>
        </p:nvGrpSpPr>
        <p:grpSpPr>
          <a:xfrm>
            <a:off x="665994" y="1631229"/>
            <a:ext cx="7985811" cy="3228298"/>
            <a:chOff x="665994" y="1631229"/>
            <a:chExt cx="7985811" cy="3228298"/>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4" y="1631229"/>
              <a:ext cx="3456384" cy="3228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1631229"/>
              <a:ext cx="3480574" cy="3223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676393" y="4849375"/>
            <a:ext cx="3240360" cy="1819985"/>
            <a:chOff x="676393" y="4849375"/>
            <a:chExt cx="3240360" cy="1819985"/>
          </a:xfrm>
        </p:grpSpPr>
        <p:sp>
          <p:nvSpPr>
            <p:cNvPr id="5" name="Title 1"/>
            <p:cNvSpPr txBox="1">
              <a:spLocks/>
            </p:cNvSpPr>
            <p:nvPr/>
          </p:nvSpPr>
          <p:spPr bwMode="auto">
            <a:xfrm>
              <a:off x="676393"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50380" y="5456327"/>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31054"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3" name="Group 12"/>
          <p:cNvGrpSpPr/>
          <p:nvPr/>
        </p:nvGrpSpPr>
        <p:grpSpPr>
          <a:xfrm>
            <a:off x="5291338" y="4859527"/>
            <a:ext cx="3346211" cy="1782658"/>
            <a:chOff x="5291338" y="4859527"/>
            <a:chExt cx="3346211" cy="1782658"/>
          </a:xfrm>
        </p:grpSpPr>
        <p:sp>
          <p:nvSpPr>
            <p:cNvPr id="6" name="Title 1"/>
            <p:cNvSpPr txBox="1">
              <a:spLocks/>
            </p:cNvSpPr>
            <p:nvPr/>
          </p:nvSpPr>
          <p:spPr bwMode="auto">
            <a:xfrm>
              <a:off x="5291338"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75011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397189" y="585009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sp>
        <p:nvSpPr>
          <p:cNvPr id="11" name="Left Arrow 10"/>
          <p:cNvSpPr/>
          <p:nvPr/>
        </p:nvSpPr>
        <p:spPr>
          <a:xfrm>
            <a:off x="2991437" y="2693538"/>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1228819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2" presetClass="entr" presetSubtype="2" fill="hold" grpId="0"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000"/>
                                        <p:tgtEl>
                                          <p:spTgt spid="11"/>
                                        </p:tgtEl>
                                      </p:cBhvr>
                                    </p:animEffect>
                                  </p:childTnLst>
                                </p:cTn>
                              </p:par>
                            </p:childTnLst>
                          </p:cTn>
                        </p:par>
                        <p:par>
                          <p:cTn id="25" fill="hold">
                            <p:stCondLst>
                              <p:cond delay="6000"/>
                            </p:stCondLst>
                            <p:childTnLst>
                              <p:par>
                                <p:cTn id="26" presetID="42" presetClass="entr" presetSubtype="0" fill="hold" grpId="0" nodeType="afterEffect">
                                  <p:stCondLst>
                                    <p:cond delay="2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181" y="116632"/>
            <a:ext cx="8568952" cy="2160240"/>
          </a:xfrm>
        </p:spPr>
        <p:txBody>
          <a:bodyPr/>
          <a:lstStyle/>
          <a:p>
            <a:r>
              <a:rPr lang="en-US" sz="3600" b="1" dirty="0" smtClean="0">
                <a:solidFill>
                  <a:srgbClr val="006666"/>
                </a:solidFill>
                <a:latin typeface="Calibri" pitchFamily="34" charset="0"/>
              </a:rPr>
              <a:t>Think of it this way…matter </a:t>
            </a:r>
            <a:r>
              <a:rPr lang="en-US" sz="3600" b="1" u="sng" dirty="0" smtClean="0">
                <a:solidFill>
                  <a:srgbClr val="006666"/>
                </a:solidFill>
                <a:latin typeface="Calibri" pitchFamily="34" charset="0"/>
              </a:rPr>
              <a:t>naturally</a:t>
            </a:r>
            <a:r>
              <a:rPr lang="en-US" sz="3600" b="1" dirty="0" smtClean="0">
                <a:solidFill>
                  <a:srgbClr val="006666"/>
                </a:solidFill>
                <a:latin typeface="Calibri" pitchFamily="34" charset="0"/>
              </a:rPr>
              <a:t> wants to move from where it is crowded to where it is less crowded. This concept is true for all of science.</a:t>
            </a:r>
            <a:endParaRPr lang="en-US" sz="3600" b="1" dirty="0">
              <a:solidFill>
                <a:srgbClr val="006666"/>
              </a:solidFill>
              <a:latin typeface="Calibri" pitchFamily="34" charset="0"/>
            </a:endParaRPr>
          </a:p>
        </p:txBody>
      </p:sp>
      <p:grpSp>
        <p:nvGrpSpPr>
          <p:cNvPr id="16" name="Group 15"/>
          <p:cNvGrpSpPr/>
          <p:nvPr/>
        </p:nvGrpSpPr>
        <p:grpSpPr>
          <a:xfrm>
            <a:off x="696579" y="2420888"/>
            <a:ext cx="7835119" cy="4437112"/>
            <a:chOff x="696579" y="2420888"/>
            <a:chExt cx="7835119" cy="4437112"/>
          </a:xfrm>
        </p:grpSpPr>
        <p:grpSp>
          <p:nvGrpSpPr>
            <p:cNvPr id="12" name="Group 11"/>
            <p:cNvGrpSpPr/>
            <p:nvPr/>
          </p:nvGrpSpPr>
          <p:grpSpPr>
            <a:xfrm>
              <a:off x="696579" y="5152231"/>
              <a:ext cx="3240360" cy="1705769"/>
              <a:chOff x="696579" y="5152231"/>
              <a:chExt cx="3240360" cy="1705769"/>
            </a:xfrm>
          </p:grpSpPr>
          <p:sp>
            <p:nvSpPr>
              <p:cNvPr id="5" name="Title 1"/>
              <p:cNvSpPr txBox="1">
                <a:spLocks/>
              </p:cNvSpPr>
              <p:nvPr/>
            </p:nvSpPr>
            <p:spPr bwMode="auto">
              <a:xfrm>
                <a:off x="696579" y="5152231"/>
                <a:ext cx="3240360" cy="63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37752" y="5665943"/>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10868" y="606591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3" name="Group 12"/>
            <p:cNvGrpSpPr/>
            <p:nvPr/>
          </p:nvGrpSpPr>
          <p:grpSpPr>
            <a:xfrm>
              <a:off x="5198342" y="5044085"/>
              <a:ext cx="3333356" cy="1764278"/>
              <a:chOff x="5198342" y="5044085"/>
              <a:chExt cx="3333356" cy="1764278"/>
            </a:xfrm>
          </p:grpSpPr>
          <p:sp>
            <p:nvSpPr>
              <p:cNvPr id="6" name="Title 1"/>
              <p:cNvSpPr txBox="1">
                <a:spLocks/>
              </p:cNvSpPr>
              <p:nvPr/>
            </p:nvSpPr>
            <p:spPr bwMode="auto">
              <a:xfrm>
                <a:off x="5291338" y="504408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551269" y="5511002"/>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198342" y="60162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grpSp>
          <p:nvGrpSpPr>
            <p:cNvPr id="15" name="Group 14"/>
            <p:cNvGrpSpPr/>
            <p:nvPr/>
          </p:nvGrpSpPr>
          <p:grpSpPr>
            <a:xfrm>
              <a:off x="849382" y="2420888"/>
              <a:ext cx="7562720" cy="2741090"/>
              <a:chOff x="849382" y="2420888"/>
              <a:chExt cx="7562720" cy="2741090"/>
            </a:xfrm>
          </p:grpSpPr>
          <p:grpSp>
            <p:nvGrpSpPr>
              <p:cNvPr id="14" name="Group 13"/>
              <p:cNvGrpSpPr/>
              <p:nvPr/>
            </p:nvGrpSpPr>
            <p:grpSpPr>
              <a:xfrm>
                <a:off x="849382" y="2420888"/>
                <a:ext cx="7562720" cy="2741090"/>
                <a:chOff x="849382" y="2420888"/>
                <a:chExt cx="7562720" cy="274109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82" y="2420888"/>
                  <a:ext cx="2934754" cy="2741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933" y="2420888"/>
                  <a:ext cx="3001169" cy="2741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Left Arrow 10"/>
              <p:cNvSpPr/>
              <p:nvPr/>
            </p:nvSpPr>
            <p:spPr>
              <a:xfrm>
                <a:off x="2991437" y="3068960"/>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21444233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14" y="116632"/>
            <a:ext cx="8991600" cy="2304256"/>
          </a:xfrm>
        </p:spPr>
        <p:txBody>
          <a:bodyPr/>
          <a:lstStyle/>
          <a:p>
            <a:pPr>
              <a:defRPr/>
            </a:pPr>
            <a:r>
              <a:rPr lang="en-US" sz="4600" b="1" dirty="0" smtClean="0">
                <a:solidFill>
                  <a:srgbClr val="006666"/>
                </a:solidFill>
                <a:latin typeface="Calibri" pitchFamily="34" charset="0"/>
              </a:rPr>
              <a:t>Particles naturally want to move from where they are more crowded to where they are less crowded.</a:t>
            </a:r>
            <a:endParaRPr lang="en-US" sz="4600" b="1" dirty="0">
              <a:solidFill>
                <a:srgbClr val="006666"/>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B8EF5574-E9B7-40CD-85FF-D904A4830FAC}" type="slidenum">
              <a:rPr lang="en-US">
                <a:solidFill>
                  <a:srgbClr val="FFFFFF"/>
                </a:solidFill>
              </a:rPr>
              <a:pPr>
                <a:defRPr/>
              </a:pPr>
              <a:t>15</a:t>
            </a:fld>
            <a:endParaRPr lang="en-US">
              <a:solidFill>
                <a:srgbClr val="FFFFFF"/>
              </a:solidFill>
            </a:endParaRPr>
          </a:p>
        </p:txBody>
      </p:sp>
      <p:pic>
        <p:nvPicPr>
          <p:cNvPr id="79874" name="Picture 2" descr="http://www.ctvnews.ca/polopoly_fs/1.1050876!/httpImage/image.jpeg_gen/derivatives/landscape_960/ima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17" y="2996952"/>
            <a:ext cx="4191000" cy="2354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descr="https://encrypted-tbn0.gstatic.com/images?q=tbn:ANd9GcRMiiG-vutj52cQ_9QG6bv3FbET17y_BQZh5mUvGmRt9Hs-PF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979489"/>
            <a:ext cx="4232275" cy="237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3635896" y="4293096"/>
            <a:ext cx="1828800" cy="0"/>
          </a:xfrm>
          <a:prstGeom prst="straightConnector1">
            <a:avLst/>
          </a:prstGeom>
          <a:solidFill>
            <a:schemeClr val="accent1"/>
          </a:solidFill>
          <a:ln w="203200" cap="flat" cmpd="sng" algn="ctr">
            <a:solidFill>
              <a:schemeClr val="bg1"/>
            </a:solidFill>
            <a:prstDash val="solid"/>
            <a:round/>
            <a:headEnd type="none" w="med" len="med"/>
            <a:tailEnd type="triangle"/>
          </a:ln>
          <a:effectLst>
            <a:glow rad="228600">
              <a:schemeClr val="accent4">
                <a:lumMod val="10000"/>
                <a:alpha val="40000"/>
              </a:schemeClr>
            </a:glow>
          </a:effectLst>
          <a:extLst/>
        </p:spPr>
      </p:cxnSp>
    </p:spTree>
    <p:extLst>
      <p:ext uri="{BB962C8B-B14F-4D97-AF65-F5344CB8AC3E}">
        <p14:creationId xmlns:p14="http://schemas.microsoft.com/office/powerpoint/2010/main" val="9290030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nodeType="afterEffect">
                                  <p:stCondLst>
                                    <p:cond delay="1500"/>
                                  </p:stCondLst>
                                  <p:childTnLst>
                                    <p:set>
                                      <p:cBhvr>
                                        <p:cTn id="12" dur="1" fill="hold">
                                          <p:stCondLst>
                                            <p:cond delay="0"/>
                                          </p:stCondLst>
                                        </p:cTn>
                                        <p:tgtEl>
                                          <p:spTgt spid="79874"/>
                                        </p:tgtEl>
                                        <p:attrNameLst>
                                          <p:attrName>style.visibility</p:attrName>
                                        </p:attrNameLst>
                                      </p:cBhvr>
                                      <p:to>
                                        <p:strVal val="visible"/>
                                      </p:to>
                                    </p:set>
                                    <p:animEffect transition="in" filter="wipe(left)">
                                      <p:cBhvr>
                                        <p:cTn id="13" dur="1000"/>
                                        <p:tgtEl>
                                          <p:spTgt spid="79874"/>
                                        </p:tgtEl>
                                      </p:cBhvr>
                                    </p:animEffect>
                                  </p:childTnLst>
                                </p:cTn>
                              </p:par>
                            </p:childTnLst>
                          </p:cTn>
                        </p:par>
                        <p:par>
                          <p:cTn id="14" fill="hold" nodeType="afterGroup">
                            <p:stCondLst>
                              <p:cond delay="4500"/>
                            </p:stCondLst>
                            <p:childTnLst>
                              <p:par>
                                <p:cTn id="15" presetID="22" presetClass="entr" presetSubtype="8"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nodeType="afterGroup">
                            <p:stCondLst>
                              <p:cond delay="6000"/>
                            </p:stCondLst>
                            <p:childTnLst>
                              <p:par>
                                <p:cTn id="19" presetID="22" presetClass="entr" presetSubtype="8" fill="hold" nodeType="afterEffect">
                                  <p:stCondLst>
                                    <p:cond delay="500"/>
                                  </p:stCondLst>
                                  <p:childTnLst>
                                    <p:set>
                                      <p:cBhvr>
                                        <p:cTn id="20" dur="1" fill="hold">
                                          <p:stCondLst>
                                            <p:cond delay="0"/>
                                          </p:stCondLst>
                                        </p:cTn>
                                        <p:tgtEl>
                                          <p:spTgt spid="79876"/>
                                        </p:tgtEl>
                                        <p:attrNameLst>
                                          <p:attrName>style.visibility</p:attrName>
                                        </p:attrNameLst>
                                      </p:cBhvr>
                                      <p:to>
                                        <p:strVal val="visible"/>
                                      </p:to>
                                    </p:set>
                                    <p:animEffect transition="in" filter="wipe(left)">
                                      <p:cBhvr>
                                        <p:cTn id="21" dur="1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420888"/>
            <a:ext cx="5688632" cy="435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88640"/>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err="1">
                <a:solidFill>
                  <a:srgbClr val="0C788E"/>
                </a:solidFill>
                <a:latin typeface="Calibri" pitchFamily="34" charset="0"/>
              </a:rPr>
              <a:t>W</a:t>
            </a:r>
            <a:r>
              <a:rPr lang="es-ES" sz="4000" b="1" dirty="0" err="1" smtClean="0">
                <a:solidFill>
                  <a:srgbClr val="0C788E"/>
                </a:solidFill>
                <a:latin typeface="Calibri" pitchFamily="34" charset="0"/>
              </a:rPr>
              <a:t>hich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areas</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earth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have</a:t>
            </a:r>
            <a:r>
              <a:rPr lang="es-ES" sz="4000" b="1" dirty="0" smtClean="0">
                <a:solidFill>
                  <a:srgbClr val="0C788E"/>
                </a:solidFill>
                <a:latin typeface="Calibri" pitchFamily="34" charset="0"/>
              </a:rPr>
              <a:t> air </a:t>
            </a:r>
            <a:r>
              <a:rPr lang="es-ES" sz="4000" b="1" dirty="0" err="1" smtClean="0">
                <a:solidFill>
                  <a:srgbClr val="0C788E"/>
                </a:solidFill>
                <a:latin typeface="Calibri" pitchFamily="34" charset="0"/>
              </a:rPr>
              <a:t>that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is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low</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pressure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low</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density</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Why</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What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about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high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pressure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high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density</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spTree>
    <p:extLst>
      <p:ext uri="{BB962C8B-B14F-4D97-AF65-F5344CB8AC3E}">
        <p14:creationId xmlns:p14="http://schemas.microsoft.com/office/powerpoint/2010/main" val="22916933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45410"/>
                                        </p:tgtEl>
                                        <p:attrNameLst>
                                          <p:attrName>style.visibility</p:attrName>
                                        </p:attrNameLst>
                                      </p:cBhvr>
                                      <p:to>
                                        <p:strVal val="visible"/>
                                      </p:to>
                                    </p:set>
                                    <p:animEffect transition="in" filter="fade">
                                      <p:cBhvr>
                                        <p:cTn id="13" dur="1000"/>
                                        <p:tgtEl>
                                          <p:spTgt spid="145410"/>
                                        </p:tgtEl>
                                      </p:cBhvr>
                                    </p:animEffect>
                                    <p:anim calcmode="lin" valueType="num">
                                      <p:cBhvr>
                                        <p:cTn id="14" dur="1000" fill="hold"/>
                                        <p:tgtEl>
                                          <p:spTgt spid="145410"/>
                                        </p:tgtEl>
                                        <p:attrNameLst>
                                          <p:attrName>ppt_x</p:attrName>
                                        </p:attrNameLst>
                                      </p:cBhvr>
                                      <p:tavLst>
                                        <p:tav tm="0">
                                          <p:val>
                                            <p:strVal val="#ppt_x"/>
                                          </p:val>
                                        </p:tav>
                                        <p:tav tm="100000">
                                          <p:val>
                                            <p:strVal val="#ppt_x"/>
                                          </p:val>
                                        </p:tav>
                                      </p:tavLst>
                                    </p:anim>
                                    <p:anim calcmode="lin" valueType="num">
                                      <p:cBhvr>
                                        <p:cTn id="15" dur="1000" fill="hold"/>
                                        <p:tgtEl>
                                          <p:spTgt spid="145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024" y="332656"/>
            <a:ext cx="8229600" cy="864096"/>
          </a:xfrm>
        </p:spPr>
        <p:txBody>
          <a:bodyPr/>
          <a:lstStyle/>
          <a:p>
            <a:r>
              <a:rPr lang="en-US" sz="5400" b="1" dirty="0" smtClean="0">
                <a:solidFill>
                  <a:srgbClr val="0C788E"/>
                </a:solidFill>
                <a:latin typeface="Calibri" pitchFamily="34" charset="0"/>
              </a:rPr>
              <a:t>Distributed Summarizing:</a:t>
            </a:r>
            <a:endParaRPr lang="en-US" sz="5400" b="1" dirty="0">
              <a:solidFill>
                <a:srgbClr val="0C788E"/>
              </a:solidFill>
              <a:latin typeface="Calibri" pitchFamily="34" charset="0"/>
            </a:endParaRPr>
          </a:p>
        </p:txBody>
      </p:sp>
      <p:sp>
        <p:nvSpPr>
          <p:cNvPr id="3" name="Title 1"/>
          <p:cNvSpPr txBox="1">
            <a:spLocks/>
          </p:cNvSpPr>
          <p:nvPr/>
        </p:nvSpPr>
        <p:spPr bwMode="auto">
          <a:xfrm>
            <a:off x="319348" y="1700808"/>
            <a:ext cx="856895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dirty="0" smtClean="0">
                <a:solidFill>
                  <a:srgbClr val="0C788E"/>
                </a:solidFill>
                <a:latin typeface="Calibri" pitchFamily="34" charset="0"/>
              </a:rPr>
              <a:t>Turn to a seat partner and describe how wind moves. Together discuss the following question: What makes wind travel at faster speeds?</a:t>
            </a:r>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25965560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4956" y="116632"/>
            <a:ext cx="9144000" cy="129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000" b="1" dirty="0" err="1" smtClean="0">
                <a:solidFill>
                  <a:srgbClr val="0C788E"/>
                </a:solidFill>
                <a:latin typeface="Calibri" pitchFamily="34" charset="0"/>
              </a:rPr>
              <a:t>Differences</a:t>
            </a:r>
            <a:r>
              <a:rPr lang="es-ES" sz="3000" b="1" dirty="0" smtClean="0">
                <a:solidFill>
                  <a:srgbClr val="0C788E"/>
                </a:solidFill>
                <a:latin typeface="Calibri" pitchFamily="34" charset="0"/>
              </a:rPr>
              <a:t> in </a:t>
            </a:r>
            <a:r>
              <a:rPr lang="es-ES" sz="3000" b="1" dirty="0" err="1" smtClean="0">
                <a:solidFill>
                  <a:srgbClr val="0C788E"/>
                </a:solidFill>
                <a:latin typeface="Calibri" pitchFamily="34" charset="0"/>
              </a:rPr>
              <a:t>density</a:t>
            </a:r>
            <a:r>
              <a:rPr lang="es-ES" sz="3000" b="1" dirty="0" smtClean="0">
                <a:solidFill>
                  <a:srgbClr val="0C788E"/>
                </a:solidFill>
                <a:latin typeface="Calibri" pitchFamily="34" charset="0"/>
              </a:rPr>
              <a:t> and </a:t>
            </a:r>
            <a:r>
              <a:rPr lang="es-ES" sz="3000" b="1" dirty="0" err="1" smtClean="0">
                <a:solidFill>
                  <a:srgbClr val="0C788E"/>
                </a:solidFill>
                <a:latin typeface="Calibri" pitchFamily="34" charset="0"/>
              </a:rPr>
              <a:t>pressure</a:t>
            </a:r>
            <a:r>
              <a:rPr lang="es-ES" sz="3000" b="1" dirty="0" smtClean="0">
                <a:solidFill>
                  <a:srgbClr val="0C788E"/>
                </a:solidFill>
                <a:latin typeface="Calibri" pitchFamily="34" charset="0"/>
              </a:rPr>
              <a:t> cause </a:t>
            </a:r>
            <a:r>
              <a:rPr lang="es-ES" sz="3000" b="1" dirty="0" err="1" smtClean="0">
                <a:solidFill>
                  <a:srgbClr val="0C788E"/>
                </a:solidFill>
                <a:latin typeface="Calibri" pitchFamily="34" charset="0"/>
              </a:rPr>
              <a:t>wind</a:t>
            </a:r>
            <a:r>
              <a:rPr lang="es-ES" sz="3000" b="1" dirty="0" smtClean="0">
                <a:solidFill>
                  <a:srgbClr val="0C788E"/>
                </a:solidFill>
                <a:latin typeface="Calibri" pitchFamily="34" charset="0"/>
              </a:rPr>
              <a:t> and air </a:t>
            </a:r>
            <a:r>
              <a:rPr lang="es-ES" sz="3000" b="1" dirty="0" err="1" smtClean="0">
                <a:solidFill>
                  <a:srgbClr val="0C788E"/>
                </a:solidFill>
                <a:latin typeface="Calibri" pitchFamily="34" charset="0"/>
              </a:rPr>
              <a:t>movement</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The</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movement</a:t>
            </a:r>
            <a:r>
              <a:rPr lang="es-ES" sz="3000" b="1" dirty="0" smtClean="0">
                <a:solidFill>
                  <a:srgbClr val="0C788E"/>
                </a:solidFill>
                <a:latin typeface="Calibri" pitchFamily="34" charset="0"/>
              </a:rPr>
              <a:t> of air </a:t>
            </a:r>
            <a:r>
              <a:rPr lang="es-ES" sz="3000" b="1" dirty="0" err="1" smtClean="0">
                <a:solidFill>
                  <a:srgbClr val="0C788E"/>
                </a:solidFill>
                <a:latin typeface="Calibri" pitchFamily="34" charset="0"/>
              </a:rPr>
              <a:t>occurs</a:t>
            </a:r>
            <a:r>
              <a:rPr lang="es-ES" sz="3000" b="1" dirty="0" smtClean="0">
                <a:solidFill>
                  <a:srgbClr val="0C788E"/>
                </a:solidFill>
                <a:latin typeface="Calibri" pitchFamily="34" charset="0"/>
              </a:rPr>
              <a:t> in </a:t>
            </a:r>
            <a:r>
              <a:rPr lang="es-ES" sz="3000" b="1" dirty="0" err="1" smtClean="0">
                <a:solidFill>
                  <a:srgbClr val="0C788E"/>
                </a:solidFill>
                <a:latin typeface="Calibri" pitchFamily="34" charset="0"/>
              </a:rPr>
              <a:t>convection</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currents</a:t>
            </a:r>
            <a:r>
              <a:rPr lang="es-ES" sz="3000" b="1" dirty="0" smtClean="0">
                <a:solidFill>
                  <a:srgbClr val="0C788E"/>
                </a:solidFill>
                <a:latin typeface="Calibri" pitchFamily="34" charset="0"/>
              </a:rPr>
              <a:t>.</a:t>
            </a:r>
            <a:endParaRPr lang="es-ES" sz="3000" b="1" dirty="0">
              <a:solidFill>
                <a:srgbClr val="0C788E"/>
              </a:solidFill>
              <a:latin typeface="Calibri" pitchFamily="34" charset="0"/>
            </a:endParaRPr>
          </a:p>
        </p:txBody>
      </p:sp>
      <p:sp>
        <p:nvSpPr>
          <p:cNvPr id="2" name="Rectangle 1"/>
          <p:cNvSpPr/>
          <p:nvPr/>
        </p:nvSpPr>
        <p:spPr>
          <a:xfrm>
            <a:off x="4956" y="1628800"/>
            <a:ext cx="9144000" cy="1477328"/>
          </a:xfrm>
          <a:prstGeom prst="rect">
            <a:avLst/>
          </a:prstGeom>
        </p:spPr>
        <p:txBody>
          <a:bodyPr wrap="square">
            <a:spAutoFit/>
          </a:bodyPr>
          <a:lstStyle/>
          <a:p>
            <a:pPr algn="ctr"/>
            <a:r>
              <a:rPr lang="en-US" sz="3000" b="1" dirty="0" smtClean="0">
                <a:solidFill>
                  <a:srgbClr val="0C788E"/>
                </a:solidFill>
                <a:latin typeface="Calibri" pitchFamily="34" charset="0"/>
              </a:rPr>
              <a:t>Convection currents are simply the transfer of heat by the circulation or movement of the heated parts of a liquid or gas.</a:t>
            </a:r>
            <a:endParaRPr lang="en-US" sz="3000" b="1" dirty="0">
              <a:solidFill>
                <a:srgbClr val="0C788E"/>
              </a:solidFill>
              <a:latin typeface="Calibri" pitchFamily="34" charset="0"/>
            </a:endParaRPr>
          </a:p>
        </p:txBody>
      </p:sp>
      <p:pic>
        <p:nvPicPr>
          <p:cNvPr id="7" name="Picture 4" descr="http://www.teachengineering.org/collection/cub_/lessons/cub_images/cub_air_lesson04_activity4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076" y="3356992"/>
            <a:ext cx="3084934" cy="3198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583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80" name="Picture 8" descr="http://staff.on.br/jlkm/astron2e/AT_MEDIA/CH07/CHAP07AT/AT07F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50360"/>
            <a:ext cx="3831381" cy="4035179"/>
          </a:xfrm>
          <a:prstGeom prst="rect">
            <a:avLst/>
          </a:prstGeom>
          <a:noFill/>
          <a:extLst>
            <a:ext uri="{909E8E84-426E-40DD-AFC4-6F175D3DCCD1}">
              <a14:hiddenFill xmlns:a14="http://schemas.microsoft.com/office/drawing/2010/main">
                <a:solidFill>
                  <a:srgbClr val="FFFFFF"/>
                </a:solidFill>
              </a14:hiddenFill>
            </a:ext>
          </a:extLst>
        </p:spPr>
      </p:pic>
      <p:pic>
        <p:nvPicPr>
          <p:cNvPr id="156674" name="Picture 2" descr="http://www.propertiesofmatter.si.edu/images/L5/conv_cell_room_labe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 y="3573016"/>
            <a:ext cx="3816424" cy="2270773"/>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926054"/>
            <a:ext cx="1714569" cy="15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88640"/>
            <a:ext cx="8712968" cy="661720"/>
          </a:xfrm>
          <a:prstGeom prst="rect">
            <a:avLst/>
          </a:prstGeom>
          <a:noFill/>
        </p:spPr>
        <p:txBody>
          <a:bodyPr wrap="square" rtlCol="0">
            <a:spAutoFit/>
          </a:bodyPr>
          <a:lstStyle/>
          <a:p>
            <a:pPr algn="ctr"/>
            <a:r>
              <a:rPr lang="en-US" sz="3700" b="1" dirty="0" smtClean="0">
                <a:solidFill>
                  <a:srgbClr val="0C788E"/>
                </a:solidFill>
                <a:latin typeface="Calibri" pitchFamily="34" charset="0"/>
              </a:rPr>
              <a:t>Everyday Examples of Convection Currents</a:t>
            </a:r>
            <a:endParaRPr lang="en-US" sz="3700" b="1" dirty="0">
              <a:solidFill>
                <a:srgbClr val="0C788E"/>
              </a:solidFill>
              <a:latin typeface="Calibri"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78" y="908720"/>
            <a:ext cx="3642973" cy="2319638"/>
          </a:xfrm>
          <a:prstGeom prst="rect">
            <a:avLst/>
          </a:prstGeom>
          <a:ln>
            <a:solidFill>
              <a:schemeClr val="tx2"/>
            </a:solidFill>
          </a:ln>
        </p:spPr>
      </p:pic>
      <p:sp>
        <p:nvSpPr>
          <p:cNvPr id="3" name="Rectangle 2"/>
          <p:cNvSpPr/>
          <p:nvPr/>
        </p:nvSpPr>
        <p:spPr>
          <a:xfrm>
            <a:off x="265273" y="6067453"/>
            <a:ext cx="5674879" cy="646331"/>
          </a:xfrm>
          <a:prstGeom prst="rect">
            <a:avLst/>
          </a:prstGeom>
        </p:spPr>
        <p:txBody>
          <a:bodyPr wrap="square">
            <a:spAutoFit/>
          </a:bodyPr>
          <a:lstStyle/>
          <a:p>
            <a:pPr algn="ctr"/>
            <a:r>
              <a:rPr lang="en-US" dirty="0" smtClean="0">
                <a:hlinkClick r:id="rId7"/>
              </a:rPr>
              <a:t>http://www.healthyheating.com/Definitions/heat-transfer-convection.htm#.VD7SIfmjOSo</a:t>
            </a:r>
            <a:r>
              <a:rPr lang="en-US" dirty="0" smtClean="0"/>
              <a:t> </a:t>
            </a:r>
            <a:endParaRPr lang="en-US" dirty="0"/>
          </a:p>
        </p:txBody>
      </p:sp>
    </p:spTree>
    <p:extLst>
      <p:ext uri="{BB962C8B-B14F-4D97-AF65-F5344CB8AC3E}">
        <p14:creationId xmlns:p14="http://schemas.microsoft.com/office/powerpoint/2010/main" val="20333364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6674"/>
                                        </p:tgtEl>
                                        <p:attrNameLst>
                                          <p:attrName>style.visibility</p:attrName>
                                        </p:attrNameLst>
                                      </p:cBhvr>
                                      <p:to>
                                        <p:strVal val="visible"/>
                                      </p:to>
                                    </p:set>
                                    <p:animEffect transition="in" filter="fade">
                                      <p:cBhvr>
                                        <p:cTn id="21" dur="1000"/>
                                        <p:tgtEl>
                                          <p:spTgt spid="156674"/>
                                        </p:tgtEl>
                                      </p:cBhvr>
                                    </p:animEffect>
                                    <p:anim calcmode="lin" valueType="num">
                                      <p:cBhvr>
                                        <p:cTn id="22" dur="1000" fill="hold"/>
                                        <p:tgtEl>
                                          <p:spTgt spid="156674"/>
                                        </p:tgtEl>
                                        <p:attrNameLst>
                                          <p:attrName>ppt_x</p:attrName>
                                        </p:attrNameLst>
                                      </p:cBhvr>
                                      <p:tavLst>
                                        <p:tav tm="0">
                                          <p:val>
                                            <p:strVal val="#ppt_x"/>
                                          </p:val>
                                        </p:tav>
                                        <p:tav tm="100000">
                                          <p:val>
                                            <p:strVal val="#ppt_x"/>
                                          </p:val>
                                        </p:tav>
                                      </p:tavLst>
                                    </p:anim>
                                    <p:anim calcmode="lin" valueType="num">
                                      <p:cBhvr>
                                        <p:cTn id="23" dur="1000" fill="hold"/>
                                        <p:tgtEl>
                                          <p:spTgt spid="1566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6680"/>
                                        </p:tgtEl>
                                        <p:attrNameLst>
                                          <p:attrName>style.visibility</p:attrName>
                                        </p:attrNameLst>
                                      </p:cBhvr>
                                      <p:to>
                                        <p:strVal val="visible"/>
                                      </p:to>
                                    </p:set>
                                    <p:animEffect transition="in" filter="fade">
                                      <p:cBhvr>
                                        <p:cTn id="28" dur="1000"/>
                                        <p:tgtEl>
                                          <p:spTgt spid="156680"/>
                                        </p:tgtEl>
                                      </p:cBhvr>
                                    </p:animEffect>
                                    <p:anim calcmode="lin" valueType="num">
                                      <p:cBhvr>
                                        <p:cTn id="29" dur="1000" fill="hold"/>
                                        <p:tgtEl>
                                          <p:spTgt spid="156680"/>
                                        </p:tgtEl>
                                        <p:attrNameLst>
                                          <p:attrName>ppt_x</p:attrName>
                                        </p:attrNameLst>
                                      </p:cBhvr>
                                      <p:tavLst>
                                        <p:tav tm="0">
                                          <p:val>
                                            <p:strVal val="#ppt_x"/>
                                          </p:val>
                                        </p:tav>
                                        <p:tav tm="100000">
                                          <p:val>
                                            <p:strVal val="#ppt_x"/>
                                          </p:val>
                                        </p:tav>
                                      </p:tavLst>
                                    </p:anim>
                                    <p:anim calcmode="lin" valueType="num">
                                      <p:cBhvr>
                                        <p:cTn id="30" dur="1000" fill="hold"/>
                                        <p:tgtEl>
                                          <p:spTgt spid="1566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6683"/>
                                        </p:tgtEl>
                                        <p:attrNameLst>
                                          <p:attrName>style.visibility</p:attrName>
                                        </p:attrNameLst>
                                      </p:cBhvr>
                                      <p:to>
                                        <p:strVal val="visible"/>
                                      </p:to>
                                    </p:set>
                                    <p:animEffect transition="in" filter="fade">
                                      <p:cBhvr>
                                        <p:cTn id="35" dur="1000"/>
                                        <p:tgtEl>
                                          <p:spTgt spid="156683"/>
                                        </p:tgtEl>
                                      </p:cBhvr>
                                    </p:animEffect>
                                    <p:anim calcmode="lin" valueType="num">
                                      <p:cBhvr>
                                        <p:cTn id="36" dur="1000" fill="hold"/>
                                        <p:tgtEl>
                                          <p:spTgt spid="156683"/>
                                        </p:tgtEl>
                                        <p:attrNameLst>
                                          <p:attrName>ppt_x</p:attrName>
                                        </p:attrNameLst>
                                      </p:cBhvr>
                                      <p:tavLst>
                                        <p:tav tm="0">
                                          <p:val>
                                            <p:strVal val="#ppt_x"/>
                                          </p:val>
                                        </p:tav>
                                        <p:tav tm="100000">
                                          <p:val>
                                            <p:strVal val="#ppt_x"/>
                                          </p:val>
                                        </p:tav>
                                      </p:tavLst>
                                    </p:anim>
                                    <p:anim calcmode="lin" valueType="num">
                                      <p:cBhvr>
                                        <p:cTn id="37" dur="1000" fill="hold"/>
                                        <p:tgtEl>
                                          <p:spTgt spid="1566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958"/>
            <a:ext cx="8229600" cy="922114"/>
          </a:xfrm>
        </p:spPr>
        <p:txBody>
          <a:bodyPr/>
          <a:lstStyle/>
          <a:p>
            <a:r>
              <a:rPr lang="en-US" sz="5400" b="1" dirty="0" smtClean="0">
                <a:solidFill>
                  <a:srgbClr val="0C788E"/>
                </a:solidFill>
                <a:latin typeface="Calibri" pitchFamily="34" charset="0"/>
              </a:rPr>
              <a:t>Activating Strategy:</a:t>
            </a:r>
            <a:endParaRPr lang="en-US" sz="5400" b="1" dirty="0">
              <a:solidFill>
                <a:srgbClr val="0C788E"/>
              </a:solidFill>
              <a:latin typeface="Calibri" pitchFamily="34" charset="0"/>
            </a:endParaRPr>
          </a:p>
        </p:txBody>
      </p:sp>
      <p:sp>
        <p:nvSpPr>
          <p:cNvPr id="6" name="Title 1"/>
          <p:cNvSpPr txBox="1">
            <a:spLocks/>
          </p:cNvSpPr>
          <p:nvPr/>
        </p:nvSpPr>
        <p:spPr bwMode="auto">
          <a:xfrm>
            <a:off x="454378" y="1078092"/>
            <a:ext cx="8229600" cy="229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dirty="0" smtClean="0">
                <a:solidFill>
                  <a:srgbClr val="0C788E"/>
                </a:solidFill>
                <a:latin typeface="Calibri" pitchFamily="34" charset="0"/>
              </a:rPr>
              <a:t>Watch </a:t>
            </a:r>
            <a:r>
              <a:rPr lang="en-US" b="1" smtClean="0">
                <a:solidFill>
                  <a:srgbClr val="0C788E"/>
                </a:solidFill>
                <a:latin typeface="Calibri" pitchFamily="34" charset="0"/>
              </a:rPr>
              <a:t>one of the videos below </a:t>
            </a:r>
            <a:r>
              <a:rPr lang="en-US" b="1" dirty="0" smtClean="0">
                <a:solidFill>
                  <a:srgbClr val="0C788E"/>
                </a:solidFill>
                <a:latin typeface="Calibri" pitchFamily="34" charset="0"/>
              </a:rPr>
              <a:t>then discuss with a partner what causes wind.</a:t>
            </a:r>
            <a:endParaRPr lang="en-US" b="1" dirty="0">
              <a:solidFill>
                <a:srgbClr val="0C788E"/>
              </a:solidFill>
              <a:latin typeface="Calibri" pitchFamily="34" charset="0"/>
            </a:endParaRPr>
          </a:p>
        </p:txBody>
      </p:sp>
      <p:sp>
        <p:nvSpPr>
          <p:cNvPr id="3" name="Rectangle 2"/>
          <p:cNvSpPr/>
          <p:nvPr/>
        </p:nvSpPr>
        <p:spPr>
          <a:xfrm>
            <a:off x="536730" y="3303360"/>
            <a:ext cx="8064896" cy="523220"/>
          </a:xfrm>
          <a:prstGeom prst="rect">
            <a:avLst/>
          </a:prstGeom>
        </p:spPr>
        <p:txBody>
          <a:bodyPr wrap="square">
            <a:spAutoFit/>
          </a:bodyPr>
          <a:lstStyle/>
          <a:p>
            <a:pPr algn="ctr"/>
            <a:r>
              <a:rPr lang="en-US" sz="2800" dirty="0">
                <a:hlinkClick r:id="rId3"/>
              </a:rPr>
              <a:t>https://www.youtube.com/watch?v=6E9q0BFX_-</a:t>
            </a:r>
            <a:r>
              <a:rPr lang="en-US" sz="2800" dirty="0" smtClean="0">
                <a:hlinkClick r:id="rId3"/>
              </a:rPr>
              <a:t>I</a:t>
            </a:r>
            <a:r>
              <a:rPr lang="en-US" sz="2800" dirty="0" smtClean="0"/>
              <a:t> </a:t>
            </a:r>
            <a:endParaRPr lang="en-US" sz="2800" dirty="0"/>
          </a:p>
        </p:txBody>
      </p:sp>
      <p:sp>
        <p:nvSpPr>
          <p:cNvPr id="4" name="Rectangle 3"/>
          <p:cNvSpPr/>
          <p:nvPr/>
        </p:nvSpPr>
        <p:spPr>
          <a:xfrm>
            <a:off x="608738" y="3940746"/>
            <a:ext cx="7920880" cy="523220"/>
          </a:xfrm>
          <a:prstGeom prst="rect">
            <a:avLst/>
          </a:prstGeom>
        </p:spPr>
        <p:txBody>
          <a:bodyPr wrap="square">
            <a:spAutoFit/>
          </a:bodyPr>
          <a:lstStyle/>
          <a:p>
            <a:pPr algn="ctr"/>
            <a:r>
              <a:rPr lang="en-US" sz="2800" dirty="0">
                <a:hlinkClick r:id="rId4"/>
              </a:rPr>
              <a:t>https://</a:t>
            </a:r>
            <a:r>
              <a:rPr lang="en-US" sz="2800" dirty="0" smtClean="0">
                <a:hlinkClick r:id="rId4"/>
              </a:rPr>
              <a:t>www.youtube.com/watch?v=QO9_lP6rbrk</a:t>
            </a:r>
            <a:r>
              <a:rPr lang="en-US" sz="2800" dirty="0" smtClean="0"/>
              <a:t> </a:t>
            </a:r>
            <a:endParaRPr lang="en-US" sz="2800" dirty="0"/>
          </a:p>
        </p:txBody>
      </p:sp>
    </p:spTree>
    <p:extLst>
      <p:ext uri="{BB962C8B-B14F-4D97-AF65-F5344CB8AC3E}">
        <p14:creationId xmlns:p14="http://schemas.microsoft.com/office/powerpoint/2010/main" val="20633590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179512" y="260649"/>
            <a:ext cx="878497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err="1" smtClean="0">
                <a:solidFill>
                  <a:srgbClr val="0C788E"/>
                </a:solidFill>
                <a:latin typeface="Calibri" pitchFamily="34" charset="0"/>
              </a:rPr>
              <a:t>Large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Convection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Currents</a:t>
            </a:r>
            <a:r>
              <a:rPr lang="es-ES" sz="4000" b="1" dirty="0" smtClean="0">
                <a:solidFill>
                  <a:srgbClr val="0C788E"/>
                </a:solidFill>
                <a:latin typeface="Calibri" pitchFamily="34" charset="0"/>
              </a:rPr>
              <a:t> are </a:t>
            </a:r>
            <a:r>
              <a:rPr lang="es-ES" sz="4000" b="1" dirty="0" err="1" smtClean="0">
                <a:solidFill>
                  <a:srgbClr val="0C788E"/>
                </a:solidFill>
                <a:latin typeface="Calibri" pitchFamily="34" charset="0"/>
              </a:rPr>
              <a:t>formed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because</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temperature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differences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between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equator</a:t>
            </a:r>
            <a:r>
              <a:rPr lang="es-ES" sz="4000" b="1" dirty="0" smtClean="0">
                <a:solidFill>
                  <a:srgbClr val="0C788E"/>
                </a:solidFill>
                <a:latin typeface="Calibri" pitchFamily="34" charset="0"/>
              </a:rPr>
              <a:t> and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poles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This</a:t>
            </a:r>
            <a:r>
              <a:rPr lang="es-ES" sz="4000" b="1" dirty="0" smtClean="0">
                <a:solidFill>
                  <a:srgbClr val="0C788E"/>
                </a:solidFill>
                <a:latin typeface="Calibri" pitchFamily="34" charset="0"/>
              </a:rPr>
              <a:t> produces global </a:t>
            </a:r>
            <a:r>
              <a:rPr lang="es-ES" sz="4000" b="1" dirty="0" err="1" smtClean="0">
                <a:solidFill>
                  <a:srgbClr val="0C788E"/>
                </a:solidFill>
                <a:latin typeface="Calibri" pitchFamily="34" charset="0"/>
              </a:rPr>
              <a:t>wind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systems</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pic>
        <p:nvPicPr>
          <p:cNvPr id="147460" name="Picture 4" descr="http://schools.bcsd.com/fremont/Graphics/Science/Weather/solcir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996952"/>
            <a:ext cx="4680520" cy="3510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99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5000"/>
                                  </p:stCondLst>
                                  <p:childTnLst>
                                    <p:set>
                                      <p:cBhvr>
                                        <p:cTn id="12" dur="1" fill="hold">
                                          <p:stCondLst>
                                            <p:cond delay="0"/>
                                          </p:stCondLst>
                                        </p:cTn>
                                        <p:tgtEl>
                                          <p:spTgt spid="147460"/>
                                        </p:tgtEl>
                                        <p:attrNameLst>
                                          <p:attrName>style.visibility</p:attrName>
                                        </p:attrNameLst>
                                      </p:cBhvr>
                                      <p:to>
                                        <p:strVal val="visible"/>
                                      </p:to>
                                    </p:set>
                                    <p:animEffect transition="in" filter="fade">
                                      <p:cBhvr>
                                        <p:cTn id="13" dur="1000"/>
                                        <p:tgtEl>
                                          <p:spTgt spid="147460"/>
                                        </p:tgtEl>
                                      </p:cBhvr>
                                    </p:animEffect>
                                    <p:anim calcmode="lin" valueType="num">
                                      <p:cBhvr>
                                        <p:cTn id="14" dur="1000" fill="hold"/>
                                        <p:tgtEl>
                                          <p:spTgt spid="147460"/>
                                        </p:tgtEl>
                                        <p:attrNameLst>
                                          <p:attrName>ppt_x</p:attrName>
                                        </p:attrNameLst>
                                      </p:cBhvr>
                                      <p:tavLst>
                                        <p:tav tm="0">
                                          <p:val>
                                            <p:strVal val="#ppt_x"/>
                                          </p:val>
                                        </p:tav>
                                        <p:tav tm="100000">
                                          <p:val>
                                            <p:strVal val="#ppt_x"/>
                                          </p:val>
                                        </p:tav>
                                      </p:tavLst>
                                    </p:anim>
                                    <p:anim calcmode="lin" valueType="num">
                                      <p:cBhvr>
                                        <p:cTn id="15" dur="1000" fill="hold"/>
                                        <p:tgtEl>
                                          <p:spTgt spid="147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6120680"/>
          </a:xfrm>
        </p:spPr>
        <p:txBody>
          <a:bodyPr/>
          <a:lstStyle/>
          <a:p>
            <a:r>
              <a:rPr lang="en-US" b="1" dirty="0" smtClean="0">
                <a:solidFill>
                  <a:srgbClr val="0C788E"/>
                </a:solidFill>
                <a:latin typeface="Calibri" pitchFamily="34" charset="0"/>
              </a:rPr>
              <a:t>The sinking of cold, dense air and the rising of warm, less dense air do not explain everything about wind.</a:t>
            </a:r>
            <a:br>
              <a:rPr lang="en-US" b="1" dirty="0" smtClean="0">
                <a:solidFill>
                  <a:srgbClr val="0C788E"/>
                </a:solidFill>
                <a:latin typeface="Calibri" pitchFamily="34" charset="0"/>
              </a:rPr>
            </a:br>
            <a:r>
              <a:rPr lang="en-US" dirty="0">
                <a:solidFill>
                  <a:srgbClr val="0C788E"/>
                </a:solidFill>
              </a:rPr>
              <a:t/>
            </a:r>
            <a:br>
              <a:rPr lang="en-US" dirty="0">
                <a:solidFill>
                  <a:srgbClr val="0C788E"/>
                </a:solidFill>
              </a:rPr>
            </a:br>
            <a:r>
              <a:rPr lang="en-US" b="1" dirty="0" smtClean="0">
                <a:solidFill>
                  <a:srgbClr val="0C788E"/>
                </a:solidFill>
                <a:latin typeface="Calibri" pitchFamily="34" charset="0"/>
              </a:rPr>
              <a:t>What other factor have we discussed previously that affects the direction of winds on the earth’s surface?</a:t>
            </a:r>
            <a:endParaRPr lang="en-US" b="1" dirty="0">
              <a:solidFill>
                <a:srgbClr val="0C788E"/>
              </a:solidFill>
              <a:latin typeface="Calibri" pitchFamily="34" charset="0"/>
            </a:endParaRPr>
          </a:p>
        </p:txBody>
      </p:sp>
    </p:spTree>
    <p:extLst>
      <p:ext uri="{BB962C8B-B14F-4D97-AF65-F5344CB8AC3E}">
        <p14:creationId xmlns:p14="http://schemas.microsoft.com/office/powerpoint/2010/main" val="11661968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712968" cy="5256584"/>
          </a:xfrm>
        </p:spPr>
        <p:txBody>
          <a:bodyPr/>
          <a:lstStyle/>
          <a:p>
            <a:pPr marL="0" indent="0" algn="ctr">
              <a:buNone/>
            </a:pPr>
            <a:r>
              <a:rPr lang="en-US" sz="4000" b="1" dirty="0" smtClean="0">
                <a:solidFill>
                  <a:srgbClr val="0C788E"/>
                </a:solidFill>
                <a:latin typeface="Calibri" pitchFamily="34" charset="0"/>
              </a:rPr>
              <a:t>Surface winds and surface currents are affected by the rotation of the Earth (the </a:t>
            </a:r>
            <a:r>
              <a:rPr lang="en-US" sz="4000" b="1" dirty="0" err="1" smtClean="0">
                <a:solidFill>
                  <a:srgbClr val="0C788E"/>
                </a:solidFill>
                <a:latin typeface="Calibri" pitchFamily="34" charset="0"/>
              </a:rPr>
              <a:t>Coriolis</a:t>
            </a:r>
            <a:r>
              <a:rPr lang="en-US" sz="4000" b="1" dirty="0" smtClean="0">
                <a:solidFill>
                  <a:srgbClr val="0C788E"/>
                </a:solidFill>
                <a:latin typeface="Calibri" pitchFamily="34" charset="0"/>
              </a:rPr>
              <a:t> Effect)</a:t>
            </a:r>
          </a:p>
          <a:p>
            <a:pPr marL="0" indent="0" algn="ctr">
              <a:buNone/>
            </a:pPr>
            <a:endParaRPr lang="en-US" b="1" dirty="0" smtClean="0">
              <a:solidFill>
                <a:srgbClr val="0C788E"/>
              </a:solidFill>
              <a:latin typeface="Calibri" pitchFamily="34" charset="0"/>
            </a:endParaRPr>
          </a:p>
          <a:p>
            <a:pPr marL="0" indent="0" algn="ctr">
              <a:buNone/>
            </a:pPr>
            <a:r>
              <a:rPr lang="en-US" sz="4000" b="1" dirty="0" smtClean="0">
                <a:solidFill>
                  <a:srgbClr val="0C788E"/>
                </a:solidFill>
                <a:latin typeface="Calibri" pitchFamily="34" charset="0"/>
              </a:rPr>
              <a:t>Because Earth rotates toward the east, winds appear to curve to the right in the northern hemisphere and to the left in the southern hemisphere</a:t>
            </a:r>
          </a:p>
        </p:txBody>
      </p:sp>
    </p:spTree>
    <p:extLst>
      <p:ext uri="{BB962C8B-B14F-4D97-AF65-F5344CB8AC3E}">
        <p14:creationId xmlns:p14="http://schemas.microsoft.com/office/powerpoint/2010/main" val="12206608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300" y="116632"/>
            <a:ext cx="8712968" cy="1296144"/>
          </a:xfrm>
        </p:spPr>
        <p:txBody>
          <a:bodyPr/>
          <a:lstStyle/>
          <a:p>
            <a:pPr marL="0" indent="0" algn="ctr">
              <a:buNone/>
            </a:pPr>
            <a:r>
              <a:rPr lang="en-US" sz="3600" b="1" dirty="0" smtClean="0">
                <a:solidFill>
                  <a:srgbClr val="0C788E"/>
                </a:solidFill>
                <a:latin typeface="Calibri" pitchFamily="34" charset="0"/>
              </a:rPr>
              <a:t> </a:t>
            </a:r>
            <a:r>
              <a:rPr lang="en-US" sz="4400" b="1" dirty="0" smtClean="0">
                <a:solidFill>
                  <a:srgbClr val="0C788E"/>
                </a:solidFill>
                <a:latin typeface="Calibri" pitchFamily="34" charset="0"/>
              </a:rPr>
              <a:t>The effect of the earth’s rotation (</a:t>
            </a:r>
            <a:r>
              <a:rPr lang="en-US" sz="4400" b="1" dirty="0" err="1" smtClean="0">
                <a:solidFill>
                  <a:srgbClr val="0C788E"/>
                </a:solidFill>
                <a:latin typeface="Calibri" pitchFamily="34" charset="0"/>
              </a:rPr>
              <a:t>Coriolis</a:t>
            </a:r>
            <a:r>
              <a:rPr lang="en-US" sz="4400" b="1" dirty="0" smtClean="0">
                <a:solidFill>
                  <a:srgbClr val="0C788E"/>
                </a:solidFill>
                <a:latin typeface="Calibri" pitchFamily="34" charset="0"/>
              </a:rPr>
              <a:t> Effect) on Winds</a:t>
            </a:r>
            <a:endParaRPr lang="en-US" sz="3600" b="1" dirty="0" smtClean="0">
              <a:solidFill>
                <a:srgbClr val="0C788E"/>
              </a:solidFill>
              <a:latin typeface="Calibri" pitchFamily="34" charset="0"/>
            </a:endParaRPr>
          </a:p>
          <a:p>
            <a:pPr marL="0" indent="0" algn="ctr">
              <a:buNone/>
            </a:pPr>
            <a:endParaRPr lang="en-US" sz="1600" b="1" dirty="0" smtClean="0">
              <a:solidFill>
                <a:srgbClr val="0C788E"/>
              </a:solidFill>
              <a:latin typeface="Calibri" pitchFamily="34" charset="0"/>
            </a:endParaRPr>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1700808"/>
            <a:ext cx="3914000" cy="37444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6352" y="5517232"/>
            <a:ext cx="7776864" cy="584775"/>
          </a:xfrm>
          <a:prstGeom prst="rect">
            <a:avLst/>
          </a:prstGeom>
        </p:spPr>
        <p:txBody>
          <a:bodyPr wrap="square">
            <a:spAutoFit/>
          </a:bodyPr>
          <a:lstStyle/>
          <a:p>
            <a:pPr algn="ctr"/>
            <a:r>
              <a:rPr lang="en-US" sz="1600" dirty="0" smtClean="0">
                <a:hlinkClick r:id="rId5"/>
              </a:rPr>
              <a:t>http://www.classzone.com/books/earth_science/terc/content/visualizations/es1904/es1904page01.cfm?chapter_no=visualization</a:t>
            </a:r>
            <a:r>
              <a:rPr lang="en-US" sz="1600" dirty="0" smtClean="0"/>
              <a:t> </a:t>
            </a:r>
            <a:endParaRPr lang="en-US" sz="1600" dirty="0"/>
          </a:p>
        </p:txBody>
      </p:sp>
      <p:sp>
        <p:nvSpPr>
          <p:cNvPr id="5" name="Rectangle 4"/>
          <p:cNvSpPr/>
          <p:nvPr/>
        </p:nvSpPr>
        <p:spPr>
          <a:xfrm>
            <a:off x="827584" y="6202599"/>
            <a:ext cx="7560840" cy="584775"/>
          </a:xfrm>
          <a:prstGeom prst="rect">
            <a:avLst/>
          </a:prstGeom>
        </p:spPr>
        <p:txBody>
          <a:bodyPr wrap="square">
            <a:spAutoFit/>
          </a:bodyPr>
          <a:lstStyle/>
          <a:p>
            <a:pPr algn="ctr"/>
            <a:r>
              <a:rPr lang="en-US" sz="1600" dirty="0" smtClean="0">
                <a:hlinkClick r:id="rId6"/>
              </a:rPr>
              <a:t>http://www.classzone.com/books/earth_science/terc/content/visualizations/es1905/es1905page01.cfm?chapter_no=visualization</a:t>
            </a:r>
            <a:r>
              <a:rPr lang="en-US" sz="1600" dirty="0" smtClean="0"/>
              <a:t> </a:t>
            </a:r>
            <a:endParaRPr lang="en-US" sz="1600" dirty="0"/>
          </a:p>
        </p:txBody>
      </p:sp>
    </p:spTree>
    <p:extLst>
      <p:ext uri="{BB962C8B-B14F-4D97-AF65-F5344CB8AC3E}">
        <p14:creationId xmlns:p14="http://schemas.microsoft.com/office/powerpoint/2010/main" val="42691666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3456384"/>
          </a:xfrm>
        </p:spPr>
        <p:txBody>
          <a:bodyPr/>
          <a:lstStyle/>
          <a:p>
            <a:r>
              <a:rPr lang="en-US" sz="4200" b="1" dirty="0" smtClean="0">
                <a:solidFill>
                  <a:srgbClr val="0C788E"/>
                </a:solidFill>
                <a:latin typeface="Calibri" pitchFamily="34" charset="0"/>
              </a:rPr>
              <a:t>The flow of air caused by unequal heating of the Earth’s surface and the rotation of the Earth (</a:t>
            </a:r>
            <a:r>
              <a:rPr lang="en-US" sz="4200" b="1" dirty="0" err="1" smtClean="0">
                <a:solidFill>
                  <a:srgbClr val="0C788E"/>
                </a:solidFill>
                <a:latin typeface="Calibri" pitchFamily="34" charset="0"/>
              </a:rPr>
              <a:t>Coriolis</a:t>
            </a:r>
            <a:r>
              <a:rPr lang="en-US" sz="4200" b="1" dirty="0" smtClean="0">
                <a:solidFill>
                  <a:srgbClr val="0C788E"/>
                </a:solidFill>
                <a:latin typeface="Calibri" pitchFamily="34" charset="0"/>
              </a:rPr>
              <a:t> Effect) creates distinct wind patterns on Earth’s surface.</a:t>
            </a:r>
            <a:endParaRPr lang="en-US" sz="4200" b="1" dirty="0">
              <a:solidFill>
                <a:srgbClr val="0C788E"/>
              </a:solidFill>
              <a:latin typeface="Calibri" pitchFamily="34" charset="0"/>
            </a:endParaRPr>
          </a:p>
        </p:txBody>
      </p:sp>
      <p:sp>
        <p:nvSpPr>
          <p:cNvPr id="3" name="Rectangle 2"/>
          <p:cNvSpPr/>
          <p:nvPr/>
        </p:nvSpPr>
        <p:spPr>
          <a:xfrm>
            <a:off x="395536" y="3933056"/>
            <a:ext cx="8352928" cy="2677656"/>
          </a:xfrm>
          <a:prstGeom prst="rect">
            <a:avLst/>
          </a:prstGeom>
        </p:spPr>
        <p:txBody>
          <a:bodyPr wrap="square">
            <a:spAutoFit/>
          </a:bodyPr>
          <a:lstStyle/>
          <a:p>
            <a:pPr algn="ctr"/>
            <a:r>
              <a:rPr lang="en-US" sz="4200" b="1" kern="0" dirty="0">
                <a:solidFill>
                  <a:srgbClr val="0C788E"/>
                </a:solidFill>
                <a:latin typeface="Calibri" pitchFamily="34" charset="0"/>
                <a:ea typeface="+mj-ea"/>
                <a:cs typeface="Arial"/>
              </a:rPr>
              <a:t>These wind systems not only influence the weather, they also determine when and where ships and planes travel most efficiently.</a:t>
            </a:r>
            <a:endParaRPr lang="en-US" dirty="0"/>
          </a:p>
        </p:txBody>
      </p:sp>
    </p:spTree>
    <p:extLst>
      <p:ext uri="{BB962C8B-B14F-4D97-AF65-F5344CB8AC3E}">
        <p14:creationId xmlns:p14="http://schemas.microsoft.com/office/powerpoint/2010/main" val="23508416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2531"/>
            <a:ext cx="8856984" cy="1800200"/>
          </a:xfrm>
        </p:spPr>
        <p:txBody>
          <a:bodyPr/>
          <a:lstStyle/>
          <a:p>
            <a:r>
              <a:rPr lang="en-US" sz="3500" b="1" dirty="0" smtClean="0">
                <a:solidFill>
                  <a:srgbClr val="0C788E"/>
                </a:solidFill>
                <a:latin typeface="Calibri" pitchFamily="34" charset="0"/>
              </a:rPr>
              <a:t>Below is a diagram showing the global wind patterns that distribute heat and moisture around the globe.  </a:t>
            </a:r>
            <a:endParaRPr lang="en-US" sz="3500" b="1" dirty="0">
              <a:solidFill>
                <a:srgbClr val="0C788E"/>
              </a:solidFill>
              <a:latin typeface="Calibri" pitchFamily="34" charset="0"/>
            </a:endParaRPr>
          </a:p>
        </p:txBody>
      </p:sp>
      <p:pic>
        <p:nvPicPr>
          <p:cNvPr id="166914" name="Picture 2" descr="http://essayweb.net/geology/quicknotes/images/tradewin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988840"/>
            <a:ext cx="5238750" cy="4610100"/>
          </a:xfrm>
          <a:prstGeom prst="rect">
            <a:avLst/>
          </a:prstGeom>
          <a:noFill/>
          <a:ln>
            <a:solidFill>
              <a:srgbClr val="0066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5584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0"/>
                                  </p:stCondLst>
                                  <p:childTnLst>
                                    <p:set>
                                      <p:cBhvr>
                                        <p:cTn id="12" dur="1" fill="hold">
                                          <p:stCondLst>
                                            <p:cond delay="0"/>
                                          </p:stCondLst>
                                        </p:cTn>
                                        <p:tgtEl>
                                          <p:spTgt spid="166914"/>
                                        </p:tgtEl>
                                        <p:attrNameLst>
                                          <p:attrName>style.visibility</p:attrName>
                                        </p:attrNameLst>
                                      </p:cBhvr>
                                      <p:to>
                                        <p:strVal val="visible"/>
                                      </p:to>
                                    </p:set>
                                    <p:animEffect transition="in" filter="fade">
                                      <p:cBhvr>
                                        <p:cTn id="13" dur="1000"/>
                                        <p:tgtEl>
                                          <p:spTgt spid="166914"/>
                                        </p:tgtEl>
                                      </p:cBhvr>
                                    </p:animEffect>
                                    <p:anim calcmode="lin" valueType="num">
                                      <p:cBhvr>
                                        <p:cTn id="14" dur="1000" fill="hold"/>
                                        <p:tgtEl>
                                          <p:spTgt spid="166914"/>
                                        </p:tgtEl>
                                        <p:attrNameLst>
                                          <p:attrName>ppt_x</p:attrName>
                                        </p:attrNameLst>
                                      </p:cBhvr>
                                      <p:tavLst>
                                        <p:tav tm="0">
                                          <p:val>
                                            <p:strVal val="#ppt_x"/>
                                          </p:val>
                                        </p:tav>
                                        <p:tav tm="100000">
                                          <p:val>
                                            <p:strVal val="#ppt_x"/>
                                          </p:val>
                                        </p:tav>
                                      </p:tavLst>
                                    </p:anim>
                                    <p:anim calcmode="lin" valueType="num">
                                      <p:cBhvr>
                                        <p:cTn id="15" dur="1000" fill="hold"/>
                                        <p:tgtEl>
                                          <p:spTgt spid="1669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6436" name="Picture 4" descr="http://edtech2.boisestate.edu/johnfuller1/502/506_final_project/Adam/images/global_wi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2656"/>
            <a:ext cx="6264696" cy="6264696"/>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326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sz="5400" b="1" dirty="0" smtClean="0">
                <a:solidFill>
                  <a:srgbClr val="006666"/>
                </a:solidFill>
                <a:latin typeface="Calibri" pitchFamily="34" charset="0"/>
              </a:rPr>
              <a:t>Distributed Summarizing:</a:t>
            </a:r>
            <a:endParaRPr lang="en-US" sz="5400" b="1" dirty="0">
              <a:solidFill>
                <a:srgbClr val="006666"/>
              </a:solidFill>
              <a:latin typeface="Calibri" pitchFamily="34" charset="0"/>
            </a:endParaRPr>
          </a:p>
        </p:txBody>
      </p:sp>
      <p:sp>
        <p:nvSpPr>
          <p:cNvPr id="3" name="Title 1"/>
          <p:cNvSpPr txBox="1">
            <a:spLocks/>
          </p:cNvSpPr>
          <p:nvPr/>
        </p:nvSpPr>
        <p:spPr bwMode="auto">
          <a:xfrm>
            <a:off x="539552" y="1556792"/>
            <a:ext cx="82296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dirty="0" smtClean="0">
                <a:solidFill>
                  <a:srgbClr val="006666"/>
                </a:solidFill>
                <a:latin typeface="Calibri" pitchFamily="34" charset="0"/>
              </a:rPr>
              <a:t>Turn to a seat partner and describe the factors that influence global wind patterns.</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858359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957"/>
            <a:ext cx="8784976" cy="2169852"/>
          </a:xfrm>
        </p:spPr>
        <p:txBody>
          <a:bodyPr/>
          <a:lstStyle/>
          <a:p>
            <a:r>
              <a:rPr lang="en-US" sz="4300" b="1" dirty="0" smtClean="0">
                <a:solidFill>
                  <a:srgbClr val="0C788E"/>
                </a:solidFill>
                <a:latin typeface="Calibri" pitchFamily="34" charset="0"/>
              </a:rPr>
              <a:t>Global wind systems determine </a:t>
            </a:r>
            <a:br>
              <a:rPr lang="en-US" sz="4300" b="1" dirty="0" smtClean="0">
                <a:solidFill>
                  <a:srgbClr val="0C788E"/>
                </a:solidFill>
                <a:latin typeface="Calibri" pitchFamily="34" charset="0"/>
              </a:rPr>
            </a:br>
            <a:r>
              <a:rPr lang="en-US" sz="4300" b="1" dirty="0" smtClean="0">
                <a:solidFill>
                  <a:srgbClr val="0C788E"/>
                </a:solidFill>
                <a:latin typeface="Calibri" pitchFamily="34" charset="0"/>
              </a:rPr>
              <a:t>the major weather patterns for </a:t>
            </a:r>
            <a:br>
              <a:rPr lang="en-US" sz="4300" b="1" dirty="0" smtClean="0">
                <a:solidFill>
                  <a:srgbClr val="0C788E"/>
                </a:solidFill>
                <a:latin typeface="Calibri" pitchFamily="34" charset="0"/>
              </a:rPr>
            </a:br>
            <a:r>
              <a:rPr lang="en-US" sz="4300" b="1" dirty="0" smtClean="0">
                <a:solidFill>
                  <a:srgbClr val="0C788E"/>
                </a:solidFill>
                <a:latin typeface="Calibri" pitchFamily="34" charset="0"/>
              </a:rPr>
              <a:t>the entire planet.</a:t>
            </a:r>
            <a:endParaRPr lang="en-US" sz="4300" b="1" dirty="0">
              <a:solidFill>
                <a:srgbClr val="0C788E"/>
              </a:solidFill>
              <a:latin typeface="Calibri" pitchFamily="34" charset="0"/>
            </a:endParaRPr>
          </a:p>
        </p:txBody>
      </p:sp>
      <p:sp>
        <p:nvSpPr>
          <p:cNvPr id="3" name="Rectangle 2"/>
          <p:cNvSpPr/>
          <p:nvPr/>
        </p:nvSpPr>
        <p:spPr>
          <a:xfrm>
            <a:off x="683568" y="2439547"/>
            <a:ext cx="7920880" cy="2077492"/>
          </a:xfrm>
          <a:prstGeom prst="rect">
            <a:avLst/>
          </a:prstGeom>
        </p:spPr>
        <p:txBody>
          <a:bodyPr wrap="square">
            <a:spAutoFit/>
          </a:bodyPr>
          <a:lstStyle/>
          <a:p>
            <a:pPr algn="ctr"/>
            <a:r>
              <a:rPr lang="en-US" sz="4300" b="1" kern="0" dirty="0">
                <a:solidFill>
                  <a:srgbClr val="0C788E"/>
                </a:solidFill>
                <a:latin typeface="Calibri" pitchFamily="34" charset="0"/>
                <a:ea typeface="+mj-ea"/>
                <a:cs typeface="Arial"/>
              </a:rPr>
              <a:t>Smaller wind systems affect local weather. Two such wind systems are sea breezes and land breezes.</a:t>
            </a:r>
            <a:endParaRPr lang="en-US" dirty="0"/>
          </a:p>
        </p:txBody>
      </p:sp>
    </p:spTree>
    <p:extLst>
      <p:ext uri="{BB962C8B-B14F-4D97-AF65-F5344CB8AC3E}">
        <p14:creationId xmlns:p14="http://schemas.microsoft.com/office/powerpoint/2010/main" val="22856322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941168"/>
            <a:ext cx="8856984" cy="1786210"/>
          </a:xfrm>
        </p:spPr>
        <p:txBody>
          <a:bodyPr/>
          <a:lstStyle/>
          <a:p>
            <a:r>
              <a:rPr lang="en-US" sz="4000" b="1" dirty="0" smtClean="0">
                <a:solidFill>
                  <a:srgbClr val="006666"/>
                </a:solidFill>
                <a:latin typeface="Calibri" pitchFamily="34" charset="0"/>
              </a:rPr>
              <a:t>Look at the temperatures of the land and the sea in this diagram. Which direction would the wind blow? Why?</a:t>
            </a:r>
            <a:endParaRPr lang="en-US" sz="6000" b="1" dirty="0">
              <a:solidFill>
                <a:srgbClr val="006666"/>
              </a:solidFill>
              <a:latin typeface="Calibri" pitchFamily="34" charset="0"/>
            </a:endParaRPr>
          </a:p>
        </p:txBody>
      </p:sp>
      <p:sp>
        <p:nvSpPr>
          <p:cNvPr id="4" name="TextBox 3"/>
          <p:cNvSpPr txBox="1"/>
          <p:nvPr/>
        </p:nvSpPr>
        <p:spPr>
          <a:xfrm>
            <a:off x="2467318" y="3068960"/>
            <a:ext cx="1224136" cy="707886"/>
          </a:xfrm>
          <a:prstGeom prst="rect">
            <a:avLst/>
          </a:prstGeom>
          <a:solidFill>
            <a:schemeClr val="bg1">
              <a:alpha val="86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85°F</a:t>
            </a:r>
            <a:endParaRPr lang="en-US" sz="4000" b="1" dirty="0">
              <a:solidFill>
                <a:srgbClr val="006666"/>
              </a:solidFill>
              <a:latin typeface="Calibri" pitchFamily="34" charset="0"/>
            </a:endParaRPr>
          </a:p>
        </p:txBody>
      </p:sp>
      <p:sp>
        <p:nvSpPr>
          <p:cNvPr id="6" name="TextBox 5"/>
          <p:cNvSpPr txBox="1"/>
          <p:nvPr/>
        </p:nvSpPr>
        <p:spPr>
          <a:xfrm>
            <a:off x="5650777" y="2715017"/>
            <a:ext cx="1224136"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65°F</a:t>
            </a:r>
            <a:endParaRPr lang="en-US" sz="4000" b="1" dirty="0">
              <a:solidFill>
                <a:srgbClr val="006666"/>
              </a:solidFill>
              <a:latin typeface="Calibri" pitchFamily="34" charset="0"/>
            </a:endParaRPr>
          </a:p>
        </p:txBody>
      </p:sp>
      <p:sp>
        <p:nvSpPr>
          <p:cNvPr id="5" name="Curved Right Arrow 4"/>
          <p:cNvSpPr/>
          <p:nvPr/>
        </p:nvSpPr>
        <p:spPr>
          <a:xfrm rot="5030607">
            <a:off x="3937739" y="502464"/>
            <a:ext cx="1022955" cy="3540656"/>
          </a:xfrm>
          <a:prstGeom prst="curvedRight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175189" y="3924517"/>
            <a:ext cx="3600400"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Low Pressure</a:t>
            </a:r>
            <a:endParaRPr lang="en-US" sz="4000" b="1" dirty="0">
              <a:solidFill>
                <a:srgbClr val="006666"/>
              </a:solidFill>
              <a:latin typeface="Calibri" pitchFamily="34" charset="0"/>
            </a:endParaRPr>
          </a:p>
        </p:txBody>
      </p:sp>
      <p:sp>
        <p:nvSpPr>
          <p:cNvPr id="10" name="TextBox 9"/>
          <p:cNvSpPr txBox="1"/>
          <p:nvPr/>
        </p:nvSpPr>
        <p:spPr>
          <a:xfrm>
            <a:off x="7020272" y="2453407"/>
            <a:ext cx="2016224" cy="1323439"/>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High </a:t>
            </a:r>
          </a:p>
          <a:p>
            <a:pPr algn="ctr"/>
            <a:r>
              <a:rPr lang="en-US" sz="4000" b="1" dirty="0" smtClean="0">
                <a:solidFill>
                  <a:srgbClr val="006666"/>
                </a:solidFill>
                <a:latin typeface="Calibri" pitchFamily="34" charset="0"/>
              </a:rPr>
              <a:t>Pressure</a:t>
            </a:r>
            <a:endParaRPr lang="en-US" sz="4000" b="1" dirty="0">
              <a:solidFill>
                <a:srgbClr val="006666"/>
              </a:solidFill>
              <a:latin typeface="Calibri" pitchFamily="34" charset="0"/>
            </a:endParaRPr>
          </a:p>
        </p:txBody>
      </p:sp>
    </p:spTree>
    <p:extLst>
      <p:ext uri="{BB962C8B-B14F-4D97-AF65-F5344CB8AC3E}">
        <p14:creationId xmlns:p14="http://schemas.microsoft.com/office/powerpoint/2010/main" val="33903543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5"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20888"/>
            <a:ext cx="517903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88640"/>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smtClean="0">
                <a:solidFill>
                  <a:srgbClr val="0C788E"/>
                </a:solidFill>
                <a:latin typeface="Calibri" pitchFamily="34" charset="0"/>
              </a:rPr>
              <a:t>In </a:t>
            </a:r>
            <a:r>
              <a:rPr lang="es-ES" sz="4000" b="1" dirty="0" err="1" smtClean="0">
                <a:solidFill>
                  <a:srgbClr val="0C788E"/>
                </a:solidFill>
                <a:latin typeface="Calibri" pitchFamily="34" charset="0"/>
              </a:rPr>
              <a:t>previous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lessons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you</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learned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uneven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heating</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Earth’s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surface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by</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Sun</a:t>
            </a:r>
            <a:r>
              <a:rPr lang="es-ES" sz="4000" b="1" dirty="0" smtClean="0">
                <a:solidFill>
                  <a:srgbClr val="0C788E"/>
                </a:solidFill>
                <a:latin typeface="Calibri" pitchFamily="34" charset="0"/>
              </a:rPr>
              <a:t> causes </a:t>
            </a:r>
            <a:r>
              <a:rPr lang="es-ES" sz="4000" b="1" dirty="0" err="1" smtClean="0">
                <a:solidFill>
                  <a:srgbClr val="0C788E"/>
                </a:solidFill>
                <a:latin typeface="Calibri" pitchFamily="34" charset="0"/>
              </a:rPr>
              <a:t>some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areas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to</a:t>
            </a:r>
            <a:r>
              <a:rPr lang="es-ES" sz="4000" b="1" dirty="0" smtClean="0">
                <a:solidFill>
                  <a:srgbClr val="0C788E"/>
                </a:solidFill>
                <a:latin typeface="Calibri" pitchFamily="34" charset="0"/>
              </a:rPr>
              <a:t> be </a:t>
            </a:r>
            <a:r>
              <a:rPr lang="es-ES" sz="4000" b="1" dirty="0" err="1" smtClean="0">
                <a:solidFill>
                  <a:srgbClr val="0C788E"/>
                </a:solidFill>
                <a:latin typeface="Calibri" pitchFamily="34" charset="0"/>
              </a:rPr>
              <a:t>warmer</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than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others</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sp>
        <p:nvSpPr>
          <p:cNvPr id="2" name="Rectangle 1"/>
          <p:cNvSpPr/>
          <p:nvPr/>
        </p:nvSpPr>
        <p:spPr>
          <a:xfrm>
            <a:off x="323528" y="6359597"/>
            <a:ext cx="8350487" cy="369332"/>
          </a:xfrm>
          <a:prstGeom prst="rect">
            <a:avLst/>
          </a:prstGeom>
        </p:spPr>
        <p:txBody>
          <a:bodyPr wrap="square">
            <a:spAutoFit/>
          </a:bodyPr>
          <a:lstStyle/>
          <a:p>
            <a:pPr algn="ctr"/>
            <a:r>
              <a:rPr lang="en-US" dirty="0">
                <a:hlinkClick r:id="rId4"/>
              </a:rPr>
              <a:t>http://</a:t>
            </a:r>
            <a:r>
              <a:rPr lang="en-US" dirty="0" smtClean="0">
                <a:hlinkClick r:id="rId4"/>
              </a:rPr>
              <a:t>www.atmosedu.com/meteor/Animations/43_Angle%20of%20Sun/43.html</a:t>
            </a:r>
            <a:r>
              <a:rPr lang="en-US" dirty="0" smtClean="0"/>
              <a:t> </a:t>
            </a:r>
            <a:endParaRPr lang="en-US" dirty="0"/>
          </a:p>
        </p:txBody>
      </p:sp>
    </p:spTree>
    <p:extLst>
      <p:ext uri="{BB962C8B-B14F-4D97-AF65-F5344CB8AC3E}">
        <p14:creationId xmlns:p14="http://schemas.microsoft.com/office/powerpoint/2010/main" val="13482797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941168"/>
            <a:ext cx="8856984" cy="1786210"/>
          </a:xfrm>
        </p:spPr>
        <p:txBody>
          <a:bodyPr/>
          <a:lstStyle/>
          <a:p>
            <a:r>
              <a:rPr lang="en-US" b="1" dirty="0" smtClean="0">
                <a:solidFill>
                  <a:srgbClr val="006666"/>
                </a:solidFill>
                <a:latin typeface="Calibri" pitchFamily="34" charset="0"/>
              </a:rPr>
              <a:t>A sea breeze occurs when wind is moving from the sea towards land.</a:t>
            </a:r>
            <a:endParaRPr lang="en-US" sz="6600" b="1" dirty="0">
              <a:solidFill>
                <a:srgbClr val="006666"/>
              </a:solidFill>
              <a:latin typeface="Calibri" pitchFamily="34" charset="0"/>
            </a:endParaRPr>
          </a:p>
        </p:txBody>
      </p:sp>
      <p:sp>
        <p:nvSpPr>
          <p:cNvPr id="4" name="TextBox 3"/>
          <p:cNvSpPr txBox="1"/>
          <p:nvPr/>
        </p:nvSpPr>
        <p:spPr>
          <a:xfrm>
            <a:off x="2467318" y="3068960"/>
            <a:ext cx="1224136" cy="707886"/>
          </a:xfrm>
          <a:prstGeom prst="rect">
            <a:avLst/>
          </a:prstGeom>
          <a:solidFill>
            <a:schemeClr val="bg1">
              <a:alpha val="86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85°F</a:t>
            </a:r>
          </a:p>
        </p:txBody>
      </p:sp>
      <p:sp>
        <p:nvSpPr>
          <p:cNvPr id="6" name="TextBox 5"/>
          <p:cNvSpPr txBox="1"/>
          <p:nvPr/>
        </p:nvSpPr>
        <p:spPr>
          <a:xfrm>
            <a:off x="5650777" y="2715017"/>
            <a:ext cx="1224136"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65°F</a:t>
            </a:r>
          </a:p>
        </p:txBody>
      </p:sp>
      <p:sp>
        <p:nvSpPr>
          <p:cNvPr id="5" name="Curved Right Arrow 4"/>
          <p:cNvSpPr/>
          <p:nvPr/>
        </p:nvSpPr>
        <p:spPr>
          <a:xfrm rot="5030607">
            <a:off x="3937739" y="502464"/>
            <a:ext cx="1022955" cy="3540656"/>
          </a:xfrm>
          <a:prstGeom prst="curvedRight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TextBox 7"/>
          <p:cNvSpPr txBox="1"/>
          <p:nvPr/>
        </p:nvSpPr>
        <p:spPr>
          <a:xfrm>
            <a:off x="1175189" y="3924517"/>
            <a:ext cx="3600400"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Low Pressure</a:t>
            </a:r>
          </a:p>
        </p:txBody>
      </p:sp>
      <p:sp>
        <p:nvSpPr>
          <p:cNvPr id="10" name="TextBox 9"/>
          <p:cNvSpPr txBox="1"/>
          <p:nvPr/>
        </p:nvSpPr>
        <p:spPr>
          <a:xfrm>
            <a:off x="7020272" y="2453407"/>
            <a:ext cx="2016224" cy="1323439"/>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High </a:t>
            </a:r>
          </a:p>
          <a:p>
            <a:pPr algn="ctr"/>
            <a:r>
              <a:rPr lang="en-US" sz="4000" b="1" dirty="0">
                <a:solidFill>
                  <a:srgbClr val="006666"/>
                </a:solidFill>
                <a:latin typeface="Calibri" pitchFamily="34" charset="0"/>
              </a:rPr>
              <a:t>Pressure</a:t>
            </a:r>
          </a:p>
        </p:txBody>
      </p:sp>
    </p:spTree>
    <p:extLst>
      <p:ext uri="{BB962C8B-B14F-4D97-AF65-F5344CB8AC3E}">
        <p14:creationId xmlns:p14="http://schemas.microsoft.com/office/powerpoint/2010/main" val="23748045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2" fill="hold" grpId="0" nodeType="after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5"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3861048"/>
            <a:ext cx="8229600" cy="2780928"/>
          </a:xfrm>
        </p:spPr>
        <p:txBody>
          <a:bodyPr/>
          <a:lstStyle/>
          <a:p>
            <a:r>
              <a:rPr lang="en-US" sz="5400" b="1" dirty="0" smtClean="0">
                <a:solidFill>
                  <a:srgbClr val="006666"/>
                </a:solidFill>
                <a:latin typeface="Calibri" pitchFamily="34" charset="0"/>
              </a:rPr>
              <a:t>Land</a:t>
            </a:r>
            <a:r>
              <a:rPr lang="en-US" sz="8000" b="1" dirty="0" smtClean="0">
                <a:solidFill>
                  <a:srgbClr val="006666"/>
                </a:solidFill>
                <a:latin typeface="Calibri" pitchFamily="34" charset="0"/>
              </a:rPr>
              <a:t> </a:t>
            </a:r>
            <a:r>
              <a:rPr lang="en-US" sz="5400" b="1" dirty="0" smtClean="0">
                <a:solidFill>
                  <a:srgbClr val="006666"/>
                </a:solidFill>
                <a:latin typeface="Calibri" pitchFamily="34" charset="0"/>
              </a:rPr>
              <a:t>heats up and cools down faster than water. How does this affect wind?</a:t>
            </a:r>
            <a:endParaRPr lang="en-US" sz="8000" b="1" dirty="0">
              <a:solidFill>
                <a:srgbClr val="006666"/>
              </a:solidFill>
              <a:latin typeface="Calibri" pitchFamily="34" charset="0"/>
            </a:endParaRPr>
          </a:p>
        </p:txBody>
      </p:sp>
    </p:spTree>
    <p:extLst>
      <p:ext uri="{BB962C8B-B14F-4D97-AF65-F5344CB8AC3E}">
        <p14:creationId xmlns:p14="http://schemas.microsoft.com/office/powerpoint/2010/main" val="382999182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2280" y="4186129"/>
            <a:ext cx="9128776" cy="2780928"/>
          </a:xfrm>
        </p:spPr>
        <p:txBody>
          <a:bodyPr/>
          <a:lstStyle/>
          <a:p>
            <a:r>
              <a:rPr lang="en-US" sz="3500" b="1" dirty="0" smtClean="0">
                <a:solidFill>
                  <a:schemeClr val="tx1"/>
                </a:solidFill>
                <a:effectLst>
                  <a:outerShdw blurRad="38100" dist="38100" dir="2700000" algn="tl">
                    <a:schemeClr val="bg1">
                      <a:alpha val="43000"/>
                    </a:schemeClr>
                  </a:outerShdw>
                </a:effectLst>
                <a:latin typeface="Calibri" pitchFamily="34" charset="0"/>
              </a:rPr>
              <a:t>At night when the earth’s surface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is no longer being heated by the sun,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the land cools much more rapidly than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ocean water. What happens to the wind?</a:t>
            </a:r>
            <a:endParaRPr lang="en-US" sz="3500" b="1" dirty="0">
              <a:solidFill>
                <a:schemeClr val="tx1"/>
              </a:solidFill>
              <a:effectLst>
                <a:outerShdw blurRad="38100" dist="38100" dir="2700000" algn="tl">
                  <a:schemeClr val="bg1">
                    <a:alpha val="43000"/>
                  </a:schemeClr>
                </a:outerShdw>
              </a:effectLst>
              <a:latin typeface="Calibri" pitchFamily="34" charset="0"/>
            </a:endParaRPr>
          </a:p>
        </p:txBody>
      </p:sp>
      <p:sp>
        <p:nvSpPr>
          <p:cNvPr id="4" name="TextBox 3"/>
          <p:cNvSpPr txBox="1"/>
          <p:nvPr/>
        </p:nvSpPr>
        <p:spPr>
          <a:xfrm>
            <a:off x="5652120" y="2564904"/>
            <a:ext cx="1224136"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65°F</a:t>
            </a:r>
            <a:endParaRPr lang="en-US" sz="4000" b="1" dirty="0">
              <a:latin typeface="Calibri" pitchFamily="34" charset="0"/>
            </a:endParaRPr>
          </a:p>
        </p:txBody>
      </p:sp>
      <p:sp>
        <p:nvSpPr>
          <p:cNvPr id="5" name="TextBox 4"/>
          <p:cNvSpPr txBox="1"/>
          <p:nvPr/>
        </p:nvSpPr>
        <p:spPr>
          <a:xfrm>
            <a:off x="2123728" y="2780928"/>
            <a:ext cx="1224136" cy="707886"/>
          </a:xfrm>
          <a:prstGeom prst="rect">
            <a:avLst/>
          </a:prstGeom>
          <a:solidFill>
            <a:schemeClr val="bg1">
              <a:alpha val="86000"/>
            </a:schemeClr>
          </a:solidFill>
          <a:ln>
            <a:solidFill>
              <a:schemeClr val="tx1"/>
            </a:solidFill>
          </a:ln>
        </p:spPr>
        <p:txBody>
          <a:bodyPr wrap="square" rtlCol="0">
            <a:spAutoFit/>
          </a:bodyPr>
          <a:lstStyle/>
          <a:p>
            <a:pPr algn="ctr"/>
            <a:r>
              <a:rPr lang="en-US" sz="4000" b="1" dirty="0" smtClean="0">
                <a:latin typeface="Calibri" pitchFamily="34" charset="0"/>
              </a:rPr>
              <a:t>55°F</a:t>
            </a:r>
            <a:endParaRPr lang="en-US" sz="4000" b="1" dirty="0">
              <a:latin typeface="Calibri" pitchFamily="34" charset="0"/>
            </a:endParaRPr>
          </a:p>
        </p:txBody>
      </p:sp>
      <p:sp>
        <p:nvSpPr>
          <p:cNvPr id="6" name="Curved Right Arrow 5"/>
          <p:cNvSpPr/>
          <p:nvPr/>
        </p:nvSpPr>
        <p:spPr>
          <a:xfrm rot="16007636" flipH="1">
            <a:off x="4008033" y="87231"/>
            <a:ext cx="1026893" cy="4010325"/>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TextBox 6"/>
          <p:cNvSpPr txBox="1"/>
          <p:nvPr/>
        </p:nvSpPr>
        <p:spPr>
          <a:xfrm>
            <a:off x="755576" y="3562304"/>
            <a:ext cx="3600400"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High </a:t>
            </a:r>
            <a:r>
              <a:rPr lang="en-US" sz="4000" b="1" dirty="0">
                <a:latin typeface="Calibri" pitchFamily="34" charset="0"/>
              </a:rPr>
              <a:t>Pressure</a:t>
            </a:r>
          </a:p>
        </p:txBody>
      </p:sp>
      <p:sp>
        <p:nvSpPr>
          <p:cNvPr id="8" name="TextBox 7"/>
          <p:cNvSpPr txBox="1"/>
          <p:nvPr/>
        </p:nvSpPr>
        <p:spPr>
          <a:xfrm>
            <a:off x="7012033" y="2298536"/>
            <a:ext cx="2088232" cy="1323439"/>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Low </a:t>
            </a:r>
            <a:endParaRPr lang="en-US" sz="4000" b="1" dirty="0">
              <a:latin typeface="Calibri" pitchFamily="34" charset="0"/>
            </a:endParaRPr>
          </a:p>
          <a:p>
            <a:pPr algn="ctr"/>
            <a:r>
              <a:rPr lang="en-US" sz="4000" b="1" dirty="0">
                <a:latin typeface="Calibri" pitchFamily="34" charset="0"/>
              </a:rPr>
              <a:t>Pressure</a:t>
            </a:r>
          </a:p>
        </p:txBody>
      </p:sp>
    </p:spTree>
    <p:extLst>
      <p:ext uri="{BB962C8B-B14F-4D97-AF65-F5344CB8AC3E}">
        <p14:creationId xmlns:p14="http://schemas.microsoft.com/office/powerpoint/2010/main" val="42357323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59" y="4725144"/>
            <a:ext cx="8064897" cy="1737857"/>
          </a:xfrm>
        </p:spPr>
        <p:txBody>
          <a:bodyPr/>
          <a:lstStyle/>
          <a:p>
            <a:r>
              <a:rPr lang="en-US" sz="4000" b="1" dirty="0" smtClean="0">
                <a:solidFill>
                  <a:schemeClr val="tx1"/>
                </a:solidFill>
                <a:effectLst>
                  <a:outerShdw blurRad="38100" dist="38100" dir="2700000" algn="tl">
                    <a:schemeClr val="bg1">
                      <a:alpha val="43000"/>
                    </a:schemeClr>
                  </a:outerShdw>
                </a:effectLst>
                <a:latin typeface="Calibri" pitchFamily="34" charset="0"/>
              </a:rPr>
              <a:t>A land breeze occurs when wind is moving from the land to the sea. </a:t>
            </a:r>
            <a:endParaRPr lang="en-US" sz="4000" b="1" dirty="0">
              <a:solidFill>
                <a:schemeClr val="tx1"/>
              </a:solidFill>
              <a:effectLst>
                <a:outerShdw blurRad="38100" dist="38100" dir="2700000" algn="tl">
                  <a:schemeClr val="bg1">
                    <a:alpha val="43000"/>
                  </a:schemeClr>
                </a:outerShdw>
              </a:effectLst>
              <a:latin typeface="Calibri" pitchFamily="34" charset="0"/>
            </a:endParaRPr>
          </a:p>
        </p:txBody>
      </p:sp>
      <p:sp>
        <p:nvSpPr>
          <p:cNvPr id="4" name="TextBox 3"/>
          <p:cNvSpPr txBox="1"/>
          <p:nvPr/>
        </p:nvSpPr>
        <p:spPr>
          <a:xfrm>
            <a:off x="5652120" y="2564904"/>
            <a:ext cx="1224136"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a:solidFill>
                  <a:srgbClr val="000000"/>
                </a:solidFill>
                <a:latin typeface="Calibri" pitchFamily="34" charset="0"/>
              </a:rPr>
              <a:t>65°F</a:t>
            </a:r>
          </a:p>
        </p:txBody>
      </p:sp>
      <p:sp>
        <p:nvSpPr>
          <p:cNvPr id="5" name="TextBox 4"/>
          <p:cNvSpPr txBox="1"/>
          <p:nvPr/>
        </p:nvSpPr>
        <p:spPr>
          <a:xfrm>
            <a:off x="2123728" y="2780928"/>
            <a:ext cx="1224136" cy="707886"/>
          </a:xfrm>
          <a:prstGeom prst="rect">
            <a:avLst/>
          </a:prstGeom>
          <a:solidFill>
            <a:schemeClr val="bg1">
              <a:alpha val="86000"/>
            </a:schemeClr>
          </a:solidFill>
          <a:ln>
            <a:solidFill>
              <a:schemeClr val="tx1"/>
            </a:solidFill>
          </a:ln>
        </p:spPr>
        <p:txBody>
          <a:bodyPr wrap="square" rtlCol="0">
            <a:spAutoFit/>
          </a:bodyPr>
          <a:lstStyle/>
          <a:p>
            <a:pPr algn="ctr"/>
            <a:r>
              <a:rPr lang="en-US" sz="4000" b="1" dirty="0">
                <a:solidFill>
                  <a:srgbClr val="000000"/>
                </a:solidFill>
                <a:latin typeface="Calibri" pitchFamily="34" charset="0"/>
              </a:rPr>
              <a:t>55°F</a:t>
            </a:r>
          </a:p>
        </p:txBody>
      </p:sp>
      <p:sp>
        <p:nvSpPr>
          <p:cNvPr id="6" name="Curved Right Arrow 5"/>
          <p:cNvSpPr/>
          <p:nvPr/>
        </p:nvSpPr>
        <p:spPr>
          <a:xfrm rot="16007636" flipH="1">
            <a:off x="4008033" y="87231"/>
            <a:ext cx="1026893" cy="4010325"/>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TextBox 6"/>
          <p:cNvSpPr txBox="1"/>
          <p:nvPr/>
        </p:nvSpPr>
        <p:spPr>
          <a:xfrm>
            <a:off x="755576" y="3562304"/>
            <a:ext cx="3600400"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solidFill>
                  <a:srgbClr val="000000"/>
                </a:solidFill>
                <a:latin typeface="Calibri" pitchFamily="34" charset="0"/>
              </a:rPr>
              <a:t>High </a:t>
            </a:r>
            <a:r>
              <a:rPr lang="en-US" sz="4000" b="1" dirty="0">
                <a:solidFill>
                  <a:srgbClr val="000000"/>
                </a:solidFill>
                <a:latin typeface="Calibri" pitchFamily="34" charset="0"/>
              </a:rPr>
              <a:t>Pressure</a:t>
            </a:r>
          </a:p>
        </p:txBody>
      </p:sp>
      <p:sp>
        <p:nvSpPr>
          <p:cNvPr id="8" name="TextBox 7"/>
          <p:cNvSpPr txBox="1"/>
          <p:nvPr/>
        </p:nvSpPr>
        <p:spPr>
          <a:xfrm>
            <a:off x="7012033" y="2298536"/>
            <a:ext cx="2088232" cy="1323439"/>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solidFill>
                  <a:srgbClr val="000000"/>
                </a:solidFill>
                <a:latin typeface="Calibri" pitchFamily="34" charset="0"/>
              </a:rPr>
              <a:t>Low </a:t>
            </a:r>
            <a:endParaRPr lang="en-US" sz="4000" b="1" dirty="0">
              <a:solidFill>
                <a:srgbClr val="000000"/>
              </a:solidFill>
              <a:latin typeface="Calibri" pitchFamily="34" charset="0"/>
            </a:endParaRPr>
          </a:p>
          <a:p>
            <a:pPr algn="ctr"/>
            <a:r>
              <a:rPr lang="en-US" sz="4000" b="1" dirty="0">
                <a:solidFill>
                  <a:srgbClr val="000000"/>
                </a:solidFill>
                <a:latin typeface="Calibri" pitchFamily="34" charset="0"/>
              </a:rPr>
              <a:t>Pressure</a:t>
            </a:r>
          </a:p>
        </p:txBody>
      </p:sp>
    </p:spTree>
    <p:extLst>
      <p:ext uri="{BB962C8B-B14F-4D97-AF65-F5344CB8AC3E}">
        <p14:creationId xmlns:p14="http://schemas.microsoft.com/office/powerpoint/2010/main" val="353571280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par>
                          <p:cTn id="30" fill="hold">
                            <p:stCondLst>
                              <p:cond delay="6500"/>
                            </p:stCondLst>
                            <p:childTnLst>
                              <p:par>
                                <p:cTn id="31" presetID="42" presetClass="entr" presetSubtype="0" fill="hold" grpId="0" nodeType="afterEffect">
                                  <p:stCondLst>
                                    <p:cond delay="15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149080"/>
            <a:ext cx="8640960" cy="2016224"/>
          </a:xfrm>
        </p:spPr>
        <p:txBody>
          <a:bodyPr/>
          <a:lstStyle/>
          <a:p>
            <a:r>
              <a:rPr lang="en-US" sz="5400" b="1" dirty="0" smtClean="0">
                <a:solidFill>
                  <a:srgbClr val="006666"/>
                </a:solidFill>
                <a:latin typeface="Calibri" pitchFamily="34" charset="0"/>
              </a:rPr>
              <a:t>How do sea breezes and land breezes affect local weather?</a:t>
            </a:r>
            <a:endParaRPr lang="en-US" sz="8000" b="1" dirty="0">
              <a:solidFill>
                <a:srgbClr val="006666"/>
              </a:solidFill>
              <a:latin typeface="Calibri" pitchFamily="34" charset="0"/>
            </a:endParaRPr>
          </a:p>
        </p:txBody>
      </p:sp>
      <p:sp>
        <p:nvSpPr>
          <p:cNvPr id="3" name="Rectangle 2"/>
          <p:cNvSpPr/>
          <p:nvPr/>
        </p:nvSpPr>
        <p:spPr>
          <a:xfrm>
            <a:off x="660431" y="6093296"/>
            <a:ext cx="7704856" cy="461665"/>
          </a:xfrm>
          <a:prstGeom prst="rect">
            <a:avLst/>
          </a:prstGeom>
        </p:spPr>
        <p:txBody>
          <a:bodyPr wrap="square">
            <a:spAutoFit/>
          </a:bodyPr>
          <a:lstStyle/>
          <a:p>
            <a:pPr algn="ctr"/>
            <a:r>
              <a:rPr lang="en-US" sz="2400" dirty="0" smtClean="0">
                <a:hlinkClick r:id="rId5"/>
              </a:rPr>
              <a:t>http://www.nc-climate.ncsu.edu/edu/k12/.breezes</a:t>
            </a:r>
            <a:r>
              <a:rPr lang="en-US" sz="2400" dirty="0" smtClean="0"/>
              <a:t> </a:t>
            </a:r>
            <a:endParaRPr lang="en-US" sz="2400" dirty="0"/>
          </a:p>
        </p:txBody>
      </p:sp>
    </p:spTree>
    <p:extLst>
      <p:ext uri="{BB962C8B-B14F-4D97-AF65-F5344CB8AC3E}">
        <p14:creationId xmlns:p14="http://schemas.microsoft.com/office/powerpoint/2010/main" val="41346003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745" y="1484784"/>
            <a:ext cx="7488831" cy="1077218"/>
          </a:xfrm>
          <a:prstGeom prst="rect">
            <a:avLst/>
          </a:prstGeom>
        </p:spPr>
        <p:txBody>
          <a:bodyPr wrap="square">
            <a:spAutoFit/>
          </a:bodyPr>
          <a:lstStyle/>
          <a:p>
            <a:pPr algn="ctr"/>
            <a:r>
              <a:rPr lang="en-US" sz="3200" dirty="0" smtClean="0">
                <a:hlinkClick r:id="rId3"/>
              </a:rPr>
              <a:t>https://www.youtube.com/watch?v=ZQV72Yzmjyc</a:t>
            </a:r>
            <a:r>
              <a:rPr lang="en-US" sz="3200" dirty="0" smtClean="0"/>
              <a:t> </a:t>
            </a:r>
            <a:endParaRPr lang="en-US" sz="3200" dirty="0"/>
          </a:p>
        </p:txBody>
      </p:sp>
      <p:sp>
        <p:nvSpPr>
          <p:cNvPr id="4" name="Title 3"/>
          <p:cNvSpPr>
            <a:spLocks noGrp="1"/>
          </p:cNvSpPr>
          <p:nvPr>
            <p:ph type="title"/>
          </p:nvPr>
        </p:nvSpPr>
        <p:spPr>
          <a:xfrm>
            <a:off x="467544" y="116632"/>
            <a:ext cx="8229600" cy="1143000"/>
          </a:xfrm>
        </p:spPr>
        <p:txBody>
          <a:bodyPr/>
          <a:lstStyle/>
          <a:p>
            <a:r>
              <a:rPr lang="en-US" sz="5400" b="1" u="sng" dirty="0" smtClean="0">
                <a:solidFill>
                  <a:srgbClr val="006666"/>
                </a:solidFill>
                <a:latin typeface="Calibri" pitchFamily="34" charset="0"/>
              </a:rPr>
              <a:t>Sea Breeze and Land Breeze</a:t>
            </a:r>
            <a:endParaRPr lang="en-US" sz="5400" b="1" u="sng" dirty="0">
              <a:solidFill>
                <a:srgbClr val="006666"/>
              </a:solidFill>
              <a:latin typeface="Calibri" pitchFamily="34" charset="0"/>
            </a:endParaRPr>
          </a:p>
        </p:txBody>
      </p:sp>
      <p:sp>
        <p:nvSpPr>
          <p:cNvPr id="5" name="Rectangle 4"/>
          <p:cNvSpPr/>
          <p:nvPr/>
        </p:nvSpPr>
        <p:spPr>
          <a:xfrm>
            <a:off x="986676" y="2780928"/>
            <a:ext cx="7374968" cy="2062103"/>
          </a:xfrm>
          <a:prstGeom prst="rect">
            <a:avLst/>
          </a:prstGeom>
        </p:spPr>
        <p:txBody>
          <a:bodyPr wrap="square">
            <a:spAutoFit/>
          </a:bodyPr>
          <a:lstStyle/>
          <a:p>
            <a:pPr algn="ctr"/>
            <a:r>
              <a:rPr lang="en-US" sz="3200" dirty="0" smtClean="0">
                <a:hlinkClick r:id="rId4"/>
              </a:rPr>
              <a:t>http://www.classzone.com/books/earth_science/terc/content/visualizations/es1903/es1903page01.cfm?chapter_no=visualization</a:t>
            </a:r>
            <a:r>
              <a:rPr lang="en-US" sz="3200" dirty="0" smtClean="0"/>
              <a:t> </a:t>
            </a:r>
            <a:endParaRPr lang="en-US" sz="3200" dirty="0"/>
          </a:p>
        </p:txBody>
      </p:sp>
    </p:spTree>
    <p:extLst>
      <p:ext uri="{BB962C8B-B14F-4D97-AF65-F5344CB8AC3E}">
        <p14:creationId xmlns:p14="http://schemas.microsoft.com/office/powerpoint/2010/main" val="163451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5650" name="Picture 2" descr="http://www.propertiesofmatter.si.edu/images/L5/conv_cell_atmos_label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712" y="142774"/>
            <a:ext cx="4804288" cy="29000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206e9.medialib.glogster.com/media/3c0cf1d8db6b42ddec5ad3a43f681fa64c25a8ec8c646a7e7aecbadbd89ef1cd/chap01-conv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89" y="3212976"/>
            <a:ext cx="3515859" cy="34455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87782" y="158828"/>
            <a:ext cx="3377072" cy="269410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800" b="1" u="sng" dirty="0" smtClean="0">
                <a:solidFill>
                  <a:srgbClr val="006666"/>
                </a:solidFill>
                <a:latin typeface="Calibri" pitchFamily="34" charset="0"/>
              </a:rPr>
              <a:t>Sea </a:t>
            </a:r>
          </a:p>
          <a:p>
            <a:r>
              <a:rPr lang="en-US" sz="8800" b="1" u="sng" dirty="0" smtClean="0">
                <a:solidFill>
                  <a:srgbClr val="006666"/>
                </a:solidFill>
                <a:latin typeface="Calibri" pitchFamily="34" charset="0"/>
              </a:rPr>
              <a:t>Breeze</a:t>
            </a:r>
            <a:endParaRPr lang="en-US" sz="8800" b="1" u="sng" dirty="0">
              <a:solidFill>
                <a:srgbClr val="006666"/>
              </a:solidFill>
              <a:latin typeface="Calibri" pitchFamily="34" charset="0"/>
            </a:endParaRPr>
          </a:p>
        </p:txBody>
      </p:sp>
      <p:sp>
        <p:nvSpPr>
          <p:cNvPr id="6" name="Title 3"/>
          <p:cNvSpPr txBox="1">
            <a:spLocks/>
          </p:cNvSpPr>
          <p:nvPr/>
        </p:nvSpPr>
        <p:spPr>
          <a:xfrm>
            <a:off x="4716016" y="3429000"/>
            <a:ext cx="3841731" cy="280831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800" b="1" u="sng" dirty="0" smtClean="0">
                <a:solidFill>
                  <a:srgbClr val="006666"/>
                </a:solidFill>
                <a:latin typeface="Calibri" pitchFamily="34" charset="0"/>
              </a:rPr>
              <a:t>Land </a:t>
            </a:r>
          </a:p>
          <a:p>
            <a:r>
              <a:rPr lang="en-US" sz="8800" b="1" u="sng" dirty="0" smtClean="0">
                <a:solidFill>
                  <a:srgbClr val="006666"/>
                </a:solidFill>
                <a:latin typeface="Calibri" pitchFamily="34" charset="0"/>
              </a:rPr>
              <a:t>Breeze</a:t>
            </a:r>
            <a:endParaRPr lang="en-US" sz="8800" b="1" u="sng" dirty="0">
              <a:solidFill>
                <a:srgbClr val="006666"/>
              </a:solidFill>
              <a:latin typeface="Calibri" pitchFamily="34" charset="0"/>
            </a:endParaRPr>
          </a:p>
        </p:txBody>
      </p:sp>
    </p:spTree>
    <p:extLst>
      <p:ext uri="{BB962C8B-B14F-4D97-AF65-F5344CB8AC3E}">
        <p14:creationId xmlns:p14="http://schemas.microsoft.com/office/powerpoint/2010/main" val="61292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155650"/>
                                        </p:tgtEl>
                                        <p:attrNameLst>
                                          <p:attrName>style.visibility</p:attrName>
                                        </p:attrNameLst>
                                      </p:cBhvr>
                                      <p:to>
                                        <p:strVal val="visible"/>
                                      </p:to>
                                    </p:set>
                                    <p:animEffect transition="in" filter="fade">
                                      <p:cBhvr>
                                        <p:cTn id="25" dur="1000"/>
                                        <p:tgtEl>
                                          <p:spTgt spid="155650"/>
                                        </p:tgtEl>
                                      </p:cBhvr>
                                    </p:animEffect>
                                    <p:anim calcmode="lin" valueType="num">
                                      <p:cBhvr>
                                        <p:cTn id="26" dur="1000" fill="hold"/>
                                        <p:tgtEl>
                                          <p:spTgt spid="155650"/>
                                        </p:tgtEl>
                                        <p:attrNameLst>
                                          <p:attrName>ppt_x</p:attrName>
                                        </p:attrNameLst>
                                      </p:cBhvr>
                                      <p:tavLst>
                                        <p:tav tm="0">
                                          <p:val>
                                            <p:strVal val="#ppt_x"/>
                                          </p:val>
                                        </p:tav>
                                        <p:tav tm="100000">
                                          <p:val>
                                            <p:strVal val="#ppt_x"/>
                                          </p:val>
                                        </p:tav>
                                      </p:tavLst>
                                    </p:anim>
                                    <p:anim calcmode="lin" valueType="num">
                                      <p:cBhvr>
                                        <p:cTn id="27" dur="1000" fill="hold"/>
                                        <p:tgtEl>
                                          <p:spTgt spid="155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599517"/>
            <a:ext cx="8995499" cy="5630738"/>
            <a:chOff x="0" y="599517"/>
            <a:chExt cx="8995499" cy="5630738"/>
          </a:xfrm>
        </p:grpSpPr>
        <p:pic>
          <p:nvPicPr>
            <p:cNvPr id="157700" name="Picture 4" descr="http://upload.wikimedia.org/wikipedia/commons/thumb/9/96/Diagrama_de_formacion_de_la_brisa-breeze.png/500px-Diagrama_de_formacion_de_la_brisa-bree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829655"/>
              <a:ext cx="4927555"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599517"/>
              <a:ext cx="4035881" cy="56307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dirty="0" smtClean="0">
                  <a:solidFill>
                    <a:srgbClr val="006666"/>
                  </a:solidFill>
                  <a:latin typeface="Calibri" pitchFamily="34" charset="0"/>
                </a:rPr>
                <a:t>Identify which diagram illustrates a Sea Breeze and a Land Breeze. Explain why. Include high and low air pressure in your explanation.</a:t>
              </a:r>
              <a:endParaRPr lang="en-US" sz="4000" b="1" dirty="0">
                <a:solidFill>
                  <a:srgbClr val="006666"/>
                </a:solidFill>
                <a:latin typeface="Calibri" pitchFamily="34" charset="0"/>
              </a:endParaRPr>
            </a:p>
          </p:txBody>
        </p:sp>
      </p:grpSp>
    </p:spTree>
    <p:extLst>
      <p:ext uri="{BB962C8B-B14F-4D97-AF65-F5344CB8AC3E}">
        <p14:creationId xmlns:p14="http://schemas.microsoft.com/office/powerpoint/2010/main" val="43198284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98073"/>
            <a:ext cx="4320480" cy="302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833" y="3645024"/>
            <a:ext cx="417667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z="2800" b="1" dirty="0">
                <a:solidFill>
                  <a:srgbClr val="0C788E"/>
                </a:solidFill>
                <a:latin typeface="Calibri" pitchFamily="34" charset="0"/>
              </a:rPr>
              <a:t>Label and draw the following in the diagrams </a:t>
            </a:r>
            <a:r>
              <a:rPr lang="en-US" sz="2800" b="1" dirty="0" smtClean="0">
                <a:solidFill>
                  <a:srgbClr val="0C788E"/>
                </a:solidFill>
                <a:latin typeface="Calibri" pitchFamily="34" charset="0"/>
              </a:rPr>
              <a:t>on your notes: </a:t>
            </a:r>
            <a:r>
              <a:rPr lang="en-US" sz="2800" b="1" dirty="0">
                <a:solidFill>
                  <a:srgbClr val="0C788E"/>
                </a:solidFill>
                <a:latin typeface="Calibri" pitchFamily="34" charset="0"/>
              </a:rPr>
              <a:t>sea breeze, land breeze, high pressure, low pressure, arrows showing the direction of the wind.</a:t>
            </a:r>
          </a:p>
        </p:txBody>
      </p:sp>
    </p:spTree>
    <p:extLst>
      <p:ext uri="{BB962C8B-B14F-4D97-AF65-F5344CB8AC3E}">
        <p14:creationId xmlns:p14="http://schemas.microsoft.com/office/powerpoint/2010/main" val="38208597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201104" y="188640"/>
            <a:ext cx="8915609" cy="6531713"/>
            <a:chOff x="201104" y="188640"/>
            <a:chExt cx="8915609" cy="6531713"/>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201104" y="188640"/>
              <a:ext cx="4602480" cy="326136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521853" y="3443753"/>
              <a:ext cx="4594860" cy="3276600"/>
            </a:xfrm>
            <a:prstGeom prst="rect">
              <a:avLst/>
            </a:prstGeom>
            <a:noFill/>
            <a:ln>
              <a:noFill/>
            </a:ln>
          </p:spPr>
        </p:pic>
      </p:grpSp>
      <p:sp>
        <p:nvSpPr>
          <p:cNvPr id="3" name="TextBox 2"/>
          <p:cNvSpPr txBox="1"/>
          <p:nvPr/>
        </p:nvSpPr>
        <p:spPr>
          <a:xfrm>
            <a:off x="827584" y="3350831"/>
            <a:ext cx="2952328" cy="769441"/>
          </a:xfrm>
          <a:prstGeom prst="rect">
            <a:avLst/>
          </a:prstGeom>
          <a:noFill/>
        </p:spPr>
        <p:txBody>
          <a:bodyPr wrap="square" rtlCol="0">
            <a:spAutoFit/>
          </a:bodyPr>
          <a:lstStyle/>
          <a:p>
            <a:pPr algn="ctr"/>
            <a:r>
              <a:rPr lang="en-US" sz="4400" b="1" dirty="0" smtClean="0">
                <a:latin typeface="Calibri" pitchFamily="34" charset="0"/>
              </a:rPr>
              <a:t>Sea Breeze</a:t>
            </a:r>
            <a:endParaRPr lang="en-US" sz="4400" b="1" dirty="0">
              <a:latin typeface="Calibri" pitchFamily="34" charset="0"/>
            </a:endParaRPr>
          </a:p>
        </p:txBody>
      </p:sp>
      <p:sp>
        <p:nvSpPr>
          <p:cNvPr id="7" name="TextBox 6"/>
          <p:cNvSpPr txBox="1"/>
          <p:nvPr/>
        </p:nvSpPr>
        <p:spPr>
          <a:xfrm>
            <a:off x="5292080" y="2789138"/>
            <a:ext cx="3168352" cy="769441"/>
          </a:xfrm>
          <a:prstGeom prst="rect">
            <a:avLst/>
          </a:prstGeom>
          <a:noFill/>
        </p:spPr>
        <p:txBody>
          <a:bodyPr wrap="square" rtlCol="0">
            <a:spAutoFit/>
          </a:bodyPr>
          <a:lstStyle/>
          <a:p>
            <a:pPr algn="ctr"/>
            <a:r>
              <a:rPr lang="en-US" sz="4400" b="1" dirty="0" smtClean="0">
                <a:latin typeface="Calibri" pitchFamily="34" charset="0"/>
              </a:rPr>
              <a:t>Land Breeze</a:t>
            </a:r>
            <a:endParaRPr lang="en-US" sz="4400" b="1" dirty="0">
              <a:latin typeface="Calibri" pitchFamily="34" charset="0"/>
            </a:endParaRPr>
          </a:p>
        </p:txBody>
      </p:sp>
      <p:sp>
        <p:nvSpPr>
          <p:cNvPr id="8" name="TextBox 7"/>
          <p:cNvSpPr txBox="1"/>
          <p:nvPr/>
        </p:nvSpPr>
        <p:spPr>
          <a:xfrm>
            <a:off x="395536" y="1556792"/>
            <a:ext cx="1497575" cy="646331"/>
          </a:xfrm>
          <a:prstGeom prst="rect">
            <a:avLst/>
          </a:prstGeom>
          <a:noFill/>
        </p:spPr>
        <p:txBody>
          <a:bodyPr wrap="square" rtlCol="0">
            <a:spAutoFit/>
          </a:bodyPr>
          <a:lstStyle/>
          <a:p>
            <a:pPr algn="ctr"/>
            <a:r>
              <a:rPr lang="en-US" b="1" dirty="0" smtClean="0">
                <a:latin typeface="Calibri" pitchFamily="34" charset="0"/>
              </a:rPr>
              <a:t>High </a:t>
            </a:r>
            <a:br>
              <a:rPr lang="en-US" b="1" dirty="0" smtClean="0">
                <a:latin typeface="Calibri" pitchFamily="34" charset="0"/>
              </a:rPr>
            </a:br>
            <a:r>
              <a:rPr lang="en-US" b="1" dirty="0" smtClean="0">
                <a:latin typeface="Calibri" pitchFamily="34" charset="0"/>
              </a:rPr>
              <a:t>Pressure</a:t>
            </a:r>
            <a:endParaRPr lang="en-US" b="1" dirty="0">
              <a:latin typeface="Calibri" pitchFamily="34" charset="0"/>
            </a:endParaRPr>
          </a:p>
        </p:txBody>
      </p:sp>
      <p:sp>
        <p:nvSpPr>
          <p:cNvPr id="10" name="TextBox 9"/>
          <p:cNvSpPr txBox="1"/>
          <p:nvPr/>
        </p:nvSpPr>
        <p:spPr>
          <a:xfrm>
            <a:off x="2770445" y="2996888"/>
            <a:ext cx="1440160" cy="353943"/>
          </a:xfrm>
          <a:prstGeom prst="rect">
            <a:avLst/>
          </a:prstGeom>
          <a:solidFill>
            <a:schemeClr val="bg1">
              <a:alpha val="49000"/>
            </a:schemeClr>
          </a:solidFill>
          <a:ln>
            <a:noFill/>
          </a:ln>
        </p:spPr>
        <p:txBody>
          <a:bodyPr wrap="square" rtlCol="0">
            <a:spAutoFit/>
          </a:bodyPr>
          <a:lstStyle/>
          <a:p>
            <a:pPr algn="ctr"/>
            <a:r>
              <a:rPr lang="en-US" sz="1700" b="1" dirty="0" smtClean="0">
                <a:latin typeface="Calibri" pitchFamily="34" charset="0"/>
              </a:rPr>
              <a:t>Low Pressure</a:t>
            </a:r>
            <a:endParaRPr lang="en-US" sz="1700" b="1" dirty="0">
              <a:latin typeface="Calibri" pitchFamily="34" charset="0"/>
            </a:endParaRPr>
          </a:p>
        </p:txBody>
      </p:sp>
      <p:sp>
        <p:nvSpPr>
          <p:cNvPr id="11" name="TextBox 10"/>
          <p:cNvSpPr txBox="1"/>
          <p:nvPr/>
        </p:nvSpPr>
        <p:spPr>
          <a:xfrm>
            <a:off x="4860032" y="4897387"/>
            <a:ext cx="1204157" cy="646331"/>
          </a:xfrm>
          <a:prstGeom prst="rect">
            <a:avLst/>
          </a:prstGeom>
          <a:noFill/>
        </p:spPr>
        <p:txBody>
          <a:bodyPr wrap="square" rtlCol="0">
            <a:spAutoFit/>
          </a:bodyPr>
          <a:lstStyle/>
          <a:p>
            <a:pPr algn="ctr"/>
            <a:r>
              <a:rPr lang="en-US" b="1" dirty="0" smtClean="0">
                <a:latin typeface="Calibri" pitchFamily="34" charset="0"/>
              </a:rPr>
              <a:t>Low </a:t>
            </a:r>
            <a:br>
              <a:rPr lang="en-US" b="1" dirty="0" smtClean="0">
                <a:latin typeface="Calibri" pitchFamily="34" charset="0"/>
              </a:rPr>
            </a:br>
            <a:r>
              <a:rPr lang="en-US" b="1" dirty="0" smtClean="0">
                <a:latin typeface="Calibri" pitchFamily="34" charset="0"/>
              </a:rPr>
              <a:t>Pressure</a:t>
            </a:r>
            <a:endParaRPr lang="en-US" b="1" dirty="0">
              <a:latin typeface="Calibri" pitchFamily="34" charset="0"/>
            </a:endParaRPr>
          </a:p>
        </p:txBody>
      </p:sp>
      <p:sp>
        <p:nvSpPr>
          <p:cNvPr id="12" name="TextBox 11"/>
          <p:cNvSpPr txBox="1"/>
          <p:nvPr/>
        </p:nvSpPr>
        <p:spPr>
          <a:xfrm>
            <a:off x="7164288" y="6237312"/>
            <a:ext cx="1440160" cy="353943"/>
          </a:xfrm>
          <a:prstGeom prst="rect">
            <a:avLst/>
          </a:prstGeom>
          <a:solidFill>
            <a:schemeClr val="bg1">
              <a:alpha val="49000"/>
            </a:schemeClr>
          </a:solidFill>
          <a:ln>
            <a:noFill/>
          </a:ln>
        </p:spPr>
        <p:txBody>
          <a:bodyPr wrap="square" rtlCol="0">
            <a:spAutoFit/>
          </a:bodyPr>
          <a:lstStyle/>
          <a:p>
            <a:pPr algn="ctr"/>
            <a:r>
              <a:rPr lang="en-US" sz="1700" b="1" dirty="0" smtClean="0">
                <a:latin typeface="Calibri" pitchFamily="34" charset="0"/>
              </a:rPr>
              <a:t>High Pressure</a:t>
            </a:r>
            <a:endParaRPr lang="en-US" sz="1700" b="1" dirty="0">
              <a:latin typeface="Calibri" pitchFamily="34" charset="0"/>
            </a:endParaRPr>
          </a:p>
        </p:txBody>
      </p:sp>
    </p:spTree>
    <p:extLst>
      <p:ext uri="{BB962C8B-B14F-4D97-AF65-F5344CB8AC3E}">
        <p14:creationId xmlns:p14="http://schemas.microsoft.com/office/powerpoint/2010/main" val="8056914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179512" y="116632"/>
            <a:ext cx="878497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6000" b="1" dirty="0" err="1" smtClean="0">
                <a:solidFill>
                  <a:srgbClr val="0C788E"/>
                </a:solidFill>
                <a:latin typeface="Calibri" pitchFamily="34" charset="0"/>
              </a:rPr>
              <a:t>The</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Earth</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is</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tilted</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on</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it’s</a:t>
            </a:r>
            <a:r>
              <a:rPr lang="es-ES" sz="6000" b="1" dirty="0" smtClean="0">
                <a:solidFill>
                  <a:srgbClr val="0C788E"/>
                </a:solidFill>
                <a:latin typeface="Calibri" pitchFamily="34" charset="0"/>
              </a:rPr>
              <a:t> axis as </a:t>
            </a:r>
            <a:r>
              <a:rPr lang="es-ES" sz="6000" b="1" dirty="0" err="1" smtClean="0">
                <a:solidFill>
                  <a:srgbClr val="0C788E"/>
                </a:solidFill>
                <a:latin typeface="Calibri" pitchFamily="34" charset="0"/>
              </a:rPr>
              <a:t>it</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revolves</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around</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the</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sun</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causing</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the</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sun</a:t>
            </a:r>
            <a:r>
              <a:rPr lang="es-ES" sz="6000" b="1" dirty="0" smtClean="0">
                <a:solidFill>
                  <a:srgbClr val="0C788E"/>
                </a:solidFill>
                <a:latin typeface="Calibri" pitchFamily="34" charset="0"/>
              </a:rPr>
              <a:t> to hit </a:t>
            </a:r>
            <a:r>
              <a:rPr lang="es-ES" sz="6000" b="1" dirty="0" err="1" smtClean="0">
                <a:solidFill>
                  <a:srgbClr val="0C788E"/>
                </a:solidFill>
                <a:latin typeface="Calibri" pitchFamily="34" charset="0"/>
              </a:rPr>
              <a:t>the</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earth</a:t>
            </a:r>
            <a:r>
              <a:rPr lang="es-ES" sz="6000" b="1" dirty="0" smtClean="0">
                <a:solidFill>
                  <a:srgbClr val="0C788E"/>
                </a:solidFill>
                <a:latin typeface="Calibri" pitchFamily="34" charset="0"/>
              </a:rPr>
              <a:t> at </a:t>
            </a:r>
            <a:r>
              <a:rPr lang="es-ES" sz="6000" b="1" dirty="0" err="1" smtClean="0">
                <a:solidFill>
                  <a:srgbClr val="0C788E"/>
                </a:solidFill>
                <a:latin typeface="Calibri" pitchFamily="34" charset="0"/>
              </a:rPr>
              <a:t>different</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angles</a:t>
            </a:r>
            <a:r>
              <a:rPr lang="es-ES" sz="6000" b="1" dirty="0" smtClean="0">
                <a:solidFill>
                  <a:srgbClr val="0C788E"/>
                </a:solidFill>
                <a:latin typeface="Calibri" pitchFamily="34" charset="0"/>
              </a:rPr>
              <a:t>.</a:t>
            </a:r>
            <a:endParaRPr lang="es-ES" sz="6000" b="1" dirty="0">
              <a:solidFill>
                <a:srgbClr val="0C788E"/>
              </a:solidFill>
              <a:latin typeface="Calibri" pitchFamily="34" charset="0"/>
            </a:endParaRPr>
          </a:p>
        </p:txBody>
      </p:sp>
    </p:spTree>
    <p:extLst>
      <p:ext uri="{BB962C8B-B14F-4D97-AF65-F5344CB8AC3E}">
        <p14:creationId xmlns:p14="http://schemas.microsoft.com/office/powerpoint/2010/main" val="360792827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67543" y="404664"/>
            <a:ext cx="8229600" cy="9180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6000" b="1" u="sng" dirty="0" smtClean="0">
                <a:solidFill>
                  <a:srgbClr val="006666"/>
                </a:solidFill>
                <a:latin typeface="Calibri" pitchFamily="34" charset="0"/>
              </a:rPr>
              <a:t>Summarizing Strategy:</a:t>
            </a:r>
            <a:endParaRPr lang="en-US" sz="6000" b="1" u="sng" dirty="0">
              <a:solidFill>
                <a:srgbClr val="006666"/>
              </a:solidFill>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657" y="1916832"/>
            <a:ext cx="6829373" cy="43451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4026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76872"/>
            <a:ext cx="5904656" cy="45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16632"/>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6000" b="1" dirty="0" err="1" smtClean="0">
                <a:solidFill>
                  <a:srgbClr val="0C788E"/>
                </a:solidFill>
                <a:latin typeface="Calibri" pitchFamily="34" charset="0"/>
              </a:rPr>
              <a:t>This</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uneven</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heating</a:t>
            </a:r>
            <a:r>
              <a:rPr lang="es-ES" sz="6000" b="1" dirty="0" smtClean="0">
                <a:solidFill>
                  <a:srgbClr val="0C788E"/>
                </a:solidFill>
                <a:latin typeface="Calibri" pitchFamily="34" charset="0"/>
              </a:rPr>
              <a:t> of </a:t>
            </a:r>
            <a:r>
              <a:rPr lang="es-ES" sz="6000" b="1" dirty="0" err="1" smtClean="0">
                <a:solidFill>
                  <a:srgbClr val="0C788E"/>
                </a:solidFill>
                <a:latin typeface="Calibri" pitchFamily="34" charset="0"/>
              </a:rPr>
              <a:t>land</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forms</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wind</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systems</a:t>
            </a:r>
            <a:r>
              <a:rPr lang="es-ES" sz="6000" b="1" dirty="0" smtClean="0">
                <a:solidFill>
                  <a:srgbClr val="0C788E"/>
                </a:solidFill>
                <a:latin typeface="Calibri" pitchFamily="34" charset="0"/>
              </a:rPr>
              <a:t>.</a:t>
            </a:r>
            <a:endParaRPr lang="es-ES" sz="6000" b="1" dirty="0">
              <a:solidFill>
                <a:srgbClr val="0C788E"/>
              </a:solidFill>
              <a:latin typeface="Calibri" pitchFamily="34" charset="0"/>
            </a:endParaRPr>
          </a:p>
        </p:txBody>
      </p:sp>
    </p:spTree>
    <p:extLst>
      <p:ext uri="{BB962C8B-B14F-4D97-AF65-F5344CB8AC3E}">
        <p14:creationId xmlns:p14="http://schemas.microsoft.com/office/powerpoint/2010/main" val="290299528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3096344"/>
          </a:xfrm>
        </p:spPr>
        <p:txBody>
          <a:bodyPr/>
          <a:lstStyle/>
          <a:p>
            <a:r>
              <a:rPr lang="en-US" sz="5400" b="1" dirty="0" smtClean="0">
                <a:solidFill>
                  <a:srgbClr val="006666"/>
                </a:solidFill>
                <a:latin typeface="Calibri" pitchFamily="34" charset="0"/>
              </a:rPr>
              <a:t>Wind is caused by differences in air pressure. Areas of high pressure move to areas of low pressure.</a:t>
            </a:r>
            <a:endParaRPr lang="en-US" sz="5400" b="1" dirty="0">
              <a:solidFill>
                <a:srgbClr val="006666"/>
              </a:solidFill>
              <a:latin typeface="Calibri" pitchFamily="34" charset="0"/>
            </a:endParaRPr>
          </a:p>
        </p:txBody>
      </p:sp>
      <p:sp>
        <p:nvSpPr>
          <p:cNvPr id="3" name="Rectangle 2"/>
          <p:cNvSpPr/>
          <p:nvPr/>
        </p:nvSpPr>
        <p:spPr>
          <a:xfrm>
            <a:off x="982795" y="4077072"/>
            <a:ext cx="6984776" cy="2585323"/>
          </a:xfrm>
          <a:prstGeom prst="rect">
            <a:avLst/>
          </a:prstGeom>
        </p:spPr>
        <p:txBody>
          <a:bodyPr wrap="square">
            <a:spAutoFit/>
          </a:bodyPr>
          <a:lstStyle/>
          <a:p>
            <a:pPr algn="ctr"/>
            <a:r>
              <a:rPr lang="en-US" sz="5400" b="1" dirty="0" smtClean="0">
                <a:solidFill>
                  <a:srgbClr val="006666"/>
                </a:solidFill>
                <a:latin typeface="Calibri" pitchFamily="34" charset="0"/>
              </a:rPr>
              <a:t>Air pressure is related to density. Let’s review density.</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36503242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3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6632"/>
            <a:ext cx="8784976" cy="1800200"/>
          </a:xfrm>
        </p:spPr>
        <p:txBody>
          <a:bodyPr>
            <a:noAutofit/>
          </a:bodyPr>
          <a:lstStyle/>
          <a:p>
            <a:pPr marL="45720" indent="0" algn="ctr">
              <a:buNone/>
            </a:pPr>
            <a:r>
              <a:rPr lang="en-US" sz="5400" b="1" dirty="0" smtClean="0">
                <a:solidFill>
                  <a:srgbClr val="006666"/>
                </a:solidFill>
                <a:latin typeface="Calibri" pitchFamily="34" charset="0"/>
              </a:rPr>
              <a:t>Which one has greater density? Greater pressure?</a:t>
            </a:r>
            <a:endParaRPr lang="en-US" sz="5400" b="1" dirty="0">
              <a:solidFill>
                <a:srgbClr val="006666"/>
              </a:solidFill>
              <a:latin typeface="Calibri" pitchFamily="34" charset="0"/>
            </a:endParaRPr>
          </a:p>
        </p:txBody>
      </p:sp>
      <p:grpSp>
        <p:nvGrpSpPr>
          <p:cNvPr id="2" name="Group 1"/>
          <p:cNvGrpSpPr/>
          <p:nvPr/>
        </p:nvGrpSpPr>
        <p:grpSpPr>
          <a:xfrm>
            <a:off x="611560" y="1988840"/>
            <a:ext cx="7724328" cy="3352800"/>
            <a:chOff x="611560" y="1988840"/>
            <a:chExt cx="7724328" cy="335280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32596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047485"/>
              <a:ext cx="2971800" cy="317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Content Placeholder 2"/>
          <p:cNvSpPr txBox="1">
            <a:spLocks/>
          </p:cNvSpPr>
          <p:nvPr/>
        </p:nvSpPr>
        <p:spPr>
          <a:xfrm>
            <a:off x="467544" y="5085184"/>
            <a:ext cx="3744416" cy="151216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600" b="1" dirty="0" smtClean="0">
                <a:solidFill>
                  <a:srgbClr val="006666"/>
                </a:solidFill>
                <a:latin typeface="Calibri" pitchFamily="34" charset="0"/>
              </a:rPr>
              <a:t>Greater Density</a:t>
            </a:r>
          </a:p>
          <a:p>
            <a:pPr marL="45720" indent="0" algn="ctr">
              <a:buFont typeface="Georgia" pitchFamily="18" charset="0"/>
              <a:buNone/>
            </a:pPr>
            <a:r>
              <a:rPr lang="en-US" sz="3600" b="1" dirty="0" smtClean="0">
                <a:solidFill>
                  <a:srgbClr val="006666"/>
                </a:solidFill>
                <a:latin typeface="Calibri" pitchFamily="34" charset="0"/>
              </a:rPr>
              <a:t>Greater Pressure</a:t>
            </a:r>
            <a:endParaRPr lang="en-US" sz="3600" b="1" dirty="0">
              <a:solidFill>
                <a:srgbClr val="006666"/>
              </a:solidFill>
              <a:latin typeface="Calibri" pitchFamily="34" charset="0"/>
            </a:endParaRPr>
          </a:p>
        </p:txBody>
      </p:sp>
      <p:sp>
        <p:nvSpPr>
          <p:cNvPr id="7" name="Content Placeholder 2"/>
          <p:cNvSpPr txBox="1">
            <a:spLocks/>
          </p:cNvSpPr>
          <p:nvPr/>
        </p:nvSpPr>
        <p:spPr>
          <a:xfrm>
            <a:off x="5220072" y="5085184"/>
            <a:ext cx="3757748" cy="151216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600" b="1" dirty="0" smtClean="0">
                <a:solidFill>
                  <a:srgbClr val="006666"/>
                </a:solidFill>
                <a:latin typeface="Calibri" pitchFamily="34" charset="0"/>
              </a:rPr>
              <a:t>Lower Density</a:t>
            </a:r>
          </a:p>
          <a:p>
            <a:pPr marL="45720" indent="0" algn="ctr">
              <a:buFont typeface="Georgia" pitchFamily="18" charset="0"/>
              <a:buNone/>
            </a:pPr>
            <a:r>
              <a:rPr lang="en-US" sz="3600" b="1" dirty="0" smtClean="0">
                <a:solidFill>
                  <a:srgbClr val="006666"/>
                </a:solidFill>
                <a:latin typeface="Calibri" pitchFamily="34" charset="0"/>
              </a:rPr>
              <a:t>Lower Pressure</a:t>
            </a:r>
            <a:endParaRPr lang="en-US" sz="3600" b="1" dirty="0">
              <a:solidFill>
                <a:srgbClr val="006666"/>
              </a:solidFill>
              <a:latin typeface="Calibri" pitchFamily="34" charset="0"/>
            </a:endParaRPr>
          </a:p>
        </p:txBody>
      </p:sp>
    </p:spTree>
    <p:extLst>
      <p:ext uri="{BB962C8B-B14F-4D97-AF65-F5344CB8AC3E}">
        <p14:creationId xmlns:p14="http://schemas.microsoft.com/office/powerpoint/2010/main" val="241920891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50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50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712968" cy="2016224"/>
          </a:xfrm>
        </p:spPr>
        <p:txBody>
          <a:bodyPr/>
          <a:lstStyle/>
          <a:p>
            <a:r>
              <a:rPr lang="en-US" sz="5400" b="1" dirty="0" smtClean="0">
                <a:solidFill>
                  <a:srgbClr val="006666"/>
                </a:solidFill>
                <a:latin typeface="Calibri" pitchFamily="34" charset="0"/>
              </a:rPr>
              <a:t>We will consider Density and Pressure to be the same. </a:t>
            </a:r>
            <a:endParaRPr lang="en-US" sz="5400" b="1" dirty="0">
              <a:solidFill>
                <a:srgbClr val="006666"/>
              </a:solidFill>
              <a:latin typeface="Calibri" pitchFamily="34" charset="0"/>
            </a:endParaRPr>
          </a:p>
        </p:txBody>
      </p:sp>
      <p:sp>
        <p:nvSpPr>
          <p:cNvPr id="4" name="Rectangle 3"/>
          <p:cNvSpPr/>
          <p:nvPr/>
        </p:nvSpPr>
        <p:spPr>
          <a:xfrm>
            <a:off x="395536" y="3212976"/>
            <a:ext cx="8208912" cy="2585323"/>
          </a:xfrm>
          <a:prstGeom prst="rect">
            <a:avLst/>
          </a:prstGeom>
        </p:spPr>
        <p:txBody>
          <a:bodyPr wrap="square">
            <a:spAutoFit/>
          </a:bodyPr>
          <a:lstStyle/>
          <a:p>
            <a:pPr algn="ctr"/>
            <a:r>
              <a:rPr kumimoji="0" lang="en-US" sz="5400" b="1" i="0" u="none" strike="noStrike" kern="0" cap="none" spc="0" normalizeH="0" baseline="0" noProof="0" dirty="0" smtClean="0">
                <a:ln>
                  <a:noFill/>
                </a:ln>
                <a:solidFill>
                  <a:srgbClr val="006666"/>
                </a:solidFill>
                <a:effectLst/>
                <a:uLnTx/>
                <a:uFillTx/>
                <a:latin typeface="Calibri" pitchFamily="34" charset="0"/>
                <a:ea typeface="+mj-ea"/>
                <a:cs typeface="Arial"/>
              </a:rPr>
              <a:t>What about temperature? What did you learn about temperature and density?</a:t>
            </a:r>
            <a:endParaRPr lang="en-US" dirty="0"/>
          </a:p>
        </p:txBody>
      </p:sp>
    </p:spTree>
    <p:extLst>
      <p:ext uri="{BB962C8B-B14F-4D97-AF65-F5344CB8AC3E}">
        <p14:creationId xmlns:p14="http://schemas.microsoft.com/office/powerpoint/2010/main" val="321626762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24936" cy="1800200"/>
          </a:xfrm>
        </p:spPr>
        <p:txBody>
          <a:bodyPr/>
          <a:lstStyle/>
          <a:p>
            <a:r>
              <a:rPr lang="en-US" sz="3600" b="1" dirty="0" smtClean="0">
                <a:solidFill>
                  <a:srgbClr val="006666"/>
                </a:solidFill>
                <a:latin typeface="Calibri" pitchFamily="34" charset="0"/>
              </a:rPr>
              <a:t>Look at the images below. Identify which image has: Higher Temperature, Higher Density, Higher Pressure.</a:t>
            </a:r>
            <a:endParaRPr lang="en-US" sz="3600" b="1" dirty="0">
              <a:solidFill>
                <a:srgbClr val="006666"/>
              </a:solidFill>
              <a:latin typeface="Calibri" pitchFamily="34" charset="0"/>
            </a:endParaRPr>
          </a:p>
        </p:txBody>
      </p:sp>
      <p:grpSp>
        <p:nvGrpSpPr>
          <p:cNvPr id="11" name="Group 10"/>
          <p:cNvGrpSpPr/>
          <p:nvPr/>
        </p:nvGrpSpPr>
        <p:grpSpPr>
          <a:xfrm>
            <a:off x="1043608" y="2132855"/>
            <a:ext cx="7066606" cy="2722112"/>
            <a:chOff x="1043608" y="2132855"/>
            <a:chExt cx="7066606" cy="2722112"/>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32856"/>
              <a:ext cx="2914434" cy="2722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2132855"/>
              <a:ext cx="2938983" cy="2722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1"/>
          <p:cNvSpPr txBox="1">
            <a:spLocks/>
          </p:cNvSpPr>
          <p:nvPr/>
        </p:nvSpPr>
        <p:spPr bwMode="auto">
          <a:xfrm>
            <a:off x="880645"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6" name="Title 1"/>
          <p:cNvSpPr txBox="1">
            <a:spLocks/>
          </p:cNvSpPr>
          <p:nvPr/>
        </p:nvSpPr>
        <p:spPr bwMode="auto">
          <a:xfrm>
            <a:off x="5019915"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240600" y="5442960"/>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Density</a:t>
            </a:r>
            <a:endParaRPr lang="en-US" sz="2800" b="1" dirty="0">
              <a:solidFill>
                <a:srgbClr val="006666"/>
              </a:solidFill>
              <a:latin typeface="Calibri" pitchFamily="34" charset="0"/>
            </a:endParaRPr>
          </a:p>
        </p:txBody>
      </p:sp>
      <p:sp>
        <p:nvSpPr>
          <p:cNvPr id="8" name="Title 1"/>
          <p:cNvSpPr txBox="1">
            <a:spLocks/>
          </p:cNvSpPr>
          <p:nvPr/>
        </p:nvSpPr>
        <p:spPr bwMode="auto">
          <a:xfrm>
            <a:off x="543609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9" name="Title 1"/>
          <p:cNvSpPr txBox="1">
            <a:spLocks/>
          </p:cNvSpPr>
          <p:nvPr/>
        </p:nvSpPr>
        <p:spPr bwMode="auto">
          <a:xfrm>
            <a:off x="1201088"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Pressure</a:t>
            </a:r>
            <a:endParaRPr lang="en-US" sz="3600" b="1" dirty="0">
              <a:solidFill>
                <a:srgbClr val="006666"/>
              </a:solidFill>
              <a:latin typeface="Calibri" pitchFamily="34" charset="0"/>
            </a:endParaRPr>
          </a:p>
        </p:txBody>
      </p:sp>
      <p:sp>
        <p:nvSpPr>
          <p:cNvPr id="10" name="Title 1"/>
          <p:cNvSpPr txBox="1">
            <a:spLocks/>
          </p:cNvSpPr>
          <p:nvPr/>
        </p:nvSpPr>
        <p:spPr bwMode="auto">
          <a:xfrm>
            <a:off x="5059979" y="5855598"/>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Pressure</a:t>
            </a:r>
            <a:endParaRPr lang="en-US" sz="3600" b="1" dirty="0">
              <a:solidFill>
                <a:srgbClr val="006666"/>
              </a:solidFill>
              <a:latin typeface="Calibri" pitchFamily="34" charset="0"/>
            </a:endParaRPr>
          </a:p>
        </p:txBody>
      </p:sp>
    </p:spTree>
    <p:extLst>
      <p:ext uri="{BB962C8B-B14F-4D97-AF65-F5344CB8AC3E}">
        <p14:creationId xmlns:p14="http://schemas.microsoft.com/office/powerpoint/2010/main" val="9579789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5821</TotalTime>
  <Words>2152</Words>
  <Application>Microsoft Office PowerPoint</Application>
  <PresentationFormat>On-screen Show (4:3)</PresentationFormat>
  <Paragraphs>207</Paragraphs>
  <Slides>40</Slides>
  <Notes>40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40</vt:i4>
      </vt:variant>
    </vt:vector>
  </HeadingPairs>
  <TitlesOfParts>
    <vt:vector size="56" baseType="lpstr">
      <vt:lpstr>Arial</vt:lpstr>
      <vt:lpstr>Calibri</vt:lpstr>
      <vt:lpstr>Georgia</vt:lpstr>
      <vt:lpstr>Trebuchet MS</vt:lpstr>
      <vt:lpstr>Diseño predeterminado</vt:lpstr>
      <vt:lpstr>1_Diseño predeterminado</vt:lpstr>
      <vt:lpstr>1_Slipstream</vt:lpstr>
      <vt:lpstr>2_Slipstream</vt:lpstr>
      <vt:lpstr>2_Diseño predeterminado</vt:lpstr>
      <vt:lpstr>3_Diseño predeterminado</vt:lpstr>
      <vt:lpstr>4_Diseño predeterminado</vt:lpstr>
      <vt:lpstr>5_Diseño predeterminado</vt:lpstr>
      <vt:lpstr>7_Diseño predeterminado</vt:lpstr>
      <vt:lpstr>8_Diseño predeterminado</vt:lpstr>
      <vt:lpstr>9_Diseño predeterminado</vt:lpstr>
      <vt:lpstr>10_Diseño predeterminado</vt:lpstr>
      <vt:lpstr>Essential Question:</vt:lpstr>
      <vt:lpstr>Activating Strategy:</vt:lpstr>
      <vt:lpstr>PowerPoint Presentation</vt:lpstr>
      <vt:lpstr>PowerPoint Presentation</vt:lpstr>
      <vt:lpstr>PowerPoint Presentation</vt:lpstr>
      <vt:lpstr>Wind is caused by differences in air pressure. Areas of high pressure move to areas of low pressure.</vt:lpstr>
      <vt:lpstr>PowerPoint Presentation</vt:lpstr>
      <vt:lpstr>We will consider Density and Pressure to be the same. </vt:lpstr>
      <vt:lpstr>Look at the images below. Identify which image has: Higher Temperature, Higher Density, Higher Pressure.</vt:lpstr>
      <vt:lpstr>Temperature, Density and Pressure</vt:lpstr>
      <vt:lpstr>Wind is caused by differences in air pressure. Areas of high pressure move to areas of low pressure.</vt:lpstr>
      <vt:lpstr>In which direction would the wind move below.</vt:lpstr>
      <vt:lpstr>Why?</vt:lpstr>
      <vt:lpstr>Think of it this way…matter naturally wants to move from where it is crowded to where it is less crowded. This concept is true for all of science.</vt:lpstr>
      <vt:lpstr>Particles naturally want to move from where they are more crowded to where they are less crowded.</vt:lpstr>
      <vt:lpstr>PowerPoint Presentation</vt:lpstr>
      <vt:lpstr>Distributed Summarizing:</vt:lpstr>
      <vt:lpstr>PowerPoint Presentation</vt:lpstr>
      <vt:lpstr>PowerPoint Presentation</vt:lpstr>
      <vt:lpstr>PowerPoint Presentation</vt:lpstr>
      <vt:lpstr>The sinking of cold, dense air and the rising of warm, less dense air do not explain everything about wind.  What other factor have we discussed previously that affects the direction of winds on the earth’s surface?</vt:lpstr>
      <vt:lpstr>PowerPoint Presentation</vt:lpstr>
      <vt:lpstr>PowerPoint Presentation</vt:lpstr>
      <vt:lpstr>The flow of air caused by unequal heating of the Earth’s surface and the rotation of the Earth (Coriolis Effect) creates distinct wind patterns on Earth’s surface.</vt:lpstr>
      <vt:lpstr>Below is a diagram showing the global wind patterns that distribute heat and moisture around the globe.  </vt:lpstr>
      <vt:lpstr>PowerPoint Presentation</vt:lpstr>
      <vt:lpstr>Distributed Summarizing:</vt:lpstr>
      <vt:lpstr>Global wind systems determine  the major weather patterns for  the entire planet.</vt:lpstr>
      <vt:lpstr>Look at the temperatures of the land and the sea in this diagram. Which direction would the wind blow? Why?</vt:lpstr>
      <vt:lpstr>A sea breeze occurs when wind is moving from the sea towards land.</vt:lpstr>
      <vt:lpstr>Land heats up and cools down faster than water. How does this affect wind?</vt:lpstr>
      <vt:lpstr>At night when the earth’s surface  is no longer being heated by the sun,  the land cools much more rapidly than  ocean water. What happens to the wind?</vt:lpstr>
      <vt:lpstr>A land breeze occurs when wind is moving from the land to the sea. </vt:lpstr>
      <vt:lpstr>How do sea breezes and land breezes affect local weather?</vt:lpstr>
      <vt:lpstr>Sea Breeze and Land Breeze</vt:lpstr>
      <vt:lpstr>PowerPoint Presentation</vt:lpstr>
      <vt:lpstr>PowerPoint Presentation</vt:lpstr>
      <vt:lpstr>Label and draw the following in the diagrams on your notes: sea breeze, land breeze, high pressure, low pressure, arrows showing the direction of the wind.</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Scarbrough Christi A</cp:lastModifiedBy>
  <cp:revision>791</cp:revision>
  <cp:lastPrinted>2014-10-16T13:06:47Z</cp:lastPrinted>
  <dcterms:created xsi:type="dcterms:W3CDTF">2010-05-23T14:28:12Z</dcterms:created>
  <dcterms:modified xsi:type="dcterms:W3CDTF">2017-04-07T12:36:33Z</dcterms:modified>
</cp:coreProperties>
</file>