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8BC1D-1789-4446-A250-AFDE4C243A77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F699-C451-4AE7-A4D6-B98F224A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and discuss with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02D2C-7D5F-4AE8-B634-F6211AE62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7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7D24-8170-4932-BA86-AD97AE031676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653A4-D1AE-4802-9575-20D85A8E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cutif0cQ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search.yahoo.com/yhs/search?fr=yhs-adk-adk_sbnt&amp;hsimp=yhs-adk_sbnt&amp;hspart=adk&amp;p=continents+adrift+video#id=1&amp;vid=cf2779c6fbba1ca91574c876d1655cb7&amp;action=click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807/es0807page01.cfm?chapter_no=visualizatio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attachment.action?quick=12n&amp;att=277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search.yahoo.com/yhs/search?fr=yhs-adk-adk_sbnt&amp;hsimp=yhs-adk_sbnt&amp;hspart=adk&amp;p=sea+floor+spreading+vidoe#id=1&amp;vid=01fa76d4300dfbfa1cd18a86fcc01673&amp;action=click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9Hr7V1S0p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-dP2D7QM4&amp;index=1&amp;list=PL5D8C1AA3D973476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806/es0806page01.cf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/>
          </p:cNvSpPr>
          <p:nvPr>
            <p:ph type="ctrTitle"/>
          </p:nvPr>
        </p:nvSpPr>
        <p:spPr>
          <a:xfrm>
            <a:off x="1651259" y="365791"/>
            <a:ext cx="8856983" cy="2880320"/>
          </a:xfrm>
        </p:spPr>
        <p:txBody>
          <a:bodyPr/>
          <a:lstStyle/>
          <a:p>
            <a:r>
              <a:rPr lang="es-UY" dirty="0" err="1" smtClean="0"/>
              <a:t>Activating</a:t>
            </a:r>
            <a:r>
              <a:rPr lang="es-UY" dirty="0" smtClean="0"/>
              <a:t> </a:t>
            </a:r>
            <a:r>
              <a:rPr lang="es-UY" dirty="0" err="1" smtClean="0"/>
              <a:t>Strategy</a:t>
            </a:r>
            <a:r>
              <a:rPr lang="es-UY" dirty="0" smtClean="0"/>
              <a:t>:</a:t>
            </a:r>
            <a:br>
              <a:rPr lang="es-UY" dirty="0" smtClean="0"/>
            </a:br>
            <a:r>
              <a:rPr lang="en-US" sz="3400" u="sng" dirty="0">
                <a:solidFill>
                  <a:srgbClr val="0000FF"/>
                </a:solidFill>
                <a:ea typeface="Calibri"/>
                <a:hlinkClick r:id="rId3"/>
              </a:rPr>
              <a:t>Watch Ice Age: </a:t>
            </a:r>
            <a:r>
              <a:rPr lang="en-US" sz="3400" u="sng" dirty="0" err="1">
                <a:solidFill>
                  <a:srgbClr val="0000FF"/>
                </a:solidFill>
                <a:ea typeface="Calibri"/>
                <a:hlinkClick r:id="rId3"/>
              </a:rPr>
              <a:t>Scrat</a:t>
            </a:r>
            <a:r>
              <a:rPr lang="en-US" sz="3400" u="sng" dirty="0">
                <a:solidFill>
                  <a:srgbClr val="0000FF"/>
                </a:solidFill>
                <a:ea typeface="Calibri"/>
                <a:hlinkClick r:id="rId3"/>
              </a:rPr>
              <a:t> Continental Crack Up</a:t>
            </a:r>
            <a:r>
              <a:rPr lang="en-US" sz="3400" dirty="0">
                <a:ea typeface="Calibri"/>
              </a:rPr>
              <a:t> video clip and have students either answer individually or with a partner the following questions: </a:t>
            </a:r>
            <a:endParaRPr lang="es-ES" sz="3400" dirty="0"/>
          </a:p>
        </p:txBody>
      </p:sp>
      <p:sp>
        <p:nvSpPr>
          <p:cNvPr id="3" name="Rectangle 2"/>
          <p:cNvSpPr/>
          <p:nvPr/>
        </p:nvSpPr>
        <p:spPr>
          <a:xfrm>
            <a:off x="1944621" y="32129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(1) Which part(s) of </a:t>
            </a:r>
            <a:r>
              <a:rPr lang="en-US" sz="3600" dirty="0" err="1">
                <a:solidFill>
                  <a:prstClr val="black"/>
                </a:solidFill>
                <a:latin typeface="+mj-lt"/>
                <a:ea typeface="Calibri"/>
                <a:cs typeface="+mj-cs"/>
              </a:rPr>
              <a:t>Scrat’s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adventure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     is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accurate? </a:t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(2) Which part(s) of </a:t>
            </a:r>
            <a:r>
              <a:rPr lang="en-US" sz="3600" dirty="0" err="1">
                <a:solidFill>
                  <a:prstClr val="black"/>
                </a:solidFill>
                <a:latin typeface="+mj-lt"/>
                <a:ea typeface="Calibri"/>
                <a:cs typeface="+mj-cs"/>
              </a:rPr>
              <a:t>Scrat’s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adventure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      is </a:t>
            </a:r>
            <a:r>
              <a:rPr lang="en-US" sz="3600" dirty="0">
                <a:solidFill>
                  <a:prstClr val="black"/>
                </a:solidFill>
                <a:latin typeface="+mj-lt"/>
                <a:ea typeface="Calibri"/>
                <a:cs typeface="+mj-cs"/>
              </a:rPr>
              <a:t>not accurate?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3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52" y="155679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https://video.search.yahoo.com/yhs/search?fr=yhs-adk-adk_sbnt&amp;hsimp=yhs-adk_sbnt&amp;hspart=adk&amp;p=continents+adrift+video#id=1&amp;vid=cf2779c6fbba1ca91574c876d1655cb7&amp;action=click</a:t>
            </a:r>
            <a:r>
              <a:rPr lang="en-US" sz="3600" dirty="0" smtClean="0"/>
              <a:t>   </a:t>
            </a:r>
            <a:endParaRPr lang="en-US" sz="2400" dirty="0"/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2117558" y="620688"/>
            <a:ext cx="7812868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 dirty="0"/>
              <a:t>Continental Drift Video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2938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935642" y="764704"/>
            <a:ext cx="8424936" cy="4608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dirty="0">
                <a:solidFill>
                  <a:prstClr val="black"/>
                </a:solidFill>
              </a:rPr>
              <a:t>Turn to an elbow partner and discuss the following: 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5400" b="1" dirty="0">
                <a:solidFill>
                  <a:prstClr val="black"/>
                </a:solidFill>
              </a:rPr>
              <a:t>Will the continents continue to move? How do you know?</a:t>
            </a:r>
            <a:endParaRPr lang="es-ES" sz="3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0492" y="6128430"/>
            <a:ext cx="6005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>
                <a:hlinkClick r:id="rId2"/>
              </a:rPr>
              <a:t>www.classzone.com/books/earth_science/terc/content/visualizations/es0807/es0807page01.cfm?chapter_no=visualization</a:t>
            </a:r>
            <a:r>
              <a:rPr lang="en-US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1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/>
          <p:cNvSpPr txBox="1">
            <a:spLocks/>
          </p:cNvSpPr>
          <p:nvPr/>
        </p:nvSpPr>
        <p:spPr>
          <a:xfrm>
            <a:off x="1935642" y="620688"/>
            <a:ext cx="8424936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prstClr val="black"/>
                </a:solidFill>
              </a:rPr>
              <a:t>During the 1940s and 1950s, using technology developed during World War I, scientists began using sound waves to map the ocean floor.</a:t>
            </a:r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gislounge.com/wp-content/uploads/2013/10/ocea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84" y="3130297"/>
            <a:ext cx="6369144" cy="36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703512" y="692696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>
                <a:solidFill>
                  <a:prstClr val="black"/>
                </a:solidFill>
              </a:rPr>
              <a:t>Researchers discovered an underwater system of ridges (mountains) and valleys like those found on the continents. </a:t>
            </a:r>
            <a:endParaRPr lang="es-ES" sz="3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indiana.edu/~g105lab/images/gaia_chapter_13/oce0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2" y="3284984"/>
            <a:ext cx="3810000" cy="2466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er.physics.unc.edu/~evans/pub/A31/Lecture09-Earth/mid-ocean-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36913"/>
            <a:ext cx="3695700" cy="4000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2279576" y="908720"/>
            <a:ext cx="7704856" cy="446449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Scientists </a:t>
            </a:r>
            <a:r>
              <a:rPr lang="en-US" sz="4800" dirty="0"/>
              <a:t>mapped the mid-ocean ridges using </a:t>
            </a:r>
            <a:r>
              <a:rPr lang="en-US" sz="4800" dirty="0" smtClean="0">
                <a:solidFill>
                  <a:schemeClr val="accent5"/>
                </a:solidFill>
              </a:rPr>
              <a:t>sonar</a:t>
            </a:r>
            <a:r>
              <a:rPr lang="en-US" sz="4800" dirty="0" smtClean="0"/>
              <a:t> </a:t>
            </a:r>
            <a:r>
              <a:rPr lang="en-US" sz="4800" dirty="0"/>
              <a:t>which bounces </a:t>
            </a:r>
            <a:r>
              <a:rPr lang="en-US" sz="4800" dirty="0">
                <a:solidFill>
                  <a:schemeClr val="accent5"/>
                </a:solidFill>
              </a:rPr>
              <a:t>sound</a:t>
            </a:r>
            <a:r>
              <a:rPr lang="en-US" sz="4800" dirty="0"/>
              <a:t> waves off underwater objects and records the echoes of these sound waves.</a:t>
            </a:r>
            <a:endParaRPr lang="es-ES" sz="4600" dirty="0"/>
          </a:p>
        </p:txBody>
      </p:sp>
    </p:spTree>
    <p:extLst>
      <p:ext uri="{BB962C8B-B14F-4D97-AF65-F5344CB8AC3E}">
        <p14:creationId xmlns:p14="http://schemas.microsoft.com/office/powerpoint/2010/main" val="10566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703512" y="692696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b="1" dirty="0">
                <a:solidFill>
                  <a:prstClr val="black"/>
                </a:solidFill>
              </a:rPr>
              <a:t>The theory of seafloor spreading explains the formation of the underwater mountain ranges.</a:t>
            </a:r>
            <a:endParaRPr lang="es-ES" sz="3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upload.wikimedia.org/wikipedia/commons/5/56/Ridge_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36" y="3021991"/>
            <a:ext cx="7027819" cy="3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5904656" cy="1143000"/>
          </a:xfrm>
        </p:spPr>
        <p:txBody>
          <a:bodyPr/>
          <a:lstStyle/>
          <a:p>
            <a:pPr algn="l"/>
            <a:r>
              <a:rPr lang="en-US" sz="5400" b="1" u="sng" dirty="0">
                <a:solidFill>
                  <a:schemeClr val="accent5"/>
                </a:solidFill>
              </a:rPr>
              <a:t>Seafloor Spreading</a:t>
            </a:r>
            <a:endParaRPr lang="en-US" sz="5400" b="1" u="sng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84785"/>
            <a:ext cx="8424936" cy="4248471"/>
          </a:xfrm>
        </p:spPr>
        <p:txBody>
          <a:bodyPr/>
          <a:lstStyle/>
          <a:p>
            <a:r>
              <a:rPr lang="en-US" dirty="0" smtClean="0"/>
              <a:t>Hot, less dense material below </a:t>
            </a:r>
            <a:br>
              <a:rPr lang="en-US" dirty="0" smtClean="0"/>
            </a:br>
            <a:r>
              <a:rPr lang="en-US" dirty="0" smtClean="0"/>
              <a:t>the Earth’s crust </a:t>
            </a:r>
            <a:r>
              <a:rPr lang="en-US" dirty="0" smtClean="0">
                <a:solidFill>
                  <a:schemeClr val="accent5"/>
                </a:solidFill>
              </a:rPr>
              <a:t>rises</a:t>
            </a:r>
            <a:r>
              <a:rPr lang="en-US" dirty="0" smtClean="0"/>
              <a:t> toward the </a:t>
            </a:r>
            <a:br>
              <a:rPr lang="en-US" dirty="0" smtClean="0"/>
            </a:br>
            <a:r>
              <a:rPr lang="en-US" dirty="0" smtClean="0"/>
              <a:t>surface at the </a:t>
            </a:r>
            <a:r>
              <a:rPr lang="en-US" dirty="0" smtClean="0">
                <a:solidFill>
                  <a:schemeClr val="accent5"/>
                </a:solidFill>
              </a:rPr>
              <a:t>mid-ocean ridges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seafloor spreads apart and magma is forced </a:t>
            </a:r>
            <a:r>
              <a:rPr lang="en-US" dirty="0" smtClean="0">
                <a:solidFill>
                  <a:schemeClr val="accent5"/>
                </a:solidFill>
              </a:rPr>
              <a:t>upward</a:t>
            </a:r>
            <a:r>
              <a:rPr lang="en-US" dirty="0" smtClean="0"/>
              <a:t> pushing the older seafloor away from the ridge in </a:t>
            </a:r>
            <a:r>
              <a:rPr lang="en-US" dirty="0" smtClean="0">
                <a:solidFill>
                  <a:schemeClr val="accent5"/>
                </a:solidFill>
              </a:rPr>
              <a:t>opposite</a:t>
            </a:r>
            <a:r>
              <a:rPr lang="en-US" dirty="0" smtClean="0"/>
              <a:t> directions.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magma</a:t>
            </a:r>
            <a:r>
              <a:rPr lang="en-US" dirty="0" smtClean="0"/>
              <a:t> becomes solid as it cools and sinks forming </a:t>
            </a:r>
            <a:r>
              <a:rPr lang="en-US" dirty="0" smtClean="0">
                <a:solidFill>
                  <a:schemeClr val="accent5"/>
                </a:solidFill>
              </a:rPr>
              <a:t>new seafloor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facstaff.gpc.edu/~pgore/images/divergen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32" y="980728"/>
            <a:ext cx="22802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735" y="692696"/>
            <a:ext cx="8229600" cy="1143000"/>
          </a:xfrm>
        </p:spPr>
        <p:txBody>
          <a:bodyPr/>
          <a:lstStyle/>
          <a:p>
            <a:r>
              <a:rPr lang="en-US" sz="7200" b="1" u="sng" dirty="0"/>
              <a:t>Seafloor Spreading</a:t>
            </a:r>
            <a:endParaRPr lang="en-US" sz="7200" b="1" u="sng" dirty="0"/>
          </a:p>
        </p:txBody>
      </p:sp>
      <p:pic>
        <p:nvPicPr>
          <p:cNvPr id="4100" name="Picture 4" descr="http://web.gccaz.edu/~lnewman/gph111/topic_units/plates/1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33" y="2348881"/>
            <a:ext cx="8383016" cy="30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5520" y="6021288"/>
            <a:ext cx="481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</a:t>
            </a:r>
            <a:r>
              <a:rPr lang="en-US" sz="2000" dirty="0">
                <a:hlinkClick r:id="rId3"/>
              </a:rPr>
              <a:t>www.absorblearning.com/media/attachment.action?quick=12n&amp;att=2771</a:t>
            </a:r>
            <a:r>
              <a:rPr lang="en-US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47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9" y="98072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Seafloor Spreading</a:t>
            </a:r>
            <a:br>
              <a:rPr lang="en-US" sz="7200" b="1" dirty="0"/>
            </a:br>
            <a:r>
              <a:rPr lang="en-US" sz="7200" b="1" dirty="0"/>
              <a:t>Video Clip</a:t>
            </a:r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2351584" y="3284985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prstClr val="black"/>
                </a:solidFill>
                <a:hlinkClick r:id="rId2"/>
              </a:rPr>
              <a:t>video.search.yahoo.com/yhs/search?fr=yhs-adk-adk_sbnt&amp;hsimp=yhs-adk_sbnt&amp;hspart=adk&amp;p=sea+floor+spreading+vidoe#id=1&amp;vid=01fa76d4300dfbfa1cd18a86fcc01673&amp;action=click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919536" y="620688"/>
            <a:ext cx="8352928" cy="5616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800" b="1" dirty="0">
                <a:solidFill>
                  <a:prstClr val="black"/>
                </a:solidFill>
              </a:rPr>
              <a:t>Seafloor Spreading Activity</a:t>
            </a:r>
            <a:br>
              <a:rPr lang="en-US" sz="8800" b="1" dirty="0">
                <a:solidFill>
                  <a:prstClr val="black"/>
                </a:solidFill>
              </a:rPr>
            </a:br>
            <a:r>
              <a:rPr lang="en-US" sz="5400" b="1" dirty="0">
                <a:solidFill>
                  <a:prstClr val="black"/>
                </a:solidFill>
              </a:rPr>
              <a:t>[see resources]</a:t>
            </a:r>
            <a:endParaRPr lang="es-E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/>
          </p:cNvSpPr>
          <p:nvPr>
            <p:ph type="ctrTitle" idx="4294967295"/>
          </p:nvPr>
        </p:nvSpPr>
        <p:spPr>
          <a:xfrm>
            <a:off x="1524000" y="138722"/>
            <a:ext cx="9144000" cy="2376264"/>
          </a:xfrm>
        </p:spPr>
        <p:txBody>
          <a:bodyPr/>
          <a:lstStyle/>
          <a:p>
            <a:r>
              <a:rPr lang="es-UY" sz="4000" b="1" dirty="0" err="1"/>
              <a:t>Essential</a:t>
            </a:r>
            <a:r>
              <a:rPr lang="es-UY" sz="4000" b="1" dirty="0"/>
              <a:t> </a:t>
            </a:r>
            <a:r>
              <a:rPr lang="es-UY" sz="4000" b="1" dirty="0" err="1"/>
              <a:t>Question</a:t>
            </a:r>
            <a:r>
              <a:rPr lang="es-UY" sz="4000" b="1" dirty="0"/>
              <a:t>:</a:t>
            </a:r>
            <a:br>
              <a:rPr lang="es-UY" sz="4000" b="1" dirty="0"/>
            </a:br>
            <a:r>
              <a:rPr lang="es-UY" sz="4000" b="1" dirty="0" err="1"/>
              <a:t>How</a:t>
            </a:r>
            <a:r>
              <a:rPr lang="es-UY" sz="4000" b="1" dirty="0"/>
              <a:t> </a:t>
            </a:r>
            <a:r>
              <a:rPr lang="es-UY" sz="4000" b="1" dirty="0" err="1"/>
              <a:t>does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constant</a:t>
            </a:r>
            <a:r>
              <a:rPr lang="es-UY" sz="4000" b="1" dirty="0"/>
              <a:t> </a:t>
            </a:r>
            <a:r>
              <a:rPr lang="es-UY" sz="4000" b="1" dirty="0" err="1"/>
              <a:t>movement</a:t>
            </a:r>
            <a:r>
              <a:rPr lang="es-UY" sz="4000" b="1" dirty="0"/>
              <a:t> </a:t>
            </a:r>
            <a:br>
              <a:rPr lang="es-UY" sz="4000" b="1" dirty="0"/>
            </a:br>
            <a:r>
              <a:rPr lang="es-UY" sz="4000" b="1" dirty="0"/>
              <a:t>of </a:t>
            </a:r>
            <a:r>
              <a:rPr lang="es-UY" sz="4000" b="1" dirty="0" err="1"/>
              <a:t>lithospheric</a:t>
            </a:r>
            <a:r>
              <a:rPr lang="es-UY" sz="4000" b="1" dirty="0"/>
              <a:t> </a:t>
            </a:r>
            <a:r>
              <a:rPr lang="es-UY" sz="4000" b="1" dirty="0" err="1"/>
              <a:t>plates</a:t>
            </a:r>
            <a:r>
              <a:rPr lang="es-UY" sz="4000" b="1" dirty="0"/>
              <a:t> cause </a:t>
            </a:r>
            <a:r>
              <a:rPr lang="es-UY" sz="4000" b="1" dirty="0" err="1"/>
              <a:t>major</a:t>
            </a:r>
            <a:r>
              <a:rPr lang="es-UY" sz="4000" b="1" dirty="0"/>
              <a:t> geological </a:t>
            </a:r>
            <a:r>
              <a:rPr lang="es-UY" sz="4000" b="1" dirty="0" err="1"/>
              <a:t>events</a:t>
            </a:r>
            <a:r>
              <a:rPr lang="es-UY" sz="4000" b="1" dirty="0"/>
              <a:t> </a:t>
            </a:r>
            <a:r>
              <a:rPr lang="es-UY" sz="4000" b="1" dirty="0" err="1"/>
              <a:t>on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earth’s</a:t>
            </a:r>
            <a:r>
              <a:rPr lang="es-UY" sz="4000" b="1" dirty="0"/>
              <a:t> </a:t>
            </a:r>
            <a:r>
              <a:rPr lang="es-UY" sz="4000" b="1" dirty="0" err="1"/>
              <a:t>surface</a:t>
            </a:r>
            <a:r>
              <a:rPr lang="es-UY" sz="4000" b="1" dirty="0"/>
              <a:t>?</a:t>
            </a:r>
            <a:endParaRPr lang="es-ES" sz="4000" b="1" dirty="0"/>
          </a:p>
        </p:txBody>
      </p:sp>
      <p:sp>
        <p:nvSpPr>
          <p:cNvPr id="2056" name="Rectangle 8"/>
          <p:cNvSpPr>
            <a:spLocks noGrp="1"/>
          </p:cNvSpPr>
          <p:nvPr>
            <p:ph type="subTitle" idx="4294967295"/>
          </p:nvPr>
        </p:nvSpPr>
        <p:spPr>
          <a:xfrm>
            <a:off x="1847528" y="3717032"/>
            <a:ext cx="8568952" cy="2448272"/>
          </a:xfrm>
        </p:spPr>
        <p:txBody>
          <a:bodyPr/>
          <a:lstStyle/>
          <a:p>
            <a:pPr marL="0" indent="0">
              <a:buNone/>
            </a:pPr>
            <a:r>
              <a:rPr lang="es-UY" sz="3600" b="1" dirty="0"/>
              <a:t>Standard:</a:t>
            </a:r>
          </a:p>
          <a:p>
            <a:pPr marL="0" indent="0">
              <a:buNone/>
            </a:pPr>
            <a:r>
              <a:rPr lang="es-UY" sz="3600" b="1" dirty="0"/>
              <a:t>S6E5e. </a:t>
            </a:r>
            <a:r>
              <a:rPr lang="es-UY" sz="3600" b="1" dirty="0" err="1"/>
              <a:t>Recognize</a:t>
            </a:r>
            <a:r>
              <a:rPr lang="es-UY" sz="3600" b="1" dirty="0"/>
              <a:t> </a:t>
            </a:r>
            <a:r>
              <a:rPr lang="es-UY" sz="3600" b="1" dirty="0" err="1"/>
              <a:t>that</a:t>
            </a:r>
            <a:r>
              <a:rPr lang="es-UY" sz="3600" b="1" dirty="0"/>
              <a:t> </a:t>
            </a:r>
            <a:r>
              <a:rPr lang="es-UY" sz="3600" b="1" dirty="0" err="1"/>
              <a:t>lithospheric</a:t>
            </a:r>
            <a:r>
              <a:rPr lang="es-UY" sz="3600" b="1" dirty="0"/>
              <a:t> </a:t>
            </a:r>
            <a:r>
              <a:rPr lang="es-UY" sz="3600" b="1" dirty="0" err="1"/>
              <a:t>plates</a:t>
            </a:r>
            <a:r>
              <a:rPr lang="es-UY" sz="3600" b="1" dirty="0"/>
              <a:t> </a:t>
            </a:r>
            <a:r>
              <a:rPr lang="es-UY" sz="3600" b="1" dirty="0" err="1"/>
              <a:t>constantly</a:t>
            </a:r>
            <a:r>
              <a:rPr lang="es-UY" sz="3600" b="1" dirty="0"/>
              <a:t> </a:t>
            </a:r>
            <a:r>
              <a:rPr lang="es-UY" sz="3600" b="1" dirty="0" err="1"/>
              <a:t>move</a:t>
            </a:r>
            <a:r>
              <a:rPr lang="es-UY" sz="3600" b="1" dirty="0"/>
              <a:t> and cause </a:t>
            </a:r>
            <a:r>
              <a:rPr lang="es-UY" sz="3600" b="1" dirty="0" err="1"/>
              <a:t>major</a:t>
            </a:r>
            <a:r>
              <a:rPr lang="es-UY" sz="3600" b="1" dirty="0"/>
              <a:t> geological </a:t>
            </a:r>
            <a:r>
              <a:rPr lang="es-UY" sz="3600" b="1" dirty="0" err="1"/>
              <a:t>events</a:t>
            </a:r>
            <a:r>
              <a:rPr lang="es-UY" sz="3600" b="1" dirty="0"/>
              <a:t> </a:t>
            </a:r>
            <a:r>
              <a:rPr lang="es-UY" sz="3600" b="1" dirty="0" err="1"/>
              <a:t>on</a:t>
            </a:r>
            <a:r>
              <a:rPr lang="es-UY" sz="3600" b="1" dirty="0"/>
              <a:t> </a:t>
            </a:r>
            <a:r>
              <a:rPr lang="es-UY" sz="3600" b="1" dirty="0" err="1"/>
              <a:t>the</a:t>
            </a:r>
            <a:r>
              <a:rPr lang="es-UY" sz="3600" b="1" dirty="0"/>
              <a:t> </a:t>
            </a:r>
            <a:r>
              <a:rPr lang="es-UY" sz="3600" b="1" dirty="0" err="1"/>
              <a:t>earth’s</a:t>
            </a:r>
            <a:r>
              <a:rPr lang="es-UY" sz="3600" b="1" dirty="0"/>
              <a:t> </a:t>
            </a:r>
            <a:r>
              <a:rPr lang="es-UY" sz="3600" b="1" dirty="0" err="1"/>
              <a:t>surface</a:t>
            </a:r>
            <a:r>
              <a:rPr lang="es-UY" sz="3600" b="1" dirty="0"/>
              <a:t>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295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72" y="476672"/>
            <a:ext cx="8496944" cy="2448272"/>
          </a:xfrm>
        </p:spPr>
        <p:txBody>
          <a:bodyPr/>
          <a:lstStyle/>
          <a:p>
            <a:r>
              <a:rPr lang="en-US" b="1" dirty="0" smtClean="0"/>
              <a:t>If new crust is being added by seafloor spreading, does the Earth’s surface just keep expanding?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972410" y="3068960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No, it does not keep expanding, but what happens to it?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19536" y="4725144"/>
            <a:ext cx="8229600" cy="9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Let’s continue to find out.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655702" y="1124744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The idea of </a:t>
            </a:r>
            <a:r>
              <a:rPr lang="en-US" sz="4000" b="1" dirty="0">
                <a:solidFill>
                  <a:schemeClr val="accent5"/>
                </a:solidFill>
              </a:rPr>
              <a:t>seafloor</a:t>
            </a:r>
            <a:r>
              <a:rPr lang="en-US" sz="4000" b="1" dirty="0">
                <a:solidFill>
                  <a:prstClr val="black"/>
                </a:solidFill>
              </a:rPr>
              <a:t> spreading showed that more than just the continents were moving, as </a:t>
            </a:r>
            <a:r>
              <a:rPr lang="en-US" sz="4000" b="1" dirty="0">
                <a:solidFill>
                  <a:schemeClr val="accent5"/>
                </a:solidFill>
              </a:rPr>
              <a:t>continental drift</a:t>
            </a:r>
            <a:r>
              <a:rPr lang="en-US" sz="4000" b="1" dirty="0">
                <a:solidFill>
                  <a:prstClr val="black"/>
                </a:solidFill>
              </a:rPr>
              <a:t> had shown.</a:t>
            </a:r>
            <a:endParaRPr lang="es-E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672052" y="4047043"/>
            <a:ext cx="8809466" cy="19442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Scientists now believe that sections of the seafloor and continents </a:t>
            </a:r>
            <a:r>
              <a:rPr lang="en-US" sz="4000" b="1" dirty="0">
                <a:solidFill>
                  <a:schemeClr val="accent5"/>
                </a:solidFill>
              </a:rPr>
              <a:t>move</a:t>
            </a:r>
            <a:r>
              <a:rPr lang="en-US" sz="4000" b="1" dirty="0">
                <a:solidFill>
                  <a:prstClr val="black"/>
                </a:solidFill>
              </a:rPr>
              <a:t> in relation to one another.</a:t>
            </a:r>
            <a:endParaRPr lang="es-E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/>
          </p:cNvSpPr>
          <p:nvPr/>
        </p:nvSpPr>
        <p:spPr>
          <a:xfrm>
            <a:off x="1803969" y="836712"/>
            <a:ext cx="8545632" cy="24482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prstClr val="black"/>
                </a:solidFill>
              </a:rPr>
              <a:t>A new theory that combined continental drift and seafloor spreading was developed known as the theory of </a:t>
            </a:r>
            <a:r>
              <a:rPr lang="en-US" sz="4000" b="1" dirty="0">
                <a:solidFill>
                  <a:schemeClr val="accent5"/>
                </a:solidFill>
              </a:rPr>
              <a:t>Plate Tectonics</a:t>
            </a:r>
            <a:r>
              <a:rPr lang="en-US" sz="4000" b="1" dirty="0">
                <a:solidFill>
                  <a:prstClr val="black"/>
                </a:solidFill>
              </a:rPr>
              <a:t>.</a:t>
            </a:r>
            <a:endParaRPr lang="es-ES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www.windows2universe.org/earth/images/earth_plates_usgs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78" y="3573016"/>
            <a:ext cx="5169807" cy="30114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085184"/>
            <a:ext cx="9144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 txBox="1">
            <a:spLocks/>
          </p:cNvSpPr>
          <p:nvPr/>
        </p:nvSpPr>
        <p:spPr>
          <a:xfrm>
            <a:off x="1691267" y="668693"/>
            <a:ext cx="8809466" cy="2016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700" b="1" dirty="0">
                <a:solidFill>
                  <a:prstClr val="black"/>
                </a:solidFill>
              </a:rPr>
              <a:t>The theory of </a:t>
            </a:r>
            <a:r>
              <a:rPr lang="en-US" sz="3700" b="1" dirty="0">
                <a:solidFill>
                  <a:schemeClr val="accent5"/>
                </a:solidFill>
              </a:rPr>
              <a:t>Plate Tectonics</a:t>
            </a:r>
            <a:r>
              <a:rPr lang="en-US" sz="3700" b="1" dirty="0">
                <a:solidFill>
                  <a:prstClr val="black"/>
                </a:solidFill>
              </a:rPr>
              <a:t> states that the Earth’s crust and part of the Upper </a:t>
            </a:r>
            <a:r>
              <a:rPr lang="en-US" sz="3700" b="1" dirty="0">
                <a:solidFill>
                  <a:prstClr val="black"/>
                </a:solidFill>
              </a:rPr>
              <a:t>M</a:t>
            </a:r>
            <a:r>
              <a:rPr lang="en-US" sz="3700" b="1" dirty="0">
                <a:solidFill>
                  <a:prstClr val="black"/>
                </a:solidFill>
              </a:rPr>
              <a:t>antle are broken into </a:t>
            </a:r>
            <a:r>
              <a:rPr lang="en-US" sz="3700" b="1" dirty="0">
                <a:solidFill>
                  <a:schemeClr val="accent5"/>
                </a:solidFill>
              </a:rPr>
              <a:t>plates</a:t>
            </a:r>
            <a:r>
              <a:rPr lang="en-US" sz="3700" b="1" dirty="0">
                <a:solidFill>
                  <a:prstClr val="black"/>
                </a:solidFill>
              </a:rPr>
              <a:t> (sections) that move.</a:t>
            </a:r>
            <a:endParaRPr lang="es-ES" sz="37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ail.colonial.net/~hkaiter/A_IMAGES/tectonic-plates-27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684918"/>
            <a:ext cx="3600400" cy="4000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7772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1489" y="1095376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Inner Core</a:t>
              </a:r>
              <a:br>
                <a:rPr lang="en-US" sz="2400" b="1" dirty="0">
                  <a:solidFill>
                    <a:srgbClr val="000000"/>
                  </a:solidFill>
                </a:rPr>
              </a:br>
              <a:r>
                <a:rPr lang="en-US" sz="2400" b="1" dirty="0">
                  <a:solidFill>
                    <a:srgbClr val="000000"/>
                  </a:solidFill>
                </a:rPr>
                <a:t>Solid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Outer Core</a:t>
              </a: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Liquid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63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Mantle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53001" y="1600201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729967" y="113900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Crust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52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Lithosphere – Crust and Upper Layer of the Mantle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55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Layer of the Mantle (asthenosphere) that consists of hot rock of tar-like consistency, which slowly moves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600056" y="293739"/>
            <a:ext cx="3744416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“plates” of the lithosphere float and move around on the asthenosphere.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594273" y="5174903"/>
            <a:ext cx="2794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</a:t>
            </a:r>
            <a:r>
              <a:rPr lang="en-US" sz="2800" dirty="0">
                <a:hlinkClick r:id="rId4"/>
              </a:rPr>
              <a:t>www.youtube.com/watch?v=Z9Hr7V1S0pI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5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847528" y="404664"/>
            <a:ext cx="8496944" cy="3096344"/>
          </a:xfrm>
        </p:spPr>
        <p:txBody>
          <a:bodyPr/>
          <a:lstStyle/>
          <a:p>
            <a:r>
              <a:rPr lang="es-UY" sz="4000" dirty="0" err="1"/>
              <a:t>One</a:t>
            </a:r>
            <a:r>
              <a:rPr lang="es-UY" sz="4000" dirty="0"/>
              <a:t> of </a:t>
            </a:r>
            <a:r>
              <a:rPr lang="es-UY" sz="4000" dirty="0" err="1"/>
              <a:t>the</a:t>
            </a:r>
            <a:r>
              <a:rPr lang="es-UY" sz="4000" dirty="0"/>
              <a:t> </a:t>
            </a:r>
            <a:r>
              <a:rPr lang="es-UY" sz="4000" dirty="0" err="1"/>
              <a:t>accurate</a:t>
            </a:r>
            <a:r>
              <a:rPr lang="es-UY" sz="4000" dirty="0"/>
              <a:t> </a:t>
            </a:r>
            <a:r>
              <a:rPr lang="es-UY" sz="4000" dirty="0" err="1"/>
              <a:t>events</a:t>
            </a:r>
            <a:r>
              <a:rPr lang="es-UY" sz="4000" dirty="0"/>
              <a:t> </a:t>
            </a:r>
            <a:r>
              <a:rPr lang="es-UY" sz="4000" dirty="0" err="1"/>
              <a:t>shown</a:t>
            </a:r>
            <a:r>
              <a:rPr lang="es-UY" sz="4000" dirty="0"/>
              <a:t> </a:t>
            </a:r>
            <a:br>
              <a:rPr lang="es-UY" sz="4000" dirty="0"/>
            </a:br>
            <a:r>
              <a:rPr lang="es-UY" sz="4000" dirty="0"/>
              <a:t>in </a:t>
            </a:r>
            <a:r>
              <a:rPr lang="es-UY" sz="4000" dirty="0" err="1"/>
              <a:t>Scrat’s</a:t>
            </a:r>
            <a:r>
              <a:rPr lang="es-UY" sz="4000" dirty="0"/>
              <a:t> Continental Crack Up </a:t>
            </a:r>
            <a:r>
              <a:rPr lang="es-UY" sz="4000" dirty="0" err="1"/>
              <a:t>is</a:t>
            </a:r>
            <a:r>
              <a:rPr lang="es-UY" sz="4000" dirty="0"/>
              <a:t> </a:t>
            </a:r>
            <a:r>
              <a:rPr lang="es-UY" sz="4000" dirty="0" err="1">
                <a:solidFill>
                  <a:schemeClr val="accent5"/>
                </a:solidFill>
              </a:rPr>
              <a:t>that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the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continents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were</a:t>
            </a:r>
            <a:r>
              <a:rPr lang="es-UY" sz="4000" dirty="0">
                <a:solidFill>
                  <a:schemeClr val="accent5"/>
                </a:solidFill>
              </a:rPr>
              <a:t> once </a:t>
            </a:r>
            <a:r>
              <a:rPr lang="es-UY" sz="4000" dirty="0" err="1">
                <a:solidFill>
                  <a:schemeClr val="accent5"/>
                </a:solidFill>
              </a:rPr>
              <a:t>joined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together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but</a:t>
            </a:r>
            <a:r>
              <a:rPr lang="es-UY" sz="4000" dirty="0">
                <a:solidFill>
                  <a:schemeClr val="accent5"/>
                </a:solidFill>
              </a:rPr>
              <a:t> moved </a:t>
            </a:r>
            <a:r>
              <a:rPr lang="es-UY" sz="4000" dirty="0" err="1">
                <a:solidFill>
                  <a:schemeClr val="accent5"/>
                </a:solidFill>
              </a:rPr>
              <a:t>apart</a:t>
            </a:r>
            <a:r>
              <a:rPr lang="es-UY" sz="4000" dirty="0">
                <a:solidFill>
                  <a:schemeClr val="accent5"/>
                </a:solidFill>
              </a:rPr>
              <a:t>.</a:t>
            </a:r>
            <a:r>
              <a:rPr lang="es-UY" sz="4000" dirty="0"/>
              <a:t>  </a:t>
            </a:r>
            <a:endParaRPr lang="es-ES" sz="4000" dirty="0"/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1919536" y="3645024"/>
            <a:ext cx="84969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UY" sz="4000" dirty="0" err="1"/>
              <a:t>An</a:t>
            </a:r>
            <a:r>
              <a:rPr lang="es-UY" sz="4000" dirty="0"/>
              <a:t> </a:t>
            </a:r>
            <a:r>
              <a:rPr lang="es-UY" sz="4000" dirty="0" err="1"/>
              <a:t>inaccurate</a:t>
            </a:r>
            <a:r>
              <a:rPr lang="es-UY" sz="4000" dirty="0"/>
              <a:t> </a:t>
            </a:r>
            <a:r>
              <a:rPr lang="es-UY" sz="4000" dirty="0" err="1"/>
              <a:t>representation</a:t>
            </a:r>
            <a:r>
              <a:rPr lang="es-UY" sz="4000" dirty="0"/>
              <a:t> </a:t>
            </a:r>
            <a:r>
              <a:rPr lang="es-UY" sz="4000" dirty="0" err="1"/>
              <a:t>is</a:t>
            </a:r>
            <a:r>
              <a:rPr lang="es-UY" sz="4000" dirty="0"/>
              <a:t> </a:t>
            </a:r>
            <a:r>
              <a:rPr lang="es-UY" sz="4000" dirty="0" err="1"/>
              <a:t>that</a:t>
            </a:r>
            <a:r>
              <a:rPr lang="es-UY" sz="4000" dirty="0"/>
              <a:t> </a:t>
            </a:r>
            <a:br>
              <a:rPr lang="es-UY" sz="4000" dirty="0"/>
            </a:br>
            <a:r>
              <a:rPr lang="es-UY" sz="4000" dirty="0" err="1">
                <a:solidFill>
                  <a:schemeClr val="accent5"/>
                </a:solidFill>
              </a:rPr>
              <a:t>the</a:t>
            </a:r>
            <a:r>
              <a:rPr lang="es-UY" sz="4000" dirty="0">
                <a:solidFill>
                  <a:schemeClr val="accent5"/>
                </a:solidFill>
              </a:rPr>
              <a:t> break-up and </a:t>
            </a:r>
            <a:r>
              <a:rPr lang="es-UY" sz="4000" dirty="0" err="1">
                <a:solidFill>
                  <a:schemeClr val="accent5"/>
                </a:solidFill>
              </a:rPr>
              <a:t>moving</a:t>
            </a:r>
            <a:r>
              <a:rPr lang="es-UY" sz="4000" dirty="0">
                <a:solidFill>
                  <a:schemeClr val="accent5"/>
                </a:solidFill>
              </a:rPr>
              <a:t> of </a:t>
            </a:r>
            <a:r>
              <a:rPr lang="es-UY" sz="4000" dirty="0" err="1">
                <a:solidFill>
                  <a:schemeClr val="accent5"/>
                </a:solidFill>
              </a:rPr>
              <a:t>the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continents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occurred</a:t>
            </a:r>
            <a:r>
              <a:rPr lang="es-UY" sz="4000" dirty="0">
                <a:solidFill>
                  <a:schemeClr val="accent5"/>
                </a:solidFill>
              </a:rPr>
              <a:t> </a:t>
            </a:r>
            <a:r>
              <a:rPr lang="es-UY" sz="4000" dirty="0" err="1">
                <a:solidFill>
                  <a:schemeClr val="accent5"/>
                </a:solidFill>
              </a:rPr>
              <a:t>quickly</a:t>
            </a:r>
            <a:r>
              <a:rPr lang="es-UY" sz="4000" dirty="0">
                <a:solidFill>
                  <a:schemeClr val="accent5"/>
                </a:solidFill>
              </a:rPr>
              <a:t>.</a:t>
            </a:r>
            <a:endParaRPr lang="es-ES" sz="4000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5770" y="6093297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>
                <a:hlinkClick r:id="rId2"/>
              </a:rPr>
              <a:t>www.youtube.com/watch?v=ft-dP2D7QM4&amp;index=1&amp;list=PL5D8C1AA3D9734764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703512" y="447429"/>
            <a:ext cx="5544616" cy="5544616"/>
          </a:xfrm>
        </p:spPr>
        <p:txBody>
          <a:bodyPr/>
          <a:lstStyle/>
          <a:p>
            <a:r>
              <a:rPr lang="es-UY" sz="3600" dirty="0"/>
              <a:t>In 1912, a </a:t>
            </a:r>
            <a:r>
              <a:rPr lang="es-UY" sz="3600" dirty="0" err="1"/>
              <a:t>man</a:t>
            </a:r>
            <a:r>
              <a:rPr lang="es-UY" sz="3600" dirty="0"/>
              <a:t> </a:t>
            </a:r>
            <a:r>
              <a:rPr lang="es-UY" sz="3600" dirty="0" err="1"/>
              <a:t>named</a:t>
            </a:r>
            <a:r>
              <a:rPr lang="es-UY" sz="3600" dirty="0"/>
              <a:t> </a:t>
            </a:r>
            <a:r>
              <a:rPr lang="es-UY" sz="3600" dirty="0">
                <a:solidFill>
                  <a:schemeClr val="accent5"/>
                </a:solidFill>
              </a:rPr>
              <a:t>Alfred </a:t>
            </a:r>
            <a:r>
              <a:rPr lang="es-UY" sz="3600" dirty="0" err="1">
                <a:solidFill>
                  <a:schemeClr val="accent5"/>
                </a:solidFill>
              </a:rPr>
              <a:t>Wegener</a:t>
            </a:r>
            <a:r>
              <a:rPr lang="es-UY" sz="3600" dirty="0"/>
              <a:t> </a:t>
            </a:r>
            <a:r>
              <a:rPr lang="es-UY" sz="3600" dirty="0" err="1"/>
              <a:t>proposed</a:t>
            </a:r>
            <a:r>
              <a:rPr lang="es-UY" sz="3600" dirty="0"/>
              <a:t> </a:t>
            </a:r>
            <a:r>
              <a:rPr lang="es-UY" sz="3600" dirty="0" err="1"/>
              <a:t>that</a:t>
            </a:r>
            <a:r>
              <a:rPr lang="es-UY" sz="3600" dirty="0"/>
              <a:t> at </a:t>
            </a:r>
            <a:r>
              <a:rPr lang="es-UY" sz="3600" dirty="0" err="1"/>
              <a:t>one</a:t>
            </a:r>
            <a:r>
              <a:rPr lang="es-UY" sz="3600" dirty="0"/>
              <a:t> time </a:t>
            </a:r>
            <a:r>
              <a:rPr lang="es-UY" sz="3600" dirty="0" err="1"/>
              <a:t>the</a:t>
            </a:r>
            <a:r>
              <a:rPr lang="es-UY" sz="3600" dirty="0"/>
              <a:t> </a:t>
            </a:r>
            <a:r>
              <a:rPr lang="es-UY" sz="3600" dirty="0" err="1"/>
              <a:t>continents</a:t>
            </a:r>
            <a:r>
              <a:rPr lang="es-UY" sz="3600" dirty="0"/>
              <a:t> </a:t>
            </a:r>
            <a:r>
              <a:rPr lang="es-UY" sz="3600" dirty="0" err="1"/>
              <a:t>were</a:t>
            </a:r>
            <a:r>
              <a:rPr lang="es-UY" sz="3600" dirty="0"/>
              <a:t> </a:t>
            </a:r>
            <a:r>
              <a:rPr lang="es-UY" sz="3600" dirty="0" err="1"/>
              <a:t>joined</a:t>
            </a:r>
            <a:r>
              <a:rPr lang="es-UY" sz="3600" dirty="0"/>
              <a:t> </a:t>
            </a:r>
            <a:r>
              <a:rPr lang="es-UY" sz="3600" dirty="0" err="1"/>
              <a:t>together</a:t>
            </a:r>
            <a:r>
              <a:rPr lang="es-UY" sz="3600" dirty="0"/>
              <a:t>, </a:t>
            </a:r>
            <a:r>
              <a:rPr lang="es-UY" sz="3600" dirty="0" err="1"/>
              <a:t>but</a:t>
            </a:r>
            <a:r>
              <a:rPr lang="es-UY" sz="3600" dirty="0"/>
              <a:t> </a:t>
            </a:r>
            <a:r>
              <a:rPr lang="es-UY" sz="3600" dirty="0" err="1"/>
              <a:t>over</a:t>
            </a:r>
            <a:r>
              <a:rPr lang="es-UY" sz="3600" dirty="0"/>
              <a:t> time </a:t>
            </a:r>
            <a:r>
              <a:rPr lang="es-UY" sz="3600" dirty="0" err="1"/>
              <a:t>have</a:t>
            </a:r>
            <a:r>
              <a:rPr lang="es-UY" sz="3600" dirty="0"/>
              <a:t> moved </a:t>
            </a:r>
            <a:r>
              <a:rPr lang="es-UY" sz="3600" dirty="0" err="1"/>
              <a:t>slowly</a:t>
            </a:r>
            <a:r>
              <a:rPr lang="es-UY" sz="3600" dirty="0"/>
              <a:t> </a:t>
            </a:r>
            <a:r>
              <a:rPr lang="es-UY" sz="3600" dirty="0" err="1"/>
              <a:t>to</a:t>
            </a:r>
            <a:r>
              <a:rPr lang="es-UY" sz="3600" dirty="0"/>
              <a:t> </a:t>
            </a:r>
            <a:r>
              <a:rPr lang="es-UY" sz="3600" dirty="0" err="1"/>
              <a:t>their</a:t>
            </a:r>
            <a:r>
              <a:rPr lang="es-UY" sz="3600" dirty="0"/>
              <a:t> </a:t>
            </a:r>
            <a:r>
              <a:rPr lang="es-UY" sz="3600" dirty="0" err="1"/>
              <a:t>current</a:t>
            </a:r>
            <a:r>
              <a:rPr lang="es-UY" sz="3600" dirty="0"/>
              <a:t> </a:t>
            </a:r>
            <a:r>
              <a:rPr lang="es-UY" sz="3600" dirty="0" err="1"/>
              <a:t>locations</a:t>
            </a:r>
            <a:r>
              <a:rPr lang="es-UY" sz="3600" dirty="0"/>
              <a:t>. </a:t>
            </a:r>
            <a:br>
              <a:rPr lang="es-UY" sz="3600" dirty="0"/>
            </a:br>
            <a:r>
              <a:rPr lang="es-UY" sz="1400" dirty="0"/>
              <a:t/>
            </a:r>
            <a:br>
              <a:rPr lang="es-UY" sz="1400" dirty="0"/>
            </a:br>
            <a:r>
              <a:rPr lang="es-UY" sz="3600" b="1" dirty="0" err="1"/>
              <a:t>His</a:t>
            </a:r>
            <a:r>
              <a:rPr lang="es-UY" sz="3600" b="1" dirty="0"/>
              <a:t> </a:t>
            </a:r>
            <a:r>
              <a:rPr lang="es-UY" sz="3600" b="1" dirty="0" err="1"/>
              <a:t>hypothesis</a:t>
            </a:r>
            <a:r>
              <a:rPr lang="es-UY" sz="3600" b="1" dirty="0"/>
              <a:t> </a:t>
            </a:r>
            <a:r>
              <a:rPr lang="es-UY" sz="3600" b="1" dirty="0" err="1"/>
              <a:t>is</a:t>
            </a:r>
            <a:r>
              <a:rPr lang="es-UY" sz="3600" b="1" dirty="0"/>
              <a:t> </a:t>
            </a:r>
            <a:r>
              <a:rPr lang="es-UY" sz="3600" b="1" dirty="0" err="1"/>
              <a:t>called</a:t>
            </a:r>
            <a:r>
              <a:rPr lang="es-UY" sz="3600" b="1" dirty="0"/>
              <a:t> </a:t>
            </a:r>
            <a:r>
              <a:rPr lang="es-UY" sz="3600" b="1" dirty="0">
                <a:solidFill>
                  <a:schemeClr val="accent5"/>
                </a:solidFill>
              </a:rPr>
              <a:t>Continental </a:t>
            </a:r>
            <a:r>
              <a:rPr lang="es-UY" sz="3600" b="1" dirty="0" err="1">
                <a:solidFill>
                  <a:schemeClr val="accent5"/>
                </a:solidFill>
              </a:rPr>
              <a:t>Drift</a:t>
            </a:r>
            <a:r>
              <a:rPr lang="es-UY" sz="3600" b="1" dirty="0"/>
              <a:t>.</a:t>
            </a:r>
            <a:endParaRPr lang="es-ES" sz="3600" b="1" dirty="0"/>
          </a:p>
        </p:txBody>
      </p:sp>
      <p:pic>
        <p:nvPicPr>
          <p:cNvPr id="3074" name="Picture 2" descr="http://image2.findagrave.com/photos/2012/219/23873654_13443540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700808"/>
            <a:ext cx="2645376" cy="3325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753852" y="620688"/>
            <a:ext cx="8736972" cy="1584176"/>
          </a:xfrm>
        </p:spPr>
        <p:txBody>
          <a:bodyPr/>
          <a:lstStyle/>
          <a:p>
            <a:r>
              <a:rPr lang="es-UY" sz="4500" b="1" dirty="0" err="1">
                <a:solidFill>
                  <a:schemeClr val="accent5"/>
                </a:solidFill>
              </a:rPr>
              <a:t>Wegener</a:t>
            </a:r>
            <a:r>
              <a:rPr lang="es-UY" sz="4500" b="1" dirty="0"/>
              <a:t> </a:t>
            </a:r>
            <a:r>
              <a:rPr lang="es-UY" sz="4500" b="1" dirty="0" err="1"/>
              <a:t>called</a:t>
            </a:r>
            <a:r>
              <a:rPr lang="es-UY" sz="4500" b="1" dirty="0"/>
              <a:t> </a:t>
            </a:r>
            <a:r>
              <a:rPr lang="es-UY" sz="4500" b="1" dirty="0" err="1"/>
              <a:t>the</a:t>
            </a:r>
            <a:r>
              <a:rPr lang="es-UY" sz="4500" b="1" dirty="0"/>
              <a:t> once </a:t>
            </a:r>
            <a:r>
              <a:rPr lang="es-UY" sz="4500" b="1" dirty="0" err="1"/>
              <a:t>connected</a:t>
            </a:r>
            <a:r>
              <a:rPr lang="es-UY" sz="4500" b="1" dirty="0"/>
              <a:t> </a:t>
            </a:r>
            <a:r>
              <a:rPr lang="es-UY" sz="4500" b="1" dirty="0" err="1"/>
              <a:t>large</a:t>
            </a:r>
            <a:r>
              <a:rPr lang="es-UY" sz="4500" b="1" dirty="0"/>
              <a:t> </a:t>
            </a:r>
            <a:r>
              <a:rPr lang="es-UY" sz="4500" b="1" dirty="0" err="1"/>
              <a:t>landmass</a:t>
            </a:r>
            <a:r>
              <a:rPr lang="es-UY" sz="4500" b="1" dirty="0"/>
              <a:t> </a:t>
            </a:r>
            <a:r>
              <a:rPr lang="es-UY" sz="4500" b="1" dirty="0" err="1">
                <a:solidFill>
                  <a:schemeClr val="accent5"/>
                </a:solidFill>
              </a:rPr>
              <a:t>Pangaea</a:t>
            </a:r>
            <a:r>
              <a:rPr lang="es-UY" sz="4500" b="1" dirty="0"/>
              <a:t>.</a:t>
            </a:r>
            <a:endParaRPr lang="es-ES" sz="4500" b="1" dirty="0"/>
          </a:p>
        </p:txBody>
      </p:sp>
      <p:pic>
        <p:nvPicPr>
          <p:cNvPr id="1026" name="Picture 2" descr="https://i0.wp.com/noscope.com/wp-content/uploads/2010/04/pang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204864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2423592" y="188640"/>
            <a:ext cx="7488832" cy="1440160"/>
          </a:xfrm>
        </p:spPr>
        <p:txBody>
          <a:bodyPr/>
          <a:lstStyle/>
          <a:p>
            <a:r>
              <a:rPr lang="es-UY" sz="7200" b="1" dirty="0" err="1" smtClean="0"/>
              <a:t>Pangaea</a:t>
            </a:r>
            <a:r>
              <a:rPr lang="es-UY" sz="7200" b="1" dirty="0" smtClean="0"/>
              <a:t> </a:t>
            </a:r>
            <a:endParaRPr lang="es-ES" sz="3600" dirty="0"/>
          </a:p>
        </p:txBody>
      </p:sp>
      <p:sp>
        <p:nvSpPr>
          <p:cNvPr id="3" name="Rectangle 2"/>
          <p:cNvSpPr/>
          <p:nvPr/>
        </p:nvSpPr>
        <p:spPr>
          <a:xfrm>
            <a:off x="798491" y="2034862"/>
            <a:ext cx="83841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sz="4400" dirty="0" smtClean="0">
                <a:hlinkClick r:id="rId2"/>
              </a:rPr>
              <a:t>Animation of Pangaea to Present Day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http://www.classzone.com/books/earth_science/terc/content/visualizations/es0806/es0806page01.cfm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10" y="1412777"/>
            <a:ext cx="3498824" cy="34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1658313" y="986691"/>
            <a:ext cx="5256584" cy="4320480"/>
          </a:xfrm>
        </p:spPr>
        <p:txBody>
          <a:bodyPr/>
          <a:lstStyle/>
          <a:p>
            <a:r>
              <a:rPr lang="es-UY" sz="4000" b="1" dirty="0" err="1"/>
              <a:t>Other</a:t>
            </a:r>
            <a:r>
              <a:rPr lang="es-UY" sz="4000" b="1" dirty="0"/>
              <a:t> </a:t>
            </a:r>
            <a:r>
              <a:rPr lang="es-UY" sz="4000" b="1" dirty="0" err="1"/>
              <a:t>than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>
                <a:solidFill>
                  <a:schemeClr val="accent5"/>
                </a:solidFill>
              </a:rPr>
              <a:t>“</a:t>
            </a:r>
            <a:r>
              <a:rPr lang="es-UY" sz="4000" b="1" dirty="0" err="1">
                <a:solidFill>
                  <a:schemeClr val="accent5"/>
                </a:solidFill>
              </a:rPr>
              <a:t>puzzlelike</a:t>
            </a:r>
            <a:r>
              <a:rPr lang="es-UY" sz="4000" b="1" dirty="0">
                <a:solidFill>
                  <a:schemeClr val="accent5"/>
                </a:solidFill>
              </a:rPr>
              <a:t>”</a:t>
            </a:r>
            <a:r>
              <a:rPr lang="es-UY" sz="4000" b="1" dirty="0"/>
              <a:t> </a:t>
            </a:r>
            <a:r>
              <a:rPr lang="es-UY" sz="4000" b="1" dirty="0" err="1"/>
              <a:t>fit</a:t>
            </a:r>
            <a:r>
              <a:rPr lang="es-UY" sz="4000" b="1" dirty="0"/>
              <a:t> of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separated</a:t>
            </a:r>
            <a:r>
              <a:rPr lang="es-UY" sz="4000" b="1" dirty="0"/>
              <a:t> </a:t>
            </a:r>
            <a:r>
              <a:rPr lang="es-UY" sz="4000" b="1" dirty="0" err="1"/>
              <a:t>continents</a:t>
            </a:r>
            <a:r>
              <a:rPr lang="es-UY" sz="4000" b="1" dirty="0"/>
              <a:t>, </a:t>
            </a:r>
            <a:r>
              <a:rPr lang="es-UY" sz="4000" b="1" dirty="0" err="1"/>
              <a:t>what</a:t>
            </a:r>
            <a:r>
              <a:rPr lang="es-UY" sz="4000" b="1" dirty="0"/>
              <a:t> </a:t>
            </a:r>
            <a:r>
              <a:rPr lang="es-UY" sz="4000" b="1" dirty="0" err="1"/>
              <a:t>evidence</a:t>
            </a:r>
            <a:r>
              <a:rPr lang="es-UY" sz="4000" b="1" dirty="0"/>
              <a:t> </a:t>
            </a:r>
            <a:r>
              <a:rPr lang="es-UY" sz="4000" b="1" dirty="0" err="1"/>
              <a:t>was</a:t>
            </a:r>
            <a:r>
              <a:rPr lang="es-UY" sz="4000" b="1" dirty="0"/>
              <a:t> </a:t>
            </a:r>
            <a:r>
              <a:rPr lang="es-UY" sz="4000" b="1" dirty="0" err="1"/>
              <a:t>used</a:t>
            </a:r>
            <a:r>
              <a:rPr lang="es-UY" sz="4000" b="1" dirty="0"/>
              <a:t> </a:t>
            </a:r>
            <a:r>
              <a:rPr lang="es-UY" sz="4000" b="1" dirty="0" err="1"/>
              <a:t>to</a:t>
            </a:r>
            <a:r>
              <a:rPr lang="es-UY" sz="4000" b="1" dirty="0"/>
              <a:t> </a:t>
            </a:r>
            <a:r>
              <a:rPr lang="es-UY" sz="4000" b="1" dirty="0" err="1"/>
              <a:t>support</a:t>
            </a:r>
            <a:r>
              <a:rPr lang="es-UY" sz="4000" b="1" dirty="0"/>
              <a:t> </a:t>
            </a:r>
            <a:r>
              <a:rPr lang="es-UY" sz="4000" b="1" dirty="0" err="1"/>
              <a:t>the</a:t>
            </a:r>
            <a:r>
              <a:rPr lang="es-UY" sz="4000" b="1" dirty="0"/>
              <a:t> </a:t>
            </a:r>
            <a:r>
              <a:rPr lang="es-UY" sz="4000" b="1" dirty="0" err="1"/>
              <a:t>theory</a:t>
            </a:r>
            <a:r>
              <a:rPr lang="es-UY" sz="4000" b="1" dirty="0"/>
              <a:t> </a:t>
            </a:r>
            <a:r>
              <a:rPr lang="es-UY" sz="4000" b="1" dirty="0"/>
              <a:t>of continental </a:t>
            </a:r>
            <a:r>
              <a:rPr lang="es-UY" sz="4000" b="1" dirty="0" err="1"/>
              <a:t>drift</a:t>
            </a:r>
            <a:r>
              <a:rPr lang="es-UY" sz="4000" b="1" dirty="0"/>
              <a:t>?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8442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2135560" y="1268760"/>
            <a:ext cx="7488832" cy="3672408"/>
          </a:xfrm>
        </p:spPr>
        <p:txBody>
          <a:bodyPr/>
          <a:lstStyle/>
          <a:p>
            <a:r>
              <a:rPr lang="en-US" sz="6600" b="1" dirty="0"/>
              <a:t>Continental </a:t>
            </a:r>
            <a:r>
              <a:rPr lang="en-US" sz="6600" b="1" dirty="0"/>
              <a:t>Drift </a:t>
            </a:r>
            <a:r>
              <a:rPr lang="en-US" sz="6600" b="1" dirty="0" smtClean="0"/>
              <a:t>Mystery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/>
              <a:t>Task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168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/>
          </p:cNvSpPr>
          <p:nvPr>
            <p:ph type="ctrTitle"/>
          </p:nvPr>
        </p:nvSpPr>
        <p:spPr>
          <a:xfrm>
            <a:off x="2279576" y="908720"/>
            <a:ext cx="7704856" cy="4464496"/>
          </a:xfrm>
        </p:spPr>
        <p:txBody>
          <a:bodyPr/>
          <a:lstStyle/>
          <a:p>
            <a:r>
              <a:rPr lang="en-US" sz="4600" b="1" dirty="0">
                <a:solidFill>
                  <a:schemeClr val="accent5"/>
                </a:solidFill>
              </a:rPr>
              <a:t>Rock, fossil, </a:t>
            </a:r>
            <a:r>
              <a:rPr lang="en-US" sz="4600" b="1" dirty="0"/>
              <a:t>and </a:t>
            </a:r>
            <a:r>
              <a:rPr lang="en-US" sz="4600" b="1" dirty="0">
                <a:solidFill>
                  <a:schemeClr val="accent5"/>
                </a:solidFill>
              </a:rPr>
              <a:t>climate clues</a:t>
            </a:r>
            <a:r>
              <a:rPr lang="en-US" sz="4600" b="1" dirty="0"/>
              <a:t> were the main types of evidence for continental drift. Advances in technology have provided additional clues to help explain continental drift.</a:t>
            </a:r>
            <a:endParaRPr lang="es-ES" sz="4600" dirty="0"/>
          </a:p>
        </p:txBody>
      </p:sp>
    </p:spTree>
    <p:extLst>
      <p:ext uri="{BB962C8B-B14F-4D97-AF65-F5344CB8AC3E}">
        <p14:creationId xmlns:p14="http://schemas.microsoft.com/office/powerpoint/2010/main" val="1199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463</Words>
  <Application>Microsoft Office PowerPoint</Application>
  <PresentationFormat>Widescreen</PresentationFormat>
  <Paragraphs>55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Activating Strategy: Watch Ice Age: Scrat Continental Crack Up video clip and have students either answer individually or with a partner the following questions: </vt:lpstr>
      <vt:lpstr>Essential Question: How does the constant movement  of lithospheric plates cause major geological events on the earth’s surface?</vt:lpstr>
      <vt:lpstr>One of the accurate events shown  in Scrat’s Continental Crack Up is that the continents were once joined together but moved apart.  </vt:lpstr>
      <vt:lpstr>In 1912, a man named Alfred Wegener proposed that at one time the continents were joined together, but over time have moved slowly to their current locations.   His hypothesis is called Continental Drift.</vt:lpstr>
      <vt:lpstr>Wegener called the once connected large landmass Pangaea.</vt:lpstr>
      <vt:lpstr>Pangaea </vt:lpstr>
      <vt:lpstr>Other than the “puzzlelike” fit of the separated continents, what evidence was used to support the theory of continental drift?</vt:lpstr>
      <vt:lpstr>Continental Drift Mystery Task</vt:lpstr>
      <vt:lpstr>Rock, fossil, and climate clues were the main types of evidence for continental drift. Advances in technology have provided additional clues to help explain continental drift.</vt:lpstr>
      <vt:lpstr>PowerPoint Presentation</vt:lpstr>
      <vt:lpstr>PowerPoint Presentation</vt:lpstr>
      <vt:lpstr>PowerPoint Presentation</vt:lpstr>
      <vt:lpstr>PowerPoint Presentation</vt:lpstr>
      <vt:lpstr>Scientists mapped the mid-ocean ridges using sonar which bounces sound waves off underwater objects and records the echoes of these sound waves.</vt:lpstr>
      <vt:lpstr>PowerPoint Presentation</vt:lpstr>
      <vt:lpstr>Seafloor Spreading</vt:lpstr>
      <vt:lpstr>Seafloor Spreading</vt:lpstr>
      <vt:lpstr>Seafloor Spreading Video Clip</vt:lpstr>
      <vt:lpstr>PowerPoint Presentation</vt:lpstr>
      <vt:lpstr>If new crust is being added by seafloor spreading, does the Earth’s surface just keep expanding?</vt:lpstr>
      <vt:lpstr>PowerPoint Presentation</vt:lpstr>
      <vt:lpstr>PowerPoint Presentation</vt:lpstr>
      <vt:lpstr>PowerPoint Presentation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Activating Strategy: Watch Ice Age: Scrat Continental Crack Up video clip and have students either answer individually or with a partner the following questions: </dc:title>
  <dc:creator>Scarbrough Christi A</dc:creator>
  <cp:lastModifiedBy>Scarbrough Christi A</cp:lastModifiedBy>
  <cp:revision>10</cp:revision>
  <dcterms:created xsi:type="dcterms:W3CDTF">2017-09-05T00:22:16Z</dcterms:created>
  <dcterms:modified xsi:type="dcterms:W3CDTF">2017-09-05T01:43:34Z</dcterms:modified>
</cp:coreProperties>
</file>