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notesMasterIdLst>
    <p:notesMasterId r:id="rId23"/>
  </p:notesMasterIdLst>
  <p:sldIdLst>
    <p:sldId id="256" r:id="rId3"/>
    <p:sldId id="258" r:id="rId4"/>
    <p:sldId id="291" r:id="rId5"/>
    <p:sldId id="294" r:id="rId6"/>
    <p:sldId id="308" r:id="rId7"/>
    <p:sldId id="295" r:id="rId8"/>
    <p:sldId id="297" r:id="rId9"/>
    <p:sldId id="296" r:id="rId10"/>
    <p:sldId id="298" r:id="rId11"/>
    <p:sldId id="301" r:id="rId12"/>
    <p:sldId id="302" r:id="rId13"/>
    <p:sldId id="312" r:id="rId14"/>
    <p:sldId id="306" r:id="rId15"/>
    <p:sldId id="303" r:id="rId16"/>
    <p:sldId id="305" r:id="rId17"/>
    <p:sldId id="304" r:id="rId18"/>
    <p:sldId id="310" r:id="rId19"/>
    <p:sldId id="309" r:id="rId20"/>
    <p:sldId id="300" r:id="rId21"/>
    <p:sldId id="31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0404"/>
    <a:srgbClr val="08080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16" autoAdjust="0"/>
  </p:normalViewPr>
  <p:slideViewPr>
    <p:cSldViewPr>
      <p:cViewPr varScale="1">
        <p:scale>
          <a:sx n="58" d="100"/>
          <a:sy n="58" d="100"/>
        </p:scale>
        <p:origin x="152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13CDD-2602-4275-B359-03C3AD0E1A5E}" type="datetimeFigureOut">
              <a:rPr lang="en-US" smtClean="0"/>
              <a:t>4/17/2018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DF1F98-1CA1-483D-B4F0-5FCFE1A31870}" type="slidenum">
              <a:rPr lang="en-US" smtClean="0"/>
              <a:t>‹#›</a:t>
            </a:fld>
            <a:endParaRPr lang="en-US"/>
          </a:p>
        </p:txBody>
      </p:sp>
    </p:spTree>
    <p:extLst>
      <p:ext uri="{BB962C8B-B14F-4D97-AF65-F5344CB8AC3E}">
        <p14:creationId xmlns:p14="http://schemas.microsoft.com/office/powerpoint/2010/main" val="232845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ask the students the question on the </a:t>
            </a:r>
            <a:r>
              <a:rPr lang="en-US" baseline="0" dirty="0" err="1" smtClean="0"/>
              <a:t>ppt</a:t>
            </a:r>
            <a:r>
              <a:rPr lang="en-US" baseline="0" dirty="0" smtClean="0"/>
              <a:t> slide. Give students 1 minute or less to provide examples of other objects in the solar system.</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a:t>
            </a:fld>
            <a:endParaRPr lang="en-US"/>
          </a:p>
        </p:txBody>
      </p:sp>
    </p:spTree>
    <p:extLst>
      <p:ext uri="{BB962C8B-B14F-4D97-AF65-F5344CB8AC3E}">
        <p14:creationId xmlns:p14="http://schemas.microsoft.com/office/powerpoint/2010/main" val="186266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10</a:t>
            </a:fld>
            <a:endParaRPr lang="en-US"/>
          </a:p>
        </p:txBody>
      </p:sp>
    </p:spTree>
    <p:extLst>
      <p:ext uri="{BB962C8B-B14F-4D97-AF65-F5344CB8AC3E}">
        <p14:creationId xmlns:p14="http://schemas.microsoft.com/office/powerpoint/2010/main" val="366399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 while the students record the important information on their notes. Possibly do the Meteor Burnout demonstration linked on the resource page.</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11</a:t>
            </a:fld>
            <a:endParaRPr lang="en-US"/>
          </a:p>
        </p:txBody>
      </p:sp>
    </p:spTree>
    <p:extLst>
      <p:ext uri="{BB962C8B-B14F-4D97-AF65-F5344CB8AC3E}">
        <p14:creationId xmlns:p14="http://schemas.microsoft.com/office/powerpoint/2010/main" val="337372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image on the slide to reinforce the difference between a meteoroid, meteor, and meteorite.</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12</a:t>
            </a:fld>
            <a:endParaRPr lang="en-US"/>
          </a:p>
        </p:txBody>
      </p:sp>
    </p:spTree>
    <p:extLst>
      <p:ext uri="{BB962C8B-B14F-4D97-AF65-F5344CB8AC3E}">
        <p14:creationId xmlns:p14="http://schemas.microsoft.com/office/powerpoint/2010/main" val="4001309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 while the students record any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13</a:t>
            </a:fld>
            <a:endParaRPr lang="en-US"/>
          </a:p>
        </p:txBody>
      </p:sp>
    </p:spTree>
    <p:extLst>
      <p:ext uri="{BB962C8B-B14F-4D97-AF65-F5344CB8AC3E}">
        <p14:creationId xmlns:p14="http://schemas.microsoft.com/office/powerpoint/2010/main" val="21879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 should answer the distributed summarizing question on the bottom of</a:t>
            </a:r>
            <a:r>
              <a:rPr lang="en-US" baseline="0" dirty="0" smtClean="0"/>
              <a:t> their notes comparing a comet, meteoroid, and a meteor. After 1-2 minutes, the teacher should instruct students to share their answer with another student close to them (without getting out of their seat).</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14</a:t>
            </a:fld>
            <a:endParaRPr lang="en-US"/>
          </a:p>
        </p:txBody>
      </p:sp>
    </p:spTree>
    <p:extLst>
      <p:ext uri="{BB962C8B-B14F-4D97-AF65-F5344CB8AC3E}">
        <p14:creationId xmlns:p14="http://schemas.microsoft.com/office/powerpoint/2010/main" val="180863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Introduce Asteroids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15</a:t>
            </a:fld>
            <a:endParaRPr lang="en-US"/>
          </a:p>
        </p:txBody>
      </p:sp>
    </p:spTree>
    <p:extLst>
      <p:ext uri="{BB962C8B-B14F-4D97-AF65-F5344CB8AC3E}">
        <p14:creationId xmlns:p14="http://schemas.microsoft.com/office/powerpoint/2010/main" val="808158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characteristics of an asteroid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16</a:t>
            </a:fld>
            <a:endParaRPr lang="en-US"/>
          </a:p>
        </p:txBody>
      </p:sp>
    </p:spTree>
    <p:extLst>
      <p:ext uri="{BB962C8B-B14F-4D97-AF65-F5344CB8AC3E}">
        <p14:creationId xmlns:p14="http://schemas.microsoft.com/office/powerpoint/2010/main" val="3239611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characteristics of an asteroid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17</a:t>
            </a:fld>
            <a:endParaRPr lang="en-US"/>
          </a:p>
        </p:txBody>
      </p:sp>
    </p:spTree>
    <p:extLst>
      <p:ext uri="{BB962C8B-B14F-4D97-AF65-F5344CB8AC3E}">
        <p14:creationId xmlns:p14="http://schemas.microsoft.com/office/powerpoint/2010/main" val="1325786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a:t>
            </a:r>
            <a:r>
              <a:rPr lang="en-US" baseline="0" dirty="0" smtClean="0"/>
              <a:t> reinforce the location of asteroids.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18</a:t>
            </a:fld>
            <a:endParaRPr lang="en-US"/>
          </a:p>
        </p:txBody>
      </p:sp>
    </p:spTree>
    <p:extLst>
      <p:ext uri="{BB962C8B-B14F-4D97-AF65-F5344CB8AC3E}">
        <p14:creationId xmlns:p14="http://schemas.microsoft.com/office/powerpoint/2010/main" val="820113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the characteristics of a comet, asteroid, and a meteor.</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19</a:t>
            </a:fld>
            <a:endParaRPr lang="en-US"/>
          </a:p>
        </p:txBody>
      </p:sp>
    </p:spTree>
    <p:extLst>
      <p:ext uri="{BB962C8B-B14F-4D97-AF65-F5344CB8AC3E}">
        <p14:creationId xmlns:p14="http://schemas.microsoft.com/office/powerpoint/2010/main" val="8114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read the slide to the class.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2</a:t>
            </a:fld>
            <a:endParaRPr lang="en-US"/>
          </a:p>
        </p:txBody>
      </p:sp>
    </p:spTree>
    <p:extLst>
      <p:ext uri="{BB962C8B-B14F-4D97-AF65-F5344CB8AC3E}">
        <p14:creationId xmlns:p14="http://schemas.microsoft.com/office/powerpoint/2010/main" val="307573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a:t>
            </a:r>
            <a:r>
              <a:rPr lang="en-US" baseline="0" dirty="0" smtClean="0"/>
              <a:t> students the images at the beginning and have them tape or glue the image underneath the correct object name OR after going through the characteristics of each object, have students cut out the pictures and then match them to the correct object. Once the teacher checks the student’s matches, the student can then tape or glue the image underneath the correct object name.</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145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3</a:t>
            </a:fld>
            <a:endParaRPr lang="en-US"/>
          </a:p>
        </p:txBody>
      </p:sp>
    </p:spTree>
    <p:extLst>
      <p:ext uri="{BB962C8B-B14F-4D97-AF65-F5344CB8AC3E}">
        <p14:creationId xmlns:p14="http://schemas.microsoft.com/office/powerpoint/2010/main" val="401482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F1F98-1CA1-483D-B4F0-5FCFE1A31870}" type="slidenum">
              <a:rPr lang="en-US" smtClean="0"/>
              <a:t>4</a:t>
            </a:fld>
            <a:endParaRPr lang="en-US"/>
          </a:p>
        </p:txBody>
      </p:sp>
    </p:spTree>
    <p:extLst>
      <p:ext uri="{BB962C8B-B14F-4D97-AF65-F5344CB8AC3E}">
        <p14:creationId xmlns:p14="http://schemas.microsoft.com/office/powerpoint/2010/main" val="8317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F1F98-1CA1-483D-B4F0-5FCFE1A31870}" type="slidenum">
              <a:rPr lang="en-US" smtClean="0"/>
              <a:t>5</a:t>
            </a:fld>
            <a:endParaRPr lang="en-US"/>
          </a:p>
        </p:txBody>
      </p:sp>
    </p:spTree>
    <p:extLst>
      <p:ext uri="{BB962C8B-B14F-4D97-AF65-F5344CB8AC3E}">
        <p14:creationId xmlns:p14="http://schemas.microsoft.com/office/powerpoint/2010/main" val="378816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characteristics of a comet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6</a:t>
            </a:fld>
            <a:endParaRPr lang="en-US"/>
          </a:p>
        </p:txBody>
      </p:sp>
    </p:spTree>
    <p:extLst>
      <p:ext uri="{BB962C8B-B14F-4D97-AF65-F5344CB8AC3E}">
        <p14:creationId xmlns:p14="http://schemas.microsoft.com/office/powerpoint/2010/main" val="345215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characteristic of a comet while the students record the information on their notes. The teacher should show the animation of a comet traveling in the solar system to reinforce the concepts.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7</a:t>
            </a:fld>
            <a:endParaRPr lang="en-US"/>
          </a:p>
        </p:txBody>
      </p:sp>
    </p:spTree>
    <p:extLst>
      <p:ext uri="{BB962C8B-B14F-4D97-AF65-F5344CB8AC3E}">
        <p14:creationId xmlns:p14="http://schemas.microsoft.com/office/powerpoint/2010/main" val="381319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characteristics of a comet while the students record the information on their notes. The teacher should show the animations of a comet traveling in the solar system to reinforce the concepts.</a:t>
            </a:r>
          </a:p>
        </p:txBody>
      </p:sp>
      <p:sp>
        <p:nvSpPr>
          <p:cNvPr id="4" name="Slide Number Placeholder 3"/>
          <p:cNvSpPr>
            <a:spLocks noGrp="1"/>
          </p:cNvSpPr>
          <p:nvPr>
            <p:ph type="sldNum" sz="quarter" idx="10"/>
          </p:nvPr>
        </p:nvSpPr>
        <p:spPr/>
        <p:txBody>
          <a:bodyPr/>
          <a:lstStyle/>
          <a:p>
            <a:fld id="{B9DF1F98-1CA1-483D-B4F0-5FCFE1A31870}" type="slidenum">
              <a:rPr lang="en-US" smtClean="0"/>
              <a:t>8</a:t>
            </a:fld>
            <a:endParaRPr lang="en-US"/>
          </a:p>
        </p:txBody>
      </p:sp>
    </p:spTree>
    <p:extLst>
      <p:ext uri="{BB962C8B-B14F-4D97-AF65-F5344CB8AC3E}">
        <p14:creationId xmlns:p14="http://schemas.microsoft.com/office/powerpoint/2010/main" val="396167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p>
        </p:txBody>
      </p:sp>
      <p:sp>
        <p:nvSpPr>
          <p:cNvPr id="4" name="Slide Number Placeholder 3"/>
          <p:cNvSpPr>
            <a:spLocks noGrp="1"/>
          </p:cNvSpPr>
          <p:nvPr>
            <p:ph type="sldNum" sz="quarter" idx="10"/>
          </p:nvPr>
        </p:nvSpPr>
        <p:spPr/>
        <p:txBody>
          <a:bodyPr/>
          <a:lstStyle/>
          <a:p>
            <a:fld id="{B9DF1F98-1CA1-483D-B4F0-5FCFE1A31870}" type="slidenum">
              <a:rPr lang="en-US" smtClean="0"/>
              <a:t>9</a:t>
            </a:fld>
            <a:endParaRPr lang="en-US"/>
          </a:p>
        </p:txBody>
      </p:sp>
    </p:spTree>
    <p:extLst>
      <p:ext uri="{BB962C8B-B14F-4D97-AF65-F5344CB8AC3E}">
        <p14:creationId xmlns:p14="http://schemas.microsoft.com/office/powerpoint/2010/main" val="186421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9698" name="Group 2"/>
          <p:cNvGrpSpPr>
            <a:grpSpLocks/>
          </p:cNvGrpSpPr>
          <p:nvPr/>
        </p:nvGrpSpPr>
        <p:grpSpPr bwMode="auto">
          <a:xfrm>
            <a:off x="-6350" y="20638"/>
            <a:ext cx="9144000" cy="6858000"/>
            <a:chOff x="0" y="0"/>
            <a:chExt cx="5760" cy="4320"/>
          </a:xfrm>
        </p:grpSpPr>
        <p:sp>
          <p:nvSpPr>
            <p:cNvPr id="29699"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01"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702" name="Group 6"/>
          <p:cNvGrpSpPr>
            <a:grpSpLocks/>
          </p:cNvGrpSpPr>
          <p:nvPr/>
        </p:nvGrpSpPr>
        <p:grpSpPr bwMode="auto">
          <a:xfrm>
            <a:off x="-1588" y="6034088"/>
            <a:ext cx="7845426" cy="850900"/>
            <a:chOff x="0" y="3792"/>
            <a:chExt cx="4942" cy="536"/>
          </a:xfrm>
        </p:grpSpPr>
        <p:sp>
          <p:nvSpPr>
            <p:cNvPr id="2970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704" name="Group 8"/>
            <p:cNvGrpSpPr>
              <a:grpSpLocks/>
            </p:cNvGrpSpPr>
            <p:nvPr userDrawn="1"/>
          </p:nvGrpSpPr>
          <p:grpSpPr bwMode="auto">
            <a:xfrm>
              <a:off x="2486" y="3792"/>
              <a:ext cx="2456" cy="536"/>
              <a:chOff x="2486" y="3792"/>
              <a:chExt cx="2456" cy="536"/>
            </a:xfrm>
          </p:grpSpPr>
          <p:sp>
            <p:nvSpPr>
              <p:cNvPr id="29705"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6"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7"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8"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9"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1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9711" name="Group 15"/>
          <p:cNvGrpSpPr>
            <a:grpSpLocks/>
          </p:cNvGrpSpPr>
          <p:nvPr/>
        </p:nvGrpSpPr>
        <p:grpSpPr bwMode="auto">
          <a:xfrm>
            <a:off x="627063" y="6021388"/>
            <a:ext cx="5684837" cy="849312"/>
            <a:chOff x="395" y="3793"/>
            <a:chExt cx="3581" cy="535"/>
          </a:xfrm>
        </p:grpSpPr>
        <p:sp>
          <p:nvSpPr>
            <p:cNvPr id="29712"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3"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4"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5"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6"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7"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18"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smtClean="0"/>
              <a:t>Click to edit Master title style</a:t>
            </a:r>
          </a:p>
        </p:txBody>
      </p:sp>
      <p:sp>
        <p:nvSpPr>
          <p:cNvPr id="2971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smtClean="0"/>
              <a:t>Click to edit Master subtitle style</a:t>
            </a:r>
          </a:p>
        </p:txBody>
      </p:sp>
      <p:sp>
        <p:nvSpPr>
          <p:cNvPr id="29720" name="Rectangle 24"/>
          <p:cNvSpPr>
            <a:spLocks noGrp="1" noChangeArrowheads="1"/>
          </p:cNvSpPr>
          <p:nvPr>
            <p:ph type="dt" sz="quarter" idx="2"/>
          </p:nvPr>
        </p:nvSpPr>
        <p:spPr/>
        <p:txBody>
          <a:bodyPr/>
          <a:lstStyle>
            <a:lvl1pPr>
              <a:defRPr/>
            </a:lvl1pPr>
          </a:lstStyle>
          <a:p>
            <a:endParaRPr lang="en-US" altLang="en-US"/>
          </a:p>
        </p:txBody>
      </p:sp>
      <p:sp>
        <p:nvSpPr>
          <p:cNvPr id="29721" name="Rectangle 25"/>
          <p:cNvSpPr>
            <a:spLocks noGrp="1" noChangeArrowheads="1"/>
          </p:cNvSpPr>
          <p:nvPr>
            <p:ph type="sldNum" sz="quarter" idx="4"/>
          </p:nvPr>
        </p:nvSpPr>
        <p:spPr/>
        <p:txBody>
          <a:bodyPr/>
          <a:lstStyle>
            <a:lvl1pPr>
              <a:defRPr/>
            </a:lvl1pPr>
          </a:lstStyle>
          <a:p>
            <a:fld id="{93409316-67B7-43E9-BD12-69568B1026D3}" type="slidenum">
              <a:rPr lang="en-US" altLang="en-US"/>
              <a:pPr/>
              <a:t>‹#›</a:t>
            </a:fld>
            <a:endParaRPr lang="en-US" altLang="en-US"/>
          </a:p>
        </p:txBody>
      </p:sp>
      <p:sp>
        <p:nvSpPr>
          <p:cNvPr id="29722" name="Rectangle 26"/>
          <p:cNvSpPr>
            <a:spLocks noGrp="1" noChangeArrowheads="1"/>
          </p:cNvSpPr>
          <p:nvPr>
            <p:ph type="ftr" sz="quarter" idx="3"/>
          </p:nvPr>
        </p:nvSpPr>
        <p:spPr/>
        <p:txBody>
          <a:bodyPr/>
          <a:lstStyle>
            <a:lvl1pPr>
              <a:defRPr/>
            </a:lvl1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9718"/>
                                        </p:tgtEl>
                                        <p:attrNameLst>
                                          <p:attrName>style.visibility</p:attrName>
                                        </p:attrNameLst>
                                      </p:cBhvr>
                                      <p:to>
                                        <p:strVal val="visible"/>
                                      </p:to>
                                    </p:set>
                                    <p:anim calcmode="lin" valueType="num">
                                      <p:cBhvr>
                                        <p:cTn id="7" dur="2000" fill="hold"/>
                                        <p:tgtEl>
                                          <p:spTgt spid="29718"/>
                                        </p:tgtEl>
                                        <p:attrNameLst>
                                          <p:attrName>ppt_w</p:attrName>
                                        </p:attrNameLst>
                                      </p:cBhvr>
                                      <p:tavLst>
                                        <p:tav tm="0">
                                          <p:val>
                                            <p:strVal val="#ppt_w*2.5"/>
                                          </p:val>
                                        </p:tav>
                                        <p:tav tm="100000">
                                          <p:val>
                                            <p:strVal val="#ppt_w"/>
                                          </p:val>
                                        </p:tav>
                                      </p:tavLst>
                                    </p:anim>
                                    <p:anim calcmode="lin" valueType="num">
                                      <p:cBhvr>
                                        <p:cTn id="8" dur="2000" fill="hold"/>
                                        <p:tgtEl>
                                          <p:spTgt spid="29718"/>
                                        </p:tgtEl>
                                        <p:attrNameLst>
                                          <p:attrName>ppt_h</p:attrName>
                                        </p:attrNameLst>
                                      </p:cBhvr>
                                      <p:tavLst>
                                        <p:tav tm="0">
                                          <p:val>
                                            <p:strVal val="#ppt_h"/>
                                          </p:val>
                                        </p:tav>
                                        <p:tav tm="100000">
                                          <p:val>
                                            <p:strVal val="#ppt_h"/>
                                          </p:val>
                                        </p:tav>
                                      </p:tavLst>
                                    </p:anim>
                                    <p:anim calcmode="lin" valueType="num">
                                      <p:cBhvr>
                                        <p:cTn id="9" dur="2000" fill="hold"/>
                                        <p:tgtEl>
                                          <p:spTgt spid="2971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971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97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719">
                                            <p:txEl>
                                              <p:pRg st="0" end="0"/>
                                            </p:txEl>
                                          </p:spTgt>
                                        </p:tgtEl>
                                        <p:attrNameLst>
                                          <p:attrName>style.visibility</p:attrName>
                                        </p:attrNameLst>
                                      </p:cBhvr>
                                      <p:to>
                                        <p:strVal val="visible"/>
                                      </p:to>
                                    </p:set>
                                    <p:animEffect transition="in" filter="wipe(left)">
                                      <p:cBhvr>
                                        <p:cTn id="16" dur="500"/>
                                        <p:tgtEl>
                                          <p:spTgt spid="297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8" grpId="0"/>
      <p:bldP spid="29719" grpId="0" build="p">
        <p:tmplLst>
          <p:tmpl lvl="1">
            <p:tnLst>
              <p:par>
                <p:cTn presetID="22" presetClass="entr" presetSubtype="8" fill="hold" nodeType="clickEffect">
                  <p:stCondLst>
                    <p:cond delay="0"/>
                  </p:stCondLst>
                  <p:childTnLst>
                    <p:set>
                      <p:cBhvr>
                        <p:cTn dur="1" fill="hold">
                          <p:stCondLst>
                            <p:cond delay="0"/>
                          </p:stCondLst>
                        </p:cTn>
                        <p:tgtEl>
                          <p:spTgt spid="29719"/>
                        </p:tgtEl>
                        <p:attrNameLst>
                          <p:attrName>style.visibility</p:attrName>
                        </p:attrNameLst>
                      </p:cBhvr>
                      <p:to>
                        <p:strVal val="visible"/>
                      </p:to>
                    </p:set>
                    <p:animEffect transition="in" filter="wipe(left)">
                      <p:cBhvr>
                        <p:cTn dur="500"/>
                        <p:tgtEl>
                          <p:spTgt spid="2971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66C398-AE98-4CD4-ADD9-6E3DF224922F}" type="slidenum">
              <a:rPr lang="en-US" altLang="en-US"/>
              <a:pPr/>
              <a:t>‹#›</a:t>
            </a:fld>
            <a:endParaRPr lang="en-US" altLang="en-US"/>
          </a:p>
        </p:txBody>
      </p:sp>
    </p:spTree>
    <p:extLst>
      <p:ext uri="{BB962C8B-B14F-4D97-AF65-F5344CB8AC3E}">
        <p14:creationId xmlns:p14="http://schemas.microsoft.com/office/powerpoint/2010/main" val="34969764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F72670-CAC1-4E4C-8434-9110DF7DC845}" type="slidenum">
              <a:rPr lang="en-US" altLang="en-US"/>
              <a:pPr/>
              <a:t>‹#›</a:t>
            </a:fld>
            <a:endParaRPr lang="en-US" altLang="en-US"/>
          </a:p>
        </p:txBody>
      </p:sp>
    </p:spTree>
    <p:extLst>
      <p:ext uri="{BB962C8B-B14F-4D97-AF65-F5344CB8AC3E}">
        <p14:creationId xmlns:p14="http://schemas.microsoft.com/office/powerpoint/2010/main" val="1215569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33EBB3F-E139-45BD-A60C-9AC258ACBC67}" type="slidenum">
              <a:rPr lang="en-US" altLang="en-US"/>
              <a:pPr/>
              <a:t>‹#›</a:t>
            </a:fld>
            <a:endParaRPr lang="en-US" altLang="en-US"/>
          </a:p>
        </p:txBody>
      </p:sp>
    </p:spTree>
    <p:extLst>
      <p:ext uri="{BB962C8B-B14F-4D97-AF65-F5344CB8AC3E}">
        <p14:creationId xmlns:p14="http://schemas.microsoft.com/office/powerpoint/2010/main" val="34432990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52AA056-D811-4D51-899C-C9289A5F5100}" type="slidenum">
              <a:rPr lang="en-US" altLang="en-US"/>
              <a:pPr/>
              <a:t>‹#›</a:t>
            </a:fld>
            <a:endParaRPr lang="en-US" altLang="en-US"/>
          </a:p>
        </p:txBody>
      </p:sp>
    </p:spTree>
    <p:extLst>
      <p:ext uri="{BB962C8B-B14F-4D97-AF65-F5344CB8AC3E}">
        <p14:creationId xmlns:p14="http://schemas.microsoft.com/office/powerpoint/2010/main" val="21111302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9698" name="Group 2"/>
          <p:cNvGrpSpPr>
            <a:grpSpLocks/>
          </p:cNvGrpSpPr>
          <p:nvPr/>
        </p:nvGrpSpPr>
        <p:grpSpPr bwMode="auto">
          <a:xfrm>
            <a:off x="-6350" y="20638"/>
            <a:ext cx="9144000" cy="6858000"/>
            <a:chOff x="0" y="0"/>
            <a:chExt cx="5760" cy="4320"/>
          </a:xfrm>
        </p:grpSpPr>
        <p:sp>
          <p:nvSpPr>
            <p:cNvPr id="29699"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9701"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29702" name="Group 6"/>
          <p:cNvGrpSpPr>
            <a:grpSpLocks/>
          </p:cNvGrpSpPr>
          <p:nvPr/>
        </p:nvGrpSpPr>
        <p:grpSpPr bwMode="auto">
          <a:xfrm>
            <a:off x="-1588" y="6034088"/>
            <a:ext cx="7845426" cy="850900"/>
            <a:chOff x="0" y="3792"/>
            <a:chExt cx="4942" cy="536"/>
          </a:xfrm>
        </p:grpSpPr>
        <p:sp>
          <p:nvSpPr>
            <p:cNvPr id="2970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29704" name="Group 8"/>
            <p:cNvGrpSpPr>
              <a:grpSpLocks/>
            </p:cNvGrpSpPr>
            <p:nvPr userDrawn="1"/>
          </p:nvGrpSpPr>
          <p:grpSpPr bwMode="auto">
            <a:xfrm>
              <a:off x="2486" y="3792"/>
              <a:ext cx="2456" cy="536"/>
              <a:chOff x="2486" y="3792"/>
              <a:chExt cx="2456" cy="536"/>
            </a:xfrm>
          </p:grpSpPr>
          <p:sp>
            <p:nvSpPr>
              <p:cNvPr id="29705"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6"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7"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8"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9"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971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grpSp>
        <p:nvGrpSpPr>
          <p:cNvPr id="29711" name="Group 15"/>
          <p:cNvGrpSpPr>
            <a:grpSpLocks/>
          </p:cNvGrpSpPr>
          <p:nvPr/>
        </p:nvGrpSpPr>
        <p:grpSpPr bwMode="auto">
          <a:xfrm>
            <a:off x="627063" y="6021388"/>
            <a:ext cx="5684837" cy="849312"/>
            <a:chOff x="395" y="3793"/>
            <a:chExt cx="3581" cy="535"/>
          </a:xfrm>
        </p:grpSpPr>
        <p:sp>
          <p:nvSpPr>
            <p:cNvPr id="29712"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3"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4"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5"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6"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7"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9718"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smtClean="0"/>
              <a:t>Click to edit Master title style</a:t>
            </a:r>
          </a:p>
        </p:txBody>
      </p:sp>
      <p:sp>
        <p:nvSpPr>
          <p:cNvPr id="2971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smtClean="0"/>
              <a:t>Click to edit Master subtitle style</a:t>
            </a:r>
          </a:p>
        </p:txBody>
      </p:sp>
      <p:sp>
        <p:nvSpPr>
          <p:cNvPr id="29720" name="Rectangle 24"/>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29721" name="Rectangle 25"/>
          <p:cNvSpPr>
            <a:spLocks noGrp="1" noChangeArrowheads="1"/>
          </p:cNvSpPr>
          <p:nvPr>
            <p:ph type="sldNum" sz="quarter" idx="4"/>
          </p:nvPr>
        </p:nvSpPr>
        <p:spPr/>
        <p:txBody>
          <a:bodyPr/>
          <a:lstStyle>
            <a:lvl1pPr>
              <a:defRPr/>
            </a:lvl1pPr>
          </a:lstStyle>
          <a:p>
            <a:fld id="{93409316-67B7-43E9-BD12-69568B1026D3}" type="slidenum">
              <a:rPr lang="en-US" altLang="en-US">
                <a:solidFill>
                  <a:srgbClr val="FFFFFF"/>
                </a:solidFill>
              </a:rPr>
              <a:pPr/>
              <a:t>‹#›</a:t>
            </a:fld>
            <a:endParaRPr lang="en-US" altLang="en-US">
              <a:solidFill>
                <a:srgbClr val="FFFFFF"/>
              </a:solidFill>
            </a:endParaRPr>
          </a:p>
        </p:txBody>
      </p:sp>
      <p:sp>
        <p:nvSpPr>
          <p:cNvPr id="29722" name="Rectangle 26"/>
          <p:cNvSpPr>
            <a:spLocks noGrp="1" noChangeArrowheads="1"/>
          </p:cNvSpPr>
          <p:nvPr>
            <p:ph type="ftr" sz="quarter" idx="3"/>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8045903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9718"/>
                                        </p:tgtEl>
                                        <p:attrNameLst>
                                          <p:attrName>style.visibility</p:attrName>
                                        </p:attrNameLst>
                                      </p:cBhvr>
                                      <p:to>
                                        <p:strVal val="visible"/>
                                      </p:to>
                                    </p:set>
                                    <p:anim calcmode="lin" valueType="num">
                                      <p:cBhvr>
                                        <p:cTn id="7" dur="2000" fill="hold"/>
                                        <p:tgtEl>
                                          <p:spTgt spid="29718"/>
                                        </p:tgtEl>
                                        <p:attrNameLst>
                                          <p:attrName>ppt_w</p:attrName>
                                        </p:attrNameLst>
                                      </p:cBhvr>
                                      <p:tavLst>
                                        <p:tav tm="0">
                                          <p:val>
                                            <p:strVal val="#ppt_w*2.5"/>
                                          </p:val>
                                        </p:tav>
                                        <p:tav tm="100000">
                                          <p:val>
                                            <p:strVal val="#ppt_w"/>
                                          </p:val>
                                        </p:tav>
                                      </p:tavLst>
                                    </p:anim>
                                    <p:anim calcmode="lin" valueType="num">
                                      <p:cBhvr>
                                        <p:cTn id="8" dur="2000" fill="hold"/>
                                        <p:tgtEl>
                                          <p:spTgt spid="29718"/>
                                        </p:tgtEl>
                                        <p:attrNameLst>
                                          <p:attrName>ppt_h</p:attrName>
                                        </p:attrNameLst>
                                      </p:cBhvr>
                                      <p:tavLst>
                                        <p:tav tm="0">
                                          <p:val>
                                            <p:strVal val="#ppt_h"/>
                                          </p:val>
                                        </p:tav>
                                        <p:tav tm="100000">
                                          <p:val>
                                            <p:strVal val="#ppt_h"/>
                                          </p:val>
                                        </p:tav>
                                      </p:tavLst>
                                    </p:anim>
                                    <p:anim calcmode="lin" valueType="num">
                                      <p:cBhvr>
                                        <p:cTn id="9" dur="2000" fill="hold"/>
                                        <p:tgtEl>
                                          <p:spTgt spid="2971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971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97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719">
                                            <p:txEl>
                                              <p:pRg st="0" end="0"/>
                                            </p:txEl>
                                          </p:spTgt>
                                        </p:tgtEl>
                                        <p:attrNameLst>
                                          <p:attrName>style.visibility</p:attrName>
                                        </p:attrNameLst>
                                      </p:cBhvr>
                                      <p:to>
                                        <p:strVal val="visible"/>
                                      </p:to>
                                    </p:set>
                                    <p:animEffect transition="in" filter="wipe(left)">
                                      <p:cBhvr>
                                        <p:cTn id="16" dur="500"/>
                                        <p:tgtEl>
                                          <p:spTgt spid="297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8" grpId="0"/>
      <p:bldP spid="29719" grpId="0" build="p">
        <p:tmplLst>
          <p:tmpl lvl="1">
            <p:tnLst>
              <p:par>
                <p:cTn presetID="22" presetClass="entr" presetSubtype="8" fill="hold" nodeType="clickEffect">
                  <p:stCondLst>
                    <p:cond delay="0"/>
                  </p:stCondLst>
                  <p:childTnLst>
                    <p:set>
                      <p:cBhvr>
                        <p:cTn dur="1" fill="hold">
                          <p:stCondLst>
                            <p:cond delay="0"/>
                          </p:stCondLst>
                        </p:cTn>
                        <p:tgtEl>
                          <p:spTgt spid="29719"/>
                        </p:tgtEl>
                        <p:attrNameLst>
                          <p:attrName>style.visibility</p:attrName>
                        </p:attrNameLst>
                      </p:cBhvr>
                      <p:to>
                        <p:strVal val="visible"/>
                      </p:to>
                    </p:set>
                    <p:animEffect transition="in" filter="wipe(left)">
                      <p:cBhvr>
                        <p:cTn dur="500"/>
                        <p:tgtEl>
                          <p:spTgt spid="2971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C0B254F-C849-44F0-9584-129D6EC7E60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921167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74E5A-2CA7-4360-9498-C50ABF1CD1C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294162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8E2D1D9-61C8-45DC-A1AD-52BABEFB6C0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99691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DF7923E-BE02-4657-A961-B479EE684D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700086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DD43439-B6FA-42A5-8F39-2BF478F84FF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747453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C0B254F-C849-44F0-9584-129D6EC7E602}" type="slidenum">
              <a:rPr lang="en-US" altLang="en-US"/>
              <a:pPr/>
              <a:t>‹#›</a:t>
            </a:fld>
            <a:endParaRPr lang="en-US" altLang="en-US"/>
          </a:p>
        </p:txBody>
      </p:sp>
    </p:spTree>
    <p:extLst>
      <p:ext uri="{BB962C8B-B14F-4D97-AF65-F5344CB8AC3E}">
        <p14:creationId xmlns:p14="http://schemas.microsoft.com/office/powerpoint/2010/main" val="24838787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914E4E3-249E-408C-932C-30AF91D88C5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62622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100B3F6-25C3-40BB-9AE2-00E3AEC5257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091866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A2D5752-419B-4973-8FE3-F834CA748FA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435771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366C398-AE98-4CD4-ADD9-6E3DF224922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184896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1F72670-CAC1-4E4C-8434-9110DF7DC84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07043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33EBB3F-E139-45BD-A60C-9AC258ACBC6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362435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52AA056-D811-4D51-899C-C9289A5F510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893628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974E5A-2CA7-4360-9498-C50ABF1CD1C9}" type="slidenum">
              <a:rPr lang="en-US" altLang="en-US"/>
              <a:pPr/>
              <a:t>‹#›</a:t>
            </a:fld>
            <a:endParaRPr lang="en-US" altLang="en-US"/>
          </a:p>
        </p:txBody>
      </p:sp>
    </p:spTree>
    <p:extLst>
      <p:ext uri="{BB962C8B-B14F-4D97-AF65-F5344CB8AC3E}">
        <p14:creationId xmlns:p14="http://schemas.microsoft.com/office/powerpoint/2010/main" val="24164118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8E2D1D9-61C8-45DC-A1AD-52BABEFB6C07}" type="slidenum">
              <a:rPr lang="en-US" altLang="en-US"/>
              <a:pPr/>
              <a:t>‹#›</a:t>
            </a:fld>
            <a:endParaRPr lang="en-US" altLang="en-US"/>
          </a:p>
        </p:txBody>
      </p:sp>
    </p:spTree>
    <p:extLst>
      <p:ext uri="{BB962C8B-B14F-4D97-AF65-F5344CB8AC3E}">
        <p14:creationId xmlns:p14="http://schemas.microsoft.com/office/powerpoint/2010/main" val="37230523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DF7923E-BE02-4657-A961-B479EE684D9F}" type="slidenum">
              <a:rPr lang="en-US" altLang="en-US"/>
              <a:pPr/>
              <a:t>‹#›</a:t>
            </a:fld>
            <a:endParaRPr lang="en-US" altLang="en-US"/>
          </a:p>
        </p:txBody>
      </p:sp>
    </p:spTree>
    <p:extLst>
      <p:ext uri="{BB962C8B-B14F-4D97-AF65-F5344CB8AC3E}">
        <p14:creationId xmlns:p14="http://schemas.microsoft.com/office/powerpoint/2010/main" val="2017607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DD43439-B6FA-42A5-8F39-2BF478F84FFC}" type="slidenum">
              <a:rPr lang="en-US" altLang="en-US"/>
              <a:pPr/>
              <a:t>‹#›</a:t>
            </a:fld>
            <a:endParaRPr lang="en-US" altLang="en-US"/>
          </a:p>
        </p:txBody>
      </p:sp>
    </p:spTree>
    <p:extLst>
      <p:ext uri="{BB962C8B-B14F-4D97-AF65-F5344CB8AC3E}">
        <p14:creationId xmlns:p14="http://schemas.microsoft.com/office/powerpoint/2010/main" val="10483542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914E4E3-249E-408C-932C-30AF91D88C5C}" type="slidenum">
              <a:rPr lang="en-US" altLang="en-US"/>
              <a:pPr/>
              <a:t>‹#›</a:t>
            </a:fld>
            <a:endParaRPr lang="en-US" altLang="en-US"/>
          </a:p>
        </p:txBody>
      </p:sp>
    </p:spTree>
    <p:extLst>
      <p:ext uri="{BB962C8B-B14F-4D97-AF65-F5344CB8AC3E}">
        <p14:creationId xmlns:p14="http://schemas.microsoft.com/office/powerpoint/2010/main" val="3898851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00B3F6-25C3-40BB-9AE2-00E3AEC52571}" type="slidenum">
              <a:rPr lang="en-US" altLang="en-US"/>
              <a:pPr/>
              <a:t>‹#›</a:t>
            </a:fld>
            <a:endParaRPr lang="en-US" altLang="en-US"/>
          </a:p>
        </p:txBody>
      </p:sp>
    </p:spTree>
    <p:extLst>
      <p:ext uri="{BB962C8B-B14F-4D97-AF65-F5344CB8AC3E}">
        <p14:creationId xmlns:p14="http://schemas.microsoft.com/office/powerpoint/2010/main" val="28050966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2D5752-419B-4973-8FE3-F834CA748FAD}" type="slidenum">
              <a:rPr lang="en-US" altLang="en-US"/>
              <a:pPr/>
              <a:t>‹#›</a:t>
            </a:fld>
            <a:endParaRPr lang="en-US" altLang="en-US"/>
          </a:p>
        </p:txBody>
      </p:sp>
    </p:spTree>
    <p:extLst>
      <p:ext uri="{BB962C8B-B14F-4D97-AF65-F5344CB8AC3E}">
        <p14:creationId xmlns:p14="http://schemas.microsoft.com/office/powerpoint/2010/main" val="26318358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9144000" cy="6858000"/>
            <a:chOff x="0" y="0"/>
            <a:chExt cx="5760" cy="4320"/>
          </a:xfrm>
        </p:grpSpPr>
        <p:sp>
          <p:nvSpPr>
            <p:cNvPr id="2867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7"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678" name="Group 6"/>
          <p:cNvGrpSpPr>
            <a:grpSpLocks/>
          </p:cNvGrpSpPr>
          <p:nvPr/>
        </p:nvGrpSpPr>
        <p:grpSpPr bwMode="auto">
          <a:xfrm>
            <a:off x="0" y="6019800"/>
            <a:ext cx="7848600" cy="857250"/>
            <a:chOff x="0" y="3792"/>
            <a:chExt cx="4944" cy="540"/>
          </a:xfrm>
        </p:grpSpPr>
        <p:sp>
          <p:nvSpPr>
            <p:cNvPr id="2867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680" name="Group 8"/>
            <p:cNvGrpSpPr>
              <a:grpSpLocks/>
            </p:cNvGrpSpPr>
            <p:nvPr userDrawn="1"/>
          </p:nvGrpSpPr>
          <p:grpSpPr bwMode="auto">
            <a:xfrm>
              <a:off x="2486" y="3792"/>
              <a:ext cx="2458" cy="540"/>
              <a:chOff x="2486" y="3792"/>
              <a:chExt cx="2458" cy="540"/>
            </a:xfrm>
          </p:grpSpPr>
          <p:sp>
            <p:nvSpPr>
              <p:cNvPr id="28681"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2"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3"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4"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5"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86"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7" name="Group 15"/>
          <p:cNvGrpSpPr>
            <a:grpSpLocks/>
          </p:cNvGrpSpPr>
          <p:nvPr/>
        </p:nvGrpSpPr>
        <p:grpSpPr bwMode="auto">
          <a:xfrm>
            <a:off x="627063" y="6021388"/>
            <a:ext cx="5684837" cy="849312"/>
            <a:chOff x="395" y="3793"/>
            <a:chExt cx="3581" cy="535"/>
          </a:xfrm>
        </p:grpSpPr>
        <p:sp>
          <p:nvSpPr>
            <p:cNvPr id="28688"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9"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0"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1"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2"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3"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94"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95"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96"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28697"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28698"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3DC53FE0-3A11-424A-B746-B9FB114356B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8694"/>
                                        </p:tgtEl>
                                        <p:attrNameLst>
                                          <p:attrName>style.visibility</p:attrName>
                                        </p:attrNameLst>
                                      </p:cBhvr>
                                      <p:to>
                                        <p:strVal val="visible"/>
                                      </p:to>
                                    </p:set>
                                    <p:anim calcmode="lin" valueType="num">
                                      <p:cBhvr>
                                        <p:cTn id="7" dur="1000" fill="hold"/>
                                        <p:tgtEl>
                                          <p:spTgt spid="28694"/>
                                        </p:tgtEl>
                                        <p:attrNameLst>
                                          <p:attrName>ppt_w</p:attrName>
                                        </p:attrNameLst>
                                      </p:cBhvr>
                                      <p:tavLst>
                                        <p:tav tm="0">
                                          <p:val>
                                            <p:strVal val="#ppt_w*2.5"/>
                                          </p:val>
                                        </p:tav>
                                        <p:tav tm="100000">
                                          <p:val>
                                            <p:strVal val="#ppt_w"/>
                                          </p:val>
                                        </p:tav>
                                      </p:tavLst>
                                    </p:anim>
                                    <p:anim calcmode="lin" valueType="num">
                                      <p:cBhvr>
                                        <p:cTn id="8" dur="1000" fill="hold"/>
                                        <p:tgtEl>
                                          <p:spTgt spid="28694"/>
                                        </p:tgtEl>
                                        <p:attrNameLst>
                                          <p:attrName>ppt_h</p:attrName>
                                        </p:attrNameLst>
                                      </p:cBhvr>
                                      <p:tavLst>
                                        <p:tav tm="0">
                                          <p:val>
                                            <p:strVal val="#ppt_h"/>
                                          </p:val>
                                        </p:tav>
                                        <p:tav tm="100000">
                                          <p:val>
                                            <p:strVal val="#ppt_h"/>
                                          </p:val>
                                        </p:tav>
                                      </p:tavLst>
                                    </p:anim>
                                    <p:anim calcmode="lin" valueType="num">
                                      <p:cBhvr>
                                        <p:cTn id="9" dur="1000" fill="hold"/>
                                        <p:tgtEl>
                                          <p:spTgt spid="28694"/>
                                        </p:tgtEl>
                                        <p:attrNameLst>
                                          <p:attrName>ppt_x</p:attrName>
                                        </p:attrNameLst>
                                      </p:cBhvr>
                                      <p:tavLst>
                                        <p:tav tm="0">
                                          <p:val>
                                            <p:strVal val="#ppt_x-.2"/>
                                          </p:val>
                                        </p:tav>
                                        <p:tav tm="50000">
                                          <p:val>
                                            <p:strVal val="#ppt_x+.1"/>
                                          </p:val>
                                        </p:tav>
                                        <p:tav tm="100000">
                                          <p:val>
                                            <p:strVal val="#ppt_x"/>
                                          </p:val>
                                        </p:tav>
                                      </p:tavLst>
                                    </p:anim>
                                    <p:anim calcmode="lin" valueType="num">
                                      <p:cBhvr>
                                        <p:cTn id="10" dur="1000" fill="hold"/>
                                        <p:tgtEl>
                                          <p:spTgt spid="28694"/>
                                        </p:tgtEl>
                                        <p:attrNameLst>
                                          <p:attrName>ppt_y</p:attrName>
                                        </p:attrNameLst>
                                      </p:cBhvr>
                                      <p:tavLst>
                                        <p:tav tm="0">
                                          <p:val>
                                            <p:strVal val="#ppt_y+1"/>
                                          </p:val>
                                        </p:tav>
                                        <p:tav tm="50000">
                                          <p:val>
                                            <p:strVal val="#ppt_y+.5"/>
                                          </p:val>
                                        </p:tav>
                                        <p:tav tm="100000">
                                          <p:val>
                                            <p:strVal val="#ppt_y"/>
                                          </p:val>
                                        </p:tav>
                                      </p:tavLst>
                                    </p:anim>
                                    <p:animEffect transition="in" filter="fade">
                                      <p:cBhvr>
                                        <p:cTn id="11" dur="1000"/>
                                        <p:tgtEl>
                                          <p:spTgt spid="286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695">
                                            <p:txEl>
                                              <p:pRg st="0" end="0"/>
                                            </p:txEl>
                                          </p:spTgt>
                                        </p:tgtEl>
                                        <p:attrNameLst>
                                          <p:attrName>style.visibility</p:attrName>
                                        </p:attrNameLst>
                                      </p:cBhvr>
                                      <p:to>
                                        <p:strVal val="visible"/>
                                      </p:to>
                                    </p:set>
                                    <p:animEffect transition="in" filter="wipe(left)">
                                      <p:cBhvr>
                                        <p:cTn id="16" dur="1000"/>
                                        <p:tgtEl>
                                          <p:spTgt spid="28695">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95">
                                            <p:txEl>
                                              <p:pRg st="1" end="1"/>
                                            </p:txEl>
                                          </p:spTgt>
                                        </p:tgtEl>
                                        <p:attrNameLst>
                                          <p:attrName>style.visibility</p:attrName>
                                        </p:attrNameLst>
                                      </p:cBhvr>
                                      <p:to>
                                        <p:strVal val="visible"/>
                                      </p:to>
                                    </p:set>
                                    <p:animEffect transition="in" filter="wipe(left)">
                                      <p:cBhvr>
                                        <p:cTn id="19" dur="1000"/>
                                        <p:tgtEl>
                                          <p:spTgt spid="28695">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695">
                                            <p:txEl>
                                              <p:pRg st="2" end="2"/>
                                            </p:txEl>
                                          </p:spTgt>
                                        </p:tgtEl>
                                        <p:attrNameLst>
                                          <p:attrName>style.visibility</p:attrName>
                                        </p:attrNameLst>
                                      </p:cBhvr>
                                      <p:to>
                                        <p:strVal val="visible"/>
                                      </p:to>
                                    </p:set>
                                    <p:animEffect transition="in" filter="wipe(left)">
                                      <p:cBhvr>
                                        <p:cTn id="22" dur="1000"/>
                                        <p:tgtEl>
                                          <p:spTgt spid="28695">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695">
                                            <p:txEl>
                                              <p:pRg st="3" end="3"/>
                                            </p:txEl>
                                          </p:spTgt>
                                        </p:tgtEl>
                                        <p:attrNameLst>
                                          <p:attrName>style.visibility</p:attrName>
                                        </p:attrNameLst>
                                      </p:cBhvr>
                                      <p:to>
                                        <p:strVal val="visible"/>
                                      </p:to>
                                    </p:set>
                                    <p:animEffect transition="in" filter="wipe(left)">
                                      <p:cBhvr>
                                        <p:cTn id="25" dur="1000"/>
                                        <p:tgtEl>
                                          <p:spTgt spid="28695">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695">
                                            <p:txEl>
                                              <p:pRg st="4" end="4"/>
                                            </p:txEl>
                                          </p:spTgt>
                                        </p:tgtEl>
                                        <p:attrNameLst>
                                          <p:attrName>style.visibility</p:attrName>
                                        </p:attrNameLst>
                                      </p:cBhvr>
                                      <p:to>
                                        <p:strVal val="visible"/>
                                      </p:to>
                                    </p:set>
                                    <p:animEffect transition="in" filter="wipe(left)">
                                      <p:cBhvr>
                                        <p:cTn id="28" dur="1000"/>
                                        <p:tgtEl>
                                          <p:spTgt spid="286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4" grpId="0"/>
      <p:bldP spid="28695" grpId="0" build="p">
        <p:tmplLst>
          <p:tmpl lvl="1">
            <p:tnLst>
              <p:par>
                <p:cTn presetID="22" presetClass="entr" presetSubtype="8" fill="hold" nodeType="click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9144000" cy="6858000"/>
            <a:chOff x="0" y="0"/>
            <a:chExt cx="5760" cy="4320"/>
          </a:xfrm>
        </p:grpSpPr>
        <p:sp>
          <p:nvSpPr>
            <p:cNvPr id="2867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7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8677"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28678" name="Group 6"/>
          <p:cNvGrpSpPr>
            <a:grpSpLocks/>
          </p:cNvGrpSpPr>
          <p:nvPr/>
        </p:nvGrpSpPr>
        <p:grpSpPr bwMode="auto">
          <a:xfrm>
            <a:off x="0" y="6019800"/>
            <a:ext cx="7848600" cy="857250"/>
            <a:chOff x="0" y="3792"/>
            <a:chExt cx="4944" cy="540"/>
          </a:xfrm>
        </p:grpSpPr>
        <p:sp>
          <p:nvSpPr>
            <p:cNvPr id="2867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28680" name="Group 8"/>
            <p:cNvGrpSpPr>
              <a:grpSpLocks/>
            </p:cNvGrpSpPr>
            <p:nvPr userDrawn="1"/>
          </p:nvGrpSpPr>
          <p:grpSpPr bwMode="auto">
            <a:xfrm>
              <a:off x="2486" y="3792"/>
              <a:ext cx="2458" cy="540"/>
              <a:chOff x="2486" y="3792"/>
              <a:chExt cx="2458" cy="540"/>
            </a:xfrm>
          </p:grpSpPr>
          <p:sp>
            <p:nvSpPr>
              <p:cNvPr id="28681"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82"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83"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84"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85"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8686"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grpSp>
        <p:nvGrpSpPr>
          <p:cNvPr id="28687" name="Group 15"/>
          <p:cNvGrpSpPr>
            <a:grpSpLocks/>
          </p:cNvGrpSpPr>
          <p:nvPr/>
        </p:nvGrpSpPr>
        <p:grpSpPr bwMode="auto">
          <a:xfrm>
            <a:off x="627063" y="6021388"/>
            <a:ext cx="5684837" cy="849312"/>
            <a:chOff x="395" y="3793"/>
            <a:chExt cx="3581" cy="535"/>
          </a:xfrm>
        </p:grpSpPr>
        <p:sp>
          <p:nvSpPr>
            <p:cNvPr id="28688"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89"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90"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91"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92"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93"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8694"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95"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96"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solidFill>
                <a:srgbClr val="FFFFFF"/>
              </a:solidFill>
            </a:endParaRPr>
          </a:p>
        </p:txBody>
      </p:sp>
      <p:sp>
        <p:nvSpPr>
          <p:cNvPr id="28697"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solidFill>
                <a:srgbClr val="FFFFFF"/>
              </a:solidFill>
            </a:endParaRPr>
          </a:p>
        </p:txBody>
      </p:sp>
      <p:sp>
        <p:nvSpPr>
          <p:cNvPr id="28698"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3DC53FE0-3A11-424A-B746-B9FB114356B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38084275"/>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8694"/>
                                        </p:tgtEl>
                                        <p:attrNameLst>
                                          <p:attrName>style.visibility</p:attrName>
                                        </p:attrNameLst>
                                      </p:cBhvr>
                                      <p:to>
                                        <p:strVal val="visible"/>
                                      </p:to>
                                    </p:set>
                                    <p:anim calcmode="lin" valueType="num">
                                      <p:cBhvr>
                                        <p:cTn id="7" dur="1000" fill="hold"/>
                                        <p:tgtEl>
                                          <p:spTgt spid="28694"/>
                                        </p:tgtEl>
                                        <p:attrNameLst>
                                          <p:attrName>ppt_w</p:attrName>
                                        </p:attrNameLst>
                                      </p:cBhvr>
                                      <p:tavLst>
                                        <p:tav tm="0">
                                          <p:val>
                                            <p:strVal val="#ppt_w*2.5"/>
                                          </p:val>
                                        </p:tav>
                                        <p:tav tm="100000">
                                          <p:val>
                                            <p:strVal val="#ppt_w"/>
                                          </p:val>
                                        </p:tav>
                                      </p:tavLst>
                                    </p:anim>
                                    <p:anim calcmode="lin" valueType="num">
                                      <p:cBhvr>
                                        <p:cTn id="8" dur="1000" fill="hold"/>
                                        <p:tgtEl>
                                          <p:spTgt spid="28694"/>
                                        </p:tgtEl>
                                        <p:attrNameLst>
                                          <p:attrName>ppt_h</p:attrName>
                                        </p:attrNameLst>
                                      </p:cBhvr>
                                      <p:tavLst>
                                        <p:tav tm="0">
                                          <p:val>
                                            <p:strVal val="#ppt_h"/>
                                          </p:val>
                                        </p:tav>
                                        <p:tav tm="100000">
                                          <p:val>
                                            <p:strVal val="#ppt_h"/>
                                          </p:val>
                                        </p:tav>
                                      </p:tavLst>
                                    </p:anim>
                                    <p:anim calcmode="lin" valueType="num">
                                      <p:cBhvr>
                                        <p:cTn id="9" dur="1000" fill="hold"/>
                                        <p:tgtEl>
                                          <p:spTgt spid="28694"/>
                                        </p:tgtEl>
                                        <p:attrNameLst>
                                          <p:attrName>ppt_x</p:attrName>
                                        </p:attrNameLst>
                                      </p:cBhvr>
                                      <p:tavLst>
                                        <p:tav tm="0">
                                          <p:val>
                                            <p:strVal val="#ppt_x-.2"/>
                                          </p:val>
                                        </p:tav>
                                        <p:tav tm="50000">
                                          <p:val>
                                            <p:strVal val="#ppt_x+.1"/>
                                          </p:val>
                                        </p:tav>
                                        <p:tav tm="100000">
                                          <p:val>
                                            <p:strVal val="#ppt_x"/>
                                          </p:val>
                                        </p:tav>
                                      </p:tavLst>
                                    </p:anim>
                                    <p:anim calcmode="lin" valueType="num">
                                      <p:cBhvr>
                                        <p:cTn id="10" dur="1000" fill="hold"/>
                                        <p:tgtEl>
                                          <p:spTgt spid="28694"/>
                                        </p:tgtEl>
                                        <p:attrNameLst>
                                          <p:attrName>ppt_y</p:attrName>
                                        </p:attrNameLst>
                                      </p:cBhvr>
                                      <p:tavLst>
                                        <p:tav tm="0">
                                          <p:val>
                                            <p:strVal val="#ppt_y+1"/>
                                          </p:val>
                                        </p:tav>
                                        <p:tav tm="50000">
                                          <p:val>
                                            <p:strVal val="#ppt_y+.5"/>
                                          </p:val>
                                        </p:tav>
                                        <p:tav tm="100000">
                                          <p:val>
                                            <p:strVal val="#ppt_y"/>
                                          </p:val>
                                        </p:tav>
                                      </p:tavLst>
                                    </p:anim>
                                    <p:animEffect transition="in" filter="fade">
                                      <p:cBhvr>
                                        <p:cTn id="11" dur="1000"/>
                                        <p:tgtEl>
                                          <p:spTgt spid="286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695">
                                            <p:txEl>
                                              <p:pRg st="0" end="0"/>
                                            </p:txEl>
                                          </p:spTgt>
                                        </p:tgtEl>
                                        <p:attrNameLst>
                                          <p:attrName>style.visibility</p:attrName>
                                        </p:attrNameLst>
                                      </p:cBhvr>
                                      <p:to>
                                        <p:strVal val="visible"/>
                                      </p:to>
                                    </p:set>
                                    <p:animEffect transition="in" filter="wipe(left)">
                                      <p:cBhvr>
                                        <p:cTn id="16" dur="1000"/>
                                        <p:tgtEl>
                                          <p:spTgt spid="28695">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95">
                                            <p:txEl>
                                              <p:pRg st="1" end="1"/>
                                            </p:txEl>
                                          </p:spTgt>
                                        </p:tgtEl>
                                        <p:attrNameLst>
                                          <p:attrName>style.visibility</p:attrName>
                                        </p:attrNameLst>
                                      </p:cBhvr>
                                      <p:to>
                                        <p:strVal val="visible"/>
                                      </p:to>
                                    </p:set>
                                    <p:animEffect transition="in" filter="wipe(left)">
                                      <p:cBhvr>
                                        <p:cTn id="19" dur="1000"/>
                                        <p:tgtEl>
                                          <p:spTgt spid="28695">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695">
                                            <p:txEl>
                                              <p:pRg st="2" end="2"/>
                                            </p:txEl>
                                          </p:spTgt>
                                        </p:tgtEl>
                                        <p:attrNameLst>
                                          <p:attrName>style.visibility</p:attrName>
                                        </p:attrNameLst>
                                      </p:cBhvr>
                                      <p:to>
                                        <p:strVal val="visible"/>
                                      </p:to>
                                    </p:set>
                                    <p:animEffect transition="in" filter="wipe(left)">
                                      <p:cBhvr>
                                        <p:cTn id="22" dur="1000"/>
                                        <p:tgtEl>
                                          <p:spTgt spid="28695">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695">
                                            <p:txEl>
                                              <p:pRg st="3" end="3"/>
                                            </p:txEl>
                                          </p:spTgt>
                                        </p:tgtEl>
                                        <p:attrNameLst>
                                          <p:attrName>style.visibility</p:attrName>
                                        </p:attrNameLst>
                                      </p:cBhvr>
                                      <p:to>
                                        <p:strVal val="visible"/>
                                      </p:to>
                                    </p:set>
                                    <p:animEffect transition="in" filter="wipe(left)">
                                      <p:cBhvr>
                                        <p:cTn id="25" dur="1000"/>
                                        <p:tgtEl>
                                          <p:spTgt spid="28695">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695">
                                            <p:txEl>
                                              <p:pRg st="4" end="4"/>
                                            </p:txEl>
                                          </p:spTgt>
                                        </p:tgtEl>
                                        <p:attrNameLst>
                                          <p:attrName>style.visibility</p:attrName>
                                        </p:attrNameLst>
                                      </p:cBhvr>
                                      <p:to>
                                        <p:strVal val="visible"/>
                                      </p:to>
                                    </p:set>
                                    <p:animEffect transition="in" filter="wipe(left)">
                                      <p:cBhvr>
                                        <p:cTn id="28" dur="1000"/>
                                        <p:tgtEl>
                                          <p:spTgt spid="286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4" grpId="0"/>
      <p:bldP spid="28695" grpId="0" build="p">
        <p:tmplLst>
          <p:tmpl lvl="1">
            <p:tnLst>
              <p:par>
                <p:cTn presetID="22" presetClass="entr" presetSubtype="8" fill="hold" nodeType="click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lasszone.com/books/earth_science/terc/content/visualizations/es2706/es2706page01.cfm?chapter_no=visualiz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indows2universe.org/comets/comet_model_interactiv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381000" y="1219200"/>
            <a:ext cx="8229600" cy="3581400"/>
          </a:xfrm>
        </p:spPr>
        <p:txBody>
          <a:bodyPr/>
          <a:lstStyle/>
          <a:p>
            <a:r>
              <a:rPr lang="en-US" dirty="0" smtClean="0"/>
              <a:t>Other than the sun, planets, and moon, what other objects are found in the Solar System?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4495800"/>
          </a:xfrm>
        </p:spPr>
        <p:txBody>
          <a:bodyPr/>
          <a:lstStyle/>
          <a:p>
            <a:r>
              <a:rPr lang="en-US" sz="6600" b="1" dirty="0" smtClean="0"/>
              <a:t>Meteoroid, Meteor, Meteorite?</a:t>
            </a:r>
            <a:br>
              <a:rPr lang="en-US" sz="6600" b="1" dirty="0" smtClean="0"/>
            </a:br>
            <a:r>
              <a:rPr lang="en-US" dirty="0" smtClean="0"/>
              <a:t/>
            </a:r>
            <a:br>
              <a:rPr lang="en-US" dirty="0" smtClean="0"/>
            </a:br>
            <a:r>
              <a:rPr lang="en-US" dirty="0" smtClean="0"/>
              <a:t>The difference is just based on where the rock is located when you are describing it.</a:t>
            </a:r>
            <a:endParaRPr lang="en-US" dirty="0"/>
          </a:p>
        </p:txBody>
      </p:sp>
    </p:spTree>
    <p:extLst>
      <p:ext uri="{BB962C8B-B14F-4D97-AF65-F5344CB8AC3E}">
        <p14:creationId xmlns:p14="http://schemas.microsoft.com/office/powerpoint/2010/main" val="5326964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00"/>
            </a:gs>
            <a:gs pos="100000">
              <a:srgbClr val="040404"/>
            </a:gs>
          </a:gsLst>
          <a:lin ang="5400000" scaled="1"/>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02172"/>
            <a:ext cx="9144000" cy="243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0"/>
            <a:ext cx="2057400" cy="175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590800"/>
            <a:ext cx="2514600" cy="143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90800" y="228600"/>
            <a:ext cx="5660563" cy="1077218"/>
          </a:xfrm>
          <a:prstGeom prst="rect">
            <a:avLst/>
          </a:prstGeom>
          <a:noFill/>
        </p:spPr>
        <p:txBody>
          <a:bodyPr wrap="square" rtlCol="0">
            <a:spAutoFit/>
          </a:bodyPr>
          <a:lstStyle/>
          <a:p>
            <a:pPr algn="ctr"/>
            <a:r>
              <a:rPr lang="en-US" sz="3200" dirty="0" smtClean="0"/>
              <a:t>Meteoroid is a “space rock” that is still in space</a:t>
            </a:r>
            <a:endParaRPr lang="en-US" sz="3200" dirty="0"/>
          </a:p>
        </p:txBody>
      </p:sp>
      <p:sp>
        <p:nvSpPr>
          <p:cNvPr id="13" name="TextBox 12"/>
          <p:cNvSpPr txBox="1"/>
          <p:nvPr/>
        </p:nvSpPr>
        <p:spPr>
          <a:xfrm>
            <a:off x="32657" y="2465146"/>
            <a:ext cx="4559703" cy="2062103"/>
          </a:xfrm>
          <a:prstGeom prst="rect">
            <a:avLst/>
          </a:prstGeom>
          <a:noFill/>
        </p:spPr>
        <p:txBody>
          <a:bodyPr wrap="square" rtlCol="0">
            <a:spAutoFit/>
          </a:bodyPr>
          <a:lstStyle/>
          <a:p>
            <a:pPr algn="ctr"/>
            <a:r>
              <a:rPr lang="en-US" sz="3200" b="1" u="sng" dirty="0" smtClean="0"/>
              <a:t>Meteor</a:t>
            </a:r>
            <a:r>
              <a:rPr lang="en-US" sz="3200" dirty="0" smtClean="0"/>
              <a:t> is a meteoroid that burns up in the earth’s atmosphere</a:t>
            </a:r>
            <a:br>
              <a:rPr lang="en-US" sz="3200" dirty="0" smtClean="0"/>
            </a:br>
            <a:r>
              <a:rPr lang="en-US" sz="3200" dirty="0" smtClean="0"/>
              <a:t>(Shooting Star)</a:t>
            </a:r>
            <a:endParaRPr lang="en-US" sz="3200" dirty="0"/>
          </a:p>
        </p:txBody>
      </p:sp>
      <p:sp>
        <p:nvSpPr>
          <p:cNvPr id="14" name="TextBox 13"/>
          <p:cNvSpPr txBox="1"/>
          <p:nvPr/>
        </p:nvSpPr>
        <p:spPr>
          <a:xfrm>
            <a:off x="5029197" y="4876796"/>
            <a:ext cx="4114801" cy="1569660"/>
          </a:xfrm>
          <a:prstGeom prst="rect">
            <a:avLst/>
          </a:prstGeom>
          <a:noFill/>
        </p:spPr>
        <p:txBody>
          <a:bodyPr wrap="square" rtlCol="0">
            <a:spAutoFit/>
          </a:bodyPr>
          <a:lstStyle/>
          <a:p>
            <a:pPr algn="ctr"/>
            <a:r>
              <a:rPr lang="en-US" sz="3200" b="1" dirty="0" smtClean="0">
                <a:solidFill>
                  <a:srgbClr val="000000"/>
                </a:solidFill>
              </a:rPr>
              <a:t>Meteorite is a meteoroid that hits</a:t>
            </a:r>
            <a:br>
              <a:rPr lang="en-US" sz="3200" b="1" dirty="0" smtClean="0">
                <a:solidFill>
                  <a:srgbClr val="000000"/>
                </a:solidFill>
              </a:rPr>
            </a:br>
            <a:r>
              <a:rPr lang="en-US" sz="3200" b="1" dirty="0" smtClean="0">
                <a:solidFill>
                  <a:srgbClr val="000000"/>
                </a:solidFill>
              </a:rPr>
              <a:t>the earth’s surface</a:t>
            </a:r>
            <a:endParaRPr lang="en-US" sz="3200" b="1" dirty="0">
              <a:solidFill>
                <a:srgbClr val="000000"/>
              </a:solidFill>
            </a:endParaRPr>
          </a:p>
        </p:txBody>
      </p:sp>
      <p:sp>
        <p:nvSpPr>
          <p:cNvPr id="3" name="Left Arrow 2"/>
          <p:cNvSpPr/>
          <p:nvPr/>
        </p:nvSpPr>
        <p:spPr bwMode="auto">
          <a:xfrm>
            <a:off x="2057400" y="286603"/>
            <a:ext cx="811692" cy="519713"/>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Left Arrow 16"/>
          <p:cNvSpPr/>
          <p:nvPr/>
        </p:nvSpPr>
        <p:spPr bwMode="auto">
          <a:xfrm rot="10800000">
            <a:off x="4408008" y="3236341"/>
            <a:ext cx="811692" cy="519713"/>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513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6724">
            <a:off x="8129687" y="4499337"/>
            <a:ext cx="1090916" cy="5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0779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266" name="Picture 2" descr="http://2.bp.blogspot.com/-_zi_wtdeA_A/USHxXFX2n3I/AAAAAAAAETo/vJsEchT6q7U/s1600/earths-atmosph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6" y="685800"/>
            <a:ext cx="8926389" cy="499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665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981200"/>
          </a:xfrm>
        </p:spPr>
        <p:txBody>
          <a:bodyPr/>
          <a:lstStyle/>
          <a:p>
            <a:r>
              <a:rPr lang="en-US" dirty="0" smtClean="0"/>
              <a:t>A Meteor is considered harmless even though it can be viewed from earth at times.</a:t>
            </a:r>
            <a:endParaRPr lang="en-US" dirty="0"/>
          </a:p>
        </p:txBody>
      </p:sp>
      <p:pic>
        <p:nvPicPr>
          <p:cNvPr id="7170" name="Picture 2" descr="Mete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14600"/>
            <a:ext cx="5000625" cy="333375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751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457200" y="-10888"/>
            <a:ext cx="8229600" cy="1219200"/>
          </a:xfrm>
        </p:spPr>
        <p:txBody>
          <a:bodyPr/>
          <a:lstStyle/>
          <a:p>
            <a:r>
              <a:rPr lang="en-US" u="sng" dirty="0" smtClean="0"/>
              <a:t>Distributed Summarizing</a:t>
            </a:r>
            <a:endParaRPr lang="en-US" u="sng" dirty="0"/>
          </a:p>
        </p:txBody>
      </p:sp>
      <p:sp>
        <p:nvSpPr>
          <p:cNvPr id="6" name="Subtitle 5"/>
          <p:cNvSpPr>
            <a:spLocks noGrp="1"/>
          </p:cNvSpPr>
          <p:nvPr>
            <p:ph type="subTitle" sz="quarter" idx="1"/>
          </p:nvPr>
        </p:nvSpPr>
        <p:spPr>
          <a:xfrm>
            <a:off x="838200" y="1447800"/>
            <a:ext cx="7696200" cy="4419600"/>
          </a:xfrm>
        </p:spPr>
        <p:txBody>
          <a:bodyPr/>
          <a:lstStyle/>
          <a:p>
            <a:r>
              <a:rPr lang="en-US" sz="4000" dirty="0" smtClean="0"/>
              <a:t>On your notes sheet, explain the difference between a comet, meteoroid</a:t>
            </a:r>
            <a:r>
              <a:rPr lang="en-US" sz="4000" dirty="0" smtClean="0"/>
              <a:t>, meteorite </a:t>
            </a:r>
            <a:r>
              <a:rPr lang="en-US" sz="4000" dirty="0" smtClean="0"/>
              <a:t>and meteor.</a:t>
            </a:r>
            <a:r>
              <a:rPr lang="en-US" dirty="0" smtClean="0"/>
              <a:t/>
            </a:r>
            <a:br>
              <a:rPr lang="en-US" dirty="0" smtClean="0"/>
            </a:br>
            <a:endParaRPr lang="en-US" dirty="0" smtClean="0"/>
          </a:p>
          <a:p>
            <a:r>
              <a:rPr lang="en-US" sz="4000" dirty="0" smtClean="0"/>
              <a:t>When instructed, turn to an elbow partner and share </a:t>
            </a:r>
            <a:br>
              <a:rPr lang="en-US" sz="4000" dirty="0" smtClean="0"/>
            </a:br>
            <a:r>
              <a:rPr lang="en-US" sz="4000" dirty="0" smtClean="0"/>
              <a:t>your answer.</a:t>
            </a:r>
            <a:endParaRPr lang="en-US" sz="4000" dirty="0"/>
          </a:p>
        </p:txBody>
      </p:sp>
    </p:spTree>
    <p:extLst>
      <p:ext uri="{BB962C8B-B14F-4D97-AF65-F5344CB8AC3E}">
        <p14:creationId xmlns:p14="http://schemas.microsoft.com/office/powerpoint/2010/main" val="6679392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146" name="Picture 2" descr="http://nssdc.gsfc.nasa.gov/image/planetary/asteroid/asteroid_comp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571"/>
            <a:ext cx="9220200" cy="71845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2590800"/>
            <a:ext cx="6096000" cy="1143000"/>
          </a:xfrm>
        </p:spPr>
        <p:txBody>
          <a:bodyPr/>
          <a:lstStyle/>
          <a:p>
            <a:r>
              <a:rPr lang="en-US" sz="9600" b="1" dirty="0" smtClean="0"/>
              <a:t>Asteroids</a:t>
            </a:r>
            <a:endParaRPr lang="en-US" sz="9600" b="1" dirty="0"/>
          </a:p>
        </p:txBody>
      </p:sp>
    </p:spTree>
    <p:extLst>
      <p:ext uri="{BB962C8B-B14F-4D97-AF65-F5344CB8AC3E}">
        <p14:creationId xmlns:p14="http://schemas.microsoft.com/office/powerpoint/2010/main" val="22497197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8000" b="1" u="sng" dirty="0" smtClean="0"/>
              <a:t>Asteroid</a:t>
            </a:r>
            <a:endParaRPr lang="en-US" sz="8000" b="1" u="sng" dirty="0"/>
          </a:p>
        </p:txBody>
      </p:sp>
      <p:sp>
        <p:nvSpPr>
          <p:cNvPr id="3" name="Content Placeholder 2"/>
          <p:cNvSpPr>
            <a:spLocks noGrp="1"/>
          </p:cNvSpPr>
          <p:nvPr>
            <p:ph idx="1"/>
          </p:nvPr>
        </p:nvSpPr>
        <p:spPr>
          <a:xfrm>
            <a:off x="457200" y="1981200"/>
            <a:ext cx="8382000" cy="3048000"/>
          </a:xfrm>
        </p:spPr>
        <p:txBody>
          <a:bodyPr/>
          <a:lstStyle/>
          <a:p>
            <a:r>
              <a:rPr lang="en-US" sz="4800" dirty="0" smtClean="0"/>
              <a:t>A piece of rock similar to the material formed into planets.</a:t>
            </a:r>
          </a:p>
          <a:p>
            <a:r>
              <a:rPr lang="en-US" sz="4800" dirty="0" smtClean="0"/>
              <a:t>An Asteroid is smaller than a </a:t>
            </a:r>
            <a:br>
              <a:rPr lang="en-US" sz="4800" dirty="0" smtClean="0"/>
            </a:br>
            <a:r>
              <a:rPr lang="en-US" sz="4800" dirty="0" smtClean="0"/>
              <a:t>planet but larger than a meteoroid</a:t>
            </a:r>
          </a:p>
        </p:txBody>
      </p:sp>
    </p:spTree>
    <p:extLst>
      <p:ext uri="{BB962C8B-B14F-4D97-AF65-F5344CB8AC3E}">
        <p14:creationId xmlns:p14="http://schemas.microsoft.com/office/powerpoint/2010/main" val="761630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6600" b="1" u="sng" dirty="0" smtClean="0"/>
              <a:t>Asteroid</a:t>
            </a:r>
            <a:endParaRPr lang="en-US" sz="6600" b="1" u="sng" dirty="0"/>
          </a:p>
        </p:txBody>
      </p:sp>
      <p:sp>
        <p:nvSpPr>
          <p:cNvPr id="3" name="Content Placeholder 2"/>
          <p:cNvSpPr>
            <a:spLocks noGrp="1"/>
          </p:cNvSpPr>
          <p:nvPr>
            <p:ph idx="1"/>
          </p:nvPr>
        </p:nvSpPr>
        <p:spPr>
          <a:xfrm>
            <a:off x="228600" y="1371600"/>
            <a:ext cx="8763000" cy="4495800"/>
          </a:xfrm>
        </p:spPr>
        <p:txBody>
          <a:bodyPr/>
          <a:lstStyle/>
          <a:p>
            <a:r>
              <a:rPr lang="en-US" sz="4000" dirty="0" smtClean="0"/>
              <a:t>Most asteroids are located in an area between the orbits of Mars and Jupiter called the Asteroid Belt.</a:t>
            </a:r>
          </a:p>
          <a:p>
            <a:r>
              <a:rPr lang="en-US" sz="4000" dirty="0" smtClean="0"/>
              <a:t>Why are they located there?</a:t>
            </a:r>
          </a:p>
          <a:p>
            <a:r>
              <a:rPr lang="en-US" sz="4000" dirty="0" smtClean="0"/>
              <a:t>The gravity of Jupiter might have kept a planet from forming in the area</a:t>
            </a:r>
            <a:endParaRPr lang="en-US" sz="4000" dirty="0"/>
          </a:p>
        </p:txBody>
      </p:sp>
    </p:spTree>
    <p:extLst>
      <p:ext uri="{BB962C8B-B14F-4D97-AF65-F5344CB8AC3E}">
        <p14:creationId xmlns:p14="http://schemas.microsoft.com/office/powerpoint/2010/main" val="40906251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0242" name="Picture 2" descr="com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113778" cy="609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9575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descr="What's the difference between a comet, asteroid, meteor, meteoroid and meteor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657"/>
            <a:ext cx="5334000" cy="659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5737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85800"/>
            <a:ext cx="8229600" cy="4648200"/>
          </a:xfrm>
        </p:spPr>
        <p:txBody>
          <a:bodyPr/>
          <a:lstStyle/>
          <a:p>
            <a:r>
              <a:rPr lang="en-US" altLang="en-US" sz="5000" dirty="0" smtClean="0"/>
              <a:t>In this lesson, we are </a:t>
            </a:r>
            <a:br>
              <a:rPr lang="en-US" altLang="en-US" sz="5000" dirty="0" smtClean="0"/>
            </a:br>
            <a:r>
              <a:rPr lang="en-US" altLang="en-US" sz="5000" dirty="0" smtClean="0"/>
              <a:t>going to be comparing comets</a:t>
            </a:r>
            <a:r>
              <a:rPr lang="en-US" altLang="en-US" sz="5000" smtClean="0"/>
              <a:t>, </a:t>
            </a:r>
            <a:r>
              <a:rPr lang="en-US" altLang="en-US" sz="5000" smtClean="0"/>
              <a:t>meteoroids</a:t>
            </a:r>
            <a:r>
              <a:rPr lang="en-US" altLang="en-US" sz="5000" dirty="0" smtClean="0"/>
              <a:t>, and asteroids which are found </a:t>
            </a:r>
            <a:br>
              <a:rPr lang="en-US" altLang="en-US" sz="5000" dirty="0" smtClean="0"/>
            </a:br>
            <a:r>
              <a:rPr lang="en-US" altLang="en-US" sz="5000" dirty="0" smtClean="0"/>
              <a:t>in the Solar System. </a:t>
            </a:r>
            <a:endParaRPr lang="en-US" altLang="en-US" sz="5000"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2819400"/>
          </a:xfrm>
        </p:spPr>
        <p:txBody>
          <a:bodyPr/>
          <a:lstStyle/>
          <a:p>
            <a:r>
              <a:rPr lang="en-US" sz="6600" dirty="0" smtClean="0">
                <a:solidFill>
                  <a:schemeClr val="bg2"/>
                </a:solidFill>
                <a:effectLst/>
              </a:rPr>
              <a:t>Comet, Meteor or Asteroid? </a:t>
            </a:r>
            <a:br>
              <a:rPr lang="en-US" sz="6600" dirty="0" smtClean="0">
                <a:solidFill>
                  <a:schemeClr val="bg2"/>
                </a:solidFill>
                <a:effectLst/>
              </a:rPr>
            </a:br>
            <a:r>
              <a:rPr lang="en-US" sz="6600" dirty="0" smtClean="0">
                <a:solidFill>
                  <a:schemeClr val="bg2"/>
                </a:solidFill>
                <a:effectLst/>
              </a:rPr>
              <a:t>Explain how you know.</a:t>
            </a:r>
            <a:endParaRPr lang="en-US" sz="6600" dirty="0">
              <a:solidFill>
                <a:schemeClr val="bg2"/>
              </a:solidFill>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400"/>
            <a:ext cx="8610600" cy="266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5398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2400" y="1066800"/>
            <a:ext cx="8534400" cy="2270125"/>
          </a:xfrm>
        </p:spPr>
        <p:txBody>
          <a:bodyPr/>
          <a:lstStyle/>
          <a:p>
            <a:r>
              <a:rPr lang="en-US" sz="4800" dirty="0" smtClean="0"/>
              <a:t>Essential Question:</a:t>
            </a:r>
            <a:br>
              <a:rPr lang="en-US" sz="4800" dirty="0" smtClean="0"/>
            </a:br>
            <a:r>
              <a:rPr lang="en-US" sz="2400" dirty="0" smtClean="0"/>
              <a:t/>
            </a:r>
            <a:br>
              <a:rPr lang="en-US" sz="2400" dirty="0" smtClean="0"/>
            </a:br>
            <a:r>
              <a:rPr lang="en-US" sz="4800" dirty="0" smtClean="0"/>
              <a:t>What is the difference between a comet, </a:t>
            </a:r>
            <a:r>
              <a:rPr lang="en-US" sz="4800" dirty="0" smtClean="0"/>
              <a:t>meteoroid, </a:t>
            </a:r>
            <a:r>
              <a:rPr lang="en-US" sz="4800" dirty="0" smtClean="0"/>
              <a:t/>
            </a:r>
            <a:br>
              <a:rPr lang="en-US" sz="4800" dirty="0" smtClean="0"/>
            </a:br>
            <a:r>
              <a:rPr lang="en-US" sz="4800" dirty="0" smtClean="0"/>
              <a:t>and asteroid?</a:t>
            </a:r>
            <a:endParaRPr lang="en-US" sz="4800" dirty="0"/>
          </a:p>
        </p:txBody>
      </p:sp>
      <p:sp>
        <p:nvSpPr>
          <p:cNvPr id="3" name="Subtitle 2"/>
          <p:cNvSpPr>
            <a:spLocks noGrp="1"/>
          </p:cNvSpPr>
          <p:nvPr>
            <p:ph type="subTitle" sz="quarter" idx="1"/>
          </p:nvPr>
        </p:nvSpPr>
        <p:spPr>
          <a:xfrm>
            <a:off x="381000" y="4495800"/>
            <a:ext cx="8382000" cy="1295400"/>
          </a:xfrm>
        </p:spPr>
        <p:txBody>
          <a:bodyPr/>
          <a:lstStyle/>
          <a:p>
            <a:r>
              <a:rPr lang="en-US" dirty="0" smtClean="0"/>
              <a:t>Standard S6E1f. Describe the characteristics of comets, asteroids, and meteors.</a:t>
            </a:r>
            <a:endParaRPr lang="en-US" dirty="0"/>
          </a:p>
        </p:txBody>
      </p:sp>
    </p:spTree>
    <p:extLst>
      <p:ext uri="{BB962C8B-B14F-4D97-AF65-F5344CB8AC3E}">
        <p14:creationId xmlns:p14="http://schemas.microsoft.com/office/powerpoint/2010/main" val="3876898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4304" y="-1212582"/>
            <a:ext cx="6858001" cy="926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55904" y="2785732"/>
            <a:ext cx="4114800" cy="1323439"/>
          </a:xfrm>
          <a:prstGeom prst="rect">
            <a:avLst/>
          </a:prstGeom>
          <a:solidFill>
            <a:schemeClr val="tx1">
              <a:alpha val="71000"/>
            </a:schemeClr>
          </a:solidFill>
          <a:ln>
            <a:solidFill>
              <a:schemeClr val="bg2"/>
            </a:solidFill>
          </a:ln>
        </p:spPr>
        <p:txBody>
          <a:bodyPr wrap="square" rtlCol="0">
            <a:spAutoFit/>
          </a:bodyPr>
          <a:lstStyle/>
          <a:p>
            <a:pPr algn="ctr"/>
            <a:r>
              <a:rPr lang="en-US" sz="8000" b="1" dirty="0" smtClean="0">
                <a:solidFill>
                  <a:schemeClr val="bg2"/>
                </a:solidFill>
              </a:rPr>
              <a:t>Comets</a:t>
            </a:r>
            <a:endParaRPr lang="en-US" sz="8000" b="1" dirty="0">
              <a:solidFill>
                <a:schemeClr val="bg2"/>
              </a:solidFill>
            </a:endParaRPr>
          </a:p>
        </p:txBody>
      </p:sp>
      <p:sp>
        <p:nvSpPr>
          <p:cNvPr id="3" name="Rectangle 2"/>
          <p:cNvSpPr/>
          <p:nvPr/>
        </p:nvSpPr>
        <p:spPr>
          <a:xfrm>
            <a:off x="1295400" y="6400800"/>
            <a:ext cx="6078496" cy="369332"/>
          </a:xfrm>
          <a:prstGeom prst="rect">
            <a:avLst/>
          </a:prstGeom>
        </p:spPr>
        <p:txBody>
          <a:bodyPr wrap="square">
            <a:spAutoFit/>
          </a:bodyPr>
          <a:lstStyle/>
          <a:p>
            <a:pPr algn="ctr"/>
            <a:r>
              <a:rPr lang="en-US" dirty="0"/>
              <a:t>http://www.creationscience.com/onlinebook/Comets.html</a:t>
            </a:r>
          </a:p>
        </p:txBody>
      </p:sp>
    </p:spTree>
    <p:extLst>
      <p:ext uri="{BB962C8B-B14F-4D97-AF65-F5344CB8AC3E}">
        <p14:creationId xmlns:p14="http://schemas.microsoft.com/office/powerpoint/2010/main" val="28886585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9218" name="Picture 2" descr="http://www.visioninconsciousness.org/Science_Kids/Comet%20Animation%20OuterSpace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7239000" cy="542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296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572000" cy="1143000"/>
          </a:xfrm>
        </p:spPr>
        <p:txBody>
          <a:bodyPr/>
          <a:lstStyle/>
          <a:p>
            <a:r>
              <a:rPr lang="en-US" sz="8000" b="1" dirty="0" smtClean="0"/>
              <a:t>Comets</a:t>
            </a:r>
            <a:endParaRPr lang="en-US" sz="8000" b="1" dirty="0"/>
          </a:p>
        </p:txBody>
      </p:sp>
      <p:sp>
        <p:nvSpPr>
          <p:cNvPr id="3" name="Content Placeholder 2"/>
          <p:cNvSpPr>
            <a:spLocks noGrp="1"/>
          </p:cNvSpPr>
          <p:nvPr>
            <p:ph idx="1"/>
          </p:nvPr>
        </p:nvSpPr>
        <p:spPr>
          <a:xfrm>
            <a:off x="152400" y="1654419"/>
            <a:ext cx="4953000" cy="3733800"/>
          </a:xfrm>
        </p:spPr>
        <p:txBody>
          <a:bodyPr/>
          <a:lstStyle/>
          <a:p>
            <a:r>
              <a:rPr lang="en-US" dirty="0"/>
              <a:t>Comets </a:t>
            </a:r>
            <a:r>
              <a:rPr lang="en-US" dirty="0" smtClean="0"/>
              <a:t>are composed </a:t>
            </a:r>
            <a:r>
              <a:rPr lang="en-US" dirty="0"/>
              <a:t>of dust and rock mixed with frozen water, methane, and ammonia </a:t>
            </a:r>
            <a:endParaRPr lang="en-US" dirty="0" smtClean="0"/>
          </a:p>
          <a:p>
            <a:r>
              <a:rPr lang="en-US" dirty="0" smtClean="0"/>
              <a:t>Comets are considered to be like a large, dirty snowball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79358"/>
            <a:ext cx="3733800" cy="4451838"/>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13843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9600" b="1" dirty="0" smtClean="0"/>
              <a:t>Comets</a:t>
            </a:r>
            <a:endParaRPr lang="en-US" sz="9600" b="1" dirty="0"/>
          </a:p>
        </p:txBody>
      </p:sp>
      <p:sp>
        <p:nvSpPr>
          <p:cNvPr id="3" name="Content Placeholder 2"/>
          <p:cNvSpPr>
            <a:spLocks noGrp="1"/>
          </p:cNvSpPr>
          <p:nvPr>
            <p:ph idx="1"/>
          </p:nvPr>
        </p:nvSpPr>
        <p:spPr>
          <a:xfrm>
            <a:off x="533400" y="2286000"/>
            <a:ext cx="8153400" cy="1219200"/>
          </a:xfrm>
        </p:spPr>
        <p:txBody>
          <a:bodyPr/>
          <a:lstStyle/>
          <a:p>
            <a:pPr marL="0" indent="0" algn="ctr">
              <a:buNone/>
            </a:pPr>
            <a:r>
              <a:rPr lang="en-US" sz="5400" dirty="0" smtClean="0"/>
              <a:t>Comets travel around the sun in elliptical orbits</a:t>
            </a:r>
          </a:p>
        </p:txBody>
      </p:sp>
      <p:sp>
        <p:nvSpPr>
          <p:cNvPr id="4" name="Rectangle 3"/>
          <p:cNvSpPr/>
          <p:nvPr/>
        </p:nvSpPr>
        <p:spPr>
          <a:xfrm>
            <a:off x="1371600" y="4724400"/>
            <a:ext cx="6708007" cy="646331"/>
          </a:xfrm>
          <a:prstGeom prst="rect">
            <a:avLst/>
          </a:prstGeom>
        </p:spPr>
        <p:txBody>
          <a:bodyPr wrap="square">
            <a:spAutoFit/>
          </a:bodyPr>
          <a:lstStyle/>
          <a:p>
            <a:pPr algn="ctr"/>
            <a:r>
              <a:rPr lang="en-US" dirty="0">
                <a:hlinkClick r:id="rId3"/>
              </a:rPr>
              <a:t>http://</a:t>
            </a:r>
            <a:r>
              <a:rPr lang="en-US" dirty="0" smtClean="0">
                <a:hlinkClick r:id="rId3"/>
              </a:rPr>
              <a:t>www.classzone.com/books/earth_science/terc/content/visualizations/es2706/es2706page01.cfm?chapter_no=visualization</a:t>
            </a:r>
            <a:r>
              <a:rPr lang="en-US" dirty="0" smtClean="0"/>
              <a:t> </a:t>
            </a:r>
            <a:endParaRPr lang="en-US" dirty="0"/>
          </a:p>
        </p:txBody>
      </p:sp>
    </p:spTree>
    <p:extLst>
      <p:ext uri="{BB962C8B-B14F-4D97-AF65-F5344CB8AC3E}">
        <p14:creationId xmlns:p14="http://schemas.microsoft.com/office/powerpoint/2010/main" val="11545011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21771"/>
            <a:ext cx="8229600" cy="1143000"/>
          </a:xfrm>
        </p:spPr>
        <p:txBody>
          <a:bodyPr/>
          <a:lstStyle/>
          <a:p>
            <a:r>
              <a:rPr lang="en-US" sz="6600" b="1" dirty="0" smtClean="0"/>
              <a:t>Comets</a:t>
            </a:r>
            <a:endParaRPr lang="en-US" sz="6600" b="1" dirty="0"/>
          </a:p>
        </p:txBody>
      </p:sp>
      <p:sp>
        <p:nvSpPr>
          <p:cNvPr id="3" name="Content Placeholder 2"/>
          <p:cNvSpPr>
            <a:spLocks noGrp="1"/>
          </p:cNvSpPr>
          <p:nvPr>
            <p:ph idx="1"/>
          </p:nvPr>
        </p:nvSpPr>
        <p:spPr>
          <a:xfrm>
            <a:off x="533400" y="1143000"/>
            <a:ext cx="8229600" cy="2819400"/>
          </a:xfrm>
        </p:spPr>
        <p:txBody>
          <a:bodyPr/>
          <a:lstStyle/>
          <a:p>
            <a:r>
              <a:rPr lang="en-US" dirty="0" smtClean="0"/>
              <a:t>When a comet nears the sun, some of it melts and forms a long tail (gases in the comet are vaporized by the sun.)</a:t>
            </a:r>
          </a:p>
          <a:p>
            <a:r>
              <a:rPr lang="en-US" dirty="0" smtClean="0"/>
              <a:t>A comets tail always points away from the Sun.</a:t>
            </a:r>
          </a:p>
          <a:p>
            <a:r>
              <a:rPr lang="en-US" dirty="0" smtClean="0"/>
              <a:t>When a comet moves farther away from the sun, the tail disappears.</a:t>
            </a:r>
            <a:endParaRPr lang="en-US" dirty="0"/>
          </a:p>
        </p:txBody>
      </p:sp>
      <p:sp>
        <p:nvSpPr>
          <p:cNvPr id="4" name="Rectangle 3"/>
          <p:cNvSpPr/>
          <p:nvPr/>
        </p:nvSpPr>
        <p:spPr>
          <a:xfrm>
            <a:off x="564614" y="5029200"/>
            <a:ext cx="8305800" cy="400110"/>
          </a:xfrm>
          <a:prstGeom prst="rect">
            <a:avLst/>
          </a:prstGeom>
        </p:spPr>
        <p:txBody>
          <a:bodyPr wrap="square">
            <a:spAutoFit/>
          </a:bodyPr>
          <a:lstStyle/>
          <a:p>
            <a:r>
              <a:rPr lang="en-US" sz="2000" dirty="0">
                <a:hlinkClick r:id="rId3"/>
              </a:rPr>
              <a:t>http://</a:t>
            </a:r>
            <a:r>
              <a:rPr lang="en-US" sz="2000" dirty="0" smtClean="0">
                <a:hlinkClick r:id="rId3"/>
              </a:rPr>
              <a:t>www.windows2universe.org/comets/comet_model_interactive.html</a:t>
            </a:r>
            <a:r>
              <a:rPr lang="en-US" sz="2000" dirty="0" smtClean="0"/>
              <a:t> </a:t>
            </a:r>
            <a:endParaRPr lang="en-US" sz="2000" dirty="0"/>
          </a:p>
        </p:txBody>
      </p:sp>
    </p:spTree>
    <p:extLst>
      <p:ext uri="{BB962C8B-B14F-4D97-AF65-F5344CB8AC3E}">
        <p14:creationId xmlns:p14="http://schemas.microsoft.com/office/powerpoint/2010/main" val="11084725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495800"/>
          </a:xfrm>
        </p:spPr>
        <p:txBody>
          <a:bodyPr/>
          <a:lstStyle/>
          <a:p>
            <a:r>
              <a:rPr lang="en-US" sz="4000" dirty="0" smtClean="0"/>
              <a:t>After a comet has passed close to the Sun many times, it breaks apart. The small pieces from the comet spread out.</a:t>
            </a:r>
            <a:r>
              <a:rPr lang="en-US" dirty="0" smtClean="0"/>
              <a:t/>
            </a:r>
            <a:br>
              <a:rPr lang="en-US" dirty="0" smtClean="0"/>
            </a:br>
            <a:r>
              <a:rPr lang="en-US" dirty="0"/>
              <a:t/>
            </a:r>
            <a:br>
              <a:rPr lang="en-US" dirty="0"/>
            </a:br>
            <a:r>
              <a:rPr lang="en-US" sz="4000" dirty="0" smtClean="0"/>
              <a:t>These pieces of dust and rock, along with those coming from other sources, are called </a:t>
            </a:r>
            <a:r>
              <a:rPr lang="en-US" sz="4000" b="1" u="sng" dirty="0" smtClean="0"/>
              <a:t>Meteoroids</a:t>
            </a:r>
            <a:r>
              <a:rPr lang="en-US" sz="4000" dirty="0" smtClean="0"/>
              <a:t>.</a:t>
            </a:r>
            <a:endParaRPr lang="en-US" sz="4000" dirty="0"/>
          </a:p>
        </p:txBody>
      </p:sp>
    </p:spTree>
    <p:extLst>
      <p:ext uri="{BB962C8B-B14F-4D97-AF65-F5344CB8AC3E}">
        <p14:creationId xmlns:p14="http://schemas.microsoft.com/office/powerpoint/2010/main" val="3135600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1217</TotalTime>
  <Words>817</Words>
  <Application>Microsoft Office PowerPoint</Application>
  <PresentationFormat>On-screen Show (4:3)</PresentationFormat>
  <Paragraphs>73</Paragraphs>
  <Slides>20</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Mountain Top</vt:lpstr>
      <vt:lpstr>1_Mountain Top</vt:lpstr>
      <vt:lpstr>Other than the sun, planets, and moon, what other objects are found in the Solar System?</vt:lpstr>
      <vt:lpstr>In this lesson, we are  going to be comparing comets, meteoroids, and asteroids which are found  in the Solar System. </vt:lpstr>
      <vt:lpstr>Essential Question:  What is the difference between a comet, meteoroid,  and asteroid?</vt:lpstr>
      <vt:lpstr>PowerPoint Presentation</vt:lpstr>
      <vt:lpstr>PowerPoint Presentation</vt:lpstr>
      <vt:lpstr>Comets</vt:lpstr>
      <vt:lpstr>Comets</vt:lpstr>
      <vt:lpstr>Comets</vt:lpstr>
      <vt:lpstr>After a comet has passed close to the Sun many times, it breaks apart. The small pieces from the comet spread out.  These pieces of dust and rock, along with those coming from other sources, are called Meteoroids.</vt:lpstr>
      <vt:lpstr>Meteoroid, Meteor, Meteorite?  The difference is just based on where the rock is located when you are describing it.</vt:lpstr>
      <vt:lpstr>PowerPoint Presentation</vt:lpstr>
      <vt:lpstr>PowerPoint Presentation</vt:lpstr>
      <vt:lpstr>A Meteor is considered harmless even though it can be viewed from earth at times.</vt:lpstr>
      <vt:lpstr>Distributed Summarizing</vt:lpstr>
      <vt:lpstr>Asteroids</vt:lpstr>
      <vt:lpstr>Asteroid</vt:lpstr>
      <vt:lpstr>Asteroid</vt:lpstr>
      <vt:lpstr>PowerPoint Presentation</vt:lpstr>
      <vt:lpstr>PowerPoint Presentation</vt:lpstr>
      <vt:lpstr>Comet, Meteor or Asteroid?  Explain how you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Meteroroids!  Asteroids! Comets!</dc:title>
  <dc:creator>Phil Grimm</dc:creator>
  <cp:lastModifiedBy>Scarbrough Christi A</cp:lastModifiedBy>
  <cp:revision>74</cp:revision>
  <dcterms:created xsi:type="dcterms:W3CDTF">2009-02-01T22:11:01Z</dcterms:created>
  <dcterms:modified xsi:type="dcterms:W3CDTF">2018-04-17T14:14:25Z</dcterms:modified>
</cp:coreProperties>
</file>