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6"/>
  </p:notesMasterIdLst>
  <p:sldIdLst>
    <p:sldId id="281" r:id="rId4"/>
    <p:sldId id="282" r:id="rId5"/>
    <p:sldId id="257" r:id="rId6"/>
    <p:sldId id="263" r:id="rId7"/>
    <p:sldId id="270" r:id="rId8"/>
    <p:sldId id="276" r:id="rId9"/>
    <p:sldId id="259" r:id="rId10"/>
    <p:sldId id="271" r:id="rId11"/>
    <p:sldId id="273" r:id="rId12"/>
    <p:sldId id="278" r:id="rId13"/>
    <p:sldId id="266" r:id="rId14"/>
    <p:sldId id="267" r:id="rId15"/>
    <p:sldId id="272" r:id="rId16"/>
    <p:sldId id="268" r:id="rId17"/>
    <p:sldId id="269" r:id="rId18"/>
    <p:sldId id="286" r:id="rId19"/>
    <p:sldId id="274" r:id="rId20"/>
    <p:sldId id="275" r:id="rId21"/>
    <p:sldId id="284" r:id="rId22"/>
    <p:sldId id="285"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B04"/>
    <a:srgbClr val="2D1C30"/>
    <a:srgbClr val="3B253F"/>
    <a:srgbClr val="4A1B1A"/>
    <a:srgbClr val="133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696" autoAdjust="0"/>
  </p:normalViewPr>
  <p:slideViewPr>
    <p:cSldViewPr>
      <p:cViewPr varScale="1">
        <p:scale>
          <a:sx n="64" d="100"/>
          <a:sy n="64" d="100"/>
        </p:scale>
        <p:origin x="71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86C042-11B8-4F5B-A3B4-328DDC226C9D}" type="datetimeFigureOut">
              <a:rPr lang="en-US" smtClean="0"/>
              <a:t>11/27/2017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272C1-8E51-4C6E-9788-4E578B745604}" type="slidenum">
              <a:rPr lang="en-US" smtClean="0"/>
              <a:t>‹#›</a:t>
            </a:fld>
            <a:endParaRPr lang="en-US"/>
          </a:p>
        </p:txBody>
      </p:sp>
    </p:spTree>
    <p:extLst>
      <p:ext uri="{BB962C8B-B14F-4D97-AF65-F5344CB8AC3E}">
        <p14:creationId xmlns:p14="http://schemas.microsoft.com/office/powerpoint/2010/main" val="64109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Show the video clip.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a:t>
            </a:r>
          </a:p>
        </p:txBody>
      </p:sp>
      <p:sp>
        <p:nvSpPr>
          <p:cNvPr id="4" name="Slide Number Placeholder 3"/>
          <p:cNvSpPr>
            <a:spLocks noGrp="1"/>
          </p:cNvSpPr>
          <p:nvPr>
            <p:ph type="sldNum" sz="quarter" idx="10"/>
          </p:nvPr>
        </p:nvSpPr>
        <p:spPr/>
        <p:txBody>
          <a:bodyPr/>
          <a:lstStyle/>
          <a:p>
            <a:fld id="{342272C1-8E51-4C6E-9788-4E578B745604}" type="slidenum">
              <a:rPr lang="en-US" smtClean="0"/>
              <a:t>1</a:t>
            </a:fld>
            <a:endParaRPr lang="en-US"/>
          </a:p>
        </p:txBody>
      </p:sp>
    </p:spTree>
    <p:extLst>
      <p:ext uri="{BB962C8B-B14F-4D97-AF65-F5344CB8AC3E}">
        <p14:creationId xmlns:p14="http://schemas.microsoft.com/office/powerpoint/2010/main" val="251370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10</a:t>
            </a:fld>
            <a:endParaRPr lang="en-US"/>
          </a:p>
        </p:txBody>
      </p:sp>
    </p:spTree>
    <p:extLst>
      <p:ext uri="{BB962C8B-B14F-4D97-AF65-F5344CB8AC3E}">
        <p14:creationId xmlns:p14="http://schemas.microsoft.com/office/powerpoint/2010/main" val="2538271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 to illustrate the different concentrations of sunlight (because of the different angles) hitting the Earth’s surface.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11</a:t>
            </a:fld>
            <a:endParaRPr lang="en-US"/>
          </a:p>
        </p:txBody>
      </p:sp>
    </p:spTree>
    <p:extLst>
      <p:ext uri="{BB962C8B-B14F-4D97-AF65-F5344CB8AC3E}">
        <p14:creationId xmlns:p14="http://schemas.microsoft.com/office/powerpoint/2010/main" val="242746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notes and the diagram.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12</a:t>
            </a:fld>
            <a:endParaRPr lang="en-US"/>
          </a:p>
        </p:txBody>
      </p:sp>
    </p:spTree>
    <p:extLst>
      <p:ext uri="{BB962C8B-B14F-4D97-AF65-F5344CB8AC3E}">
        <p14:creationId xmlns:p14="http://schemas.microsoft.com/office/powerpoint/2010/main" val="291913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See</a:t>
            </a:r>
            <a:r>
              <a:rPr lang="en-US" baseline="0" dirty="0" smtClean="0"/>
              <a:t> the resource page for several optional activities to demonstrate the angle of sunlight. Only one activity is needed.</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13</a:t>
            </a:fld>
            <a:endParaRPr lang="en-US"/>
          </a:p>
        </p:txBody>
      </p:sp>
    </p:spTree>
    <p:extLst>
      <p:ext uri="{BB962C8B-B14F-4D97-AF65-F5344CB8AC3E}">
        <p14:creationId xmlns:p14="http://schemas.microsoft.com/office/powerpoint/2010/main" val="2321115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question can be done</a:t>
            </a:r>
            <a:r>
              <a:rPr lang="en-US" baseline="0" dirty="0" smtClean="0"/>
              <a:t> as a class, individually, or in pairs. The students should respond that “B” experiences greater solar radiation because it receives direct sunlight from a shorter distance; therefore, it is stronger than areas where there is a higher angle and the sunlight is spread out over a longer distance.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14</a:t>
            </a:fld>
            <a:endParaRPr lang="en-US"/>
          </a:p>
        </p:txBody>
      </p:sp>
    </p:spTree>
    <p:extLst>
      <p:ext uri="{BB962C8B-B14F-4D97-AF65-F5344CB8AC3E}">
        <p14:creationId xmlns:p14="http://schemas.microsoft.com/office/powerpoint/2010/main" val="3689209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a:t>
            </a:r>
            <a:r>
              <a:rPr lang="en-US" baseline="0" dirty="0" smtClean="0"/>
              <a:t>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15</a:t>
            </a:fld>
            <a:endParaRPr lang="en-US"/>
          </a:p>
        </p:txBody>
      </p:sp>
    </p:spTree>
    <p:extLst>
      <p:ext uri="{BB962C8B-B14F-4D97-AF65-F5344CB8AC3E}">
        <p14:creationId xmlns:p14="http://schemas.microsoft.com/office/powerpoint/2010/main" val="1177684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a:t>
            </a:r>
            <a:r>
              <a:rPr lang="en-US" baseline="0" dirty="0" smtClean="0"/>
              <a:t>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16</a:t>
            </a:fld>
            <a:endParaRPr lang="en-US"/>
          </a:p>
        </p:txBody>
      </p:sp>
    </p:spTree>
    <p:extLst>
      <p:ext uri="{BB962C8B-B14F-4D97-AF65-F5344CB8AC3E}">
        <p14:creationId xmlns:p14="http://schemas.microsoft.com/office/powerpoint/2010/main" val="1389704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diagram to illustrate that seasons depend on the hemisphere of the Earth that is turned toward and away from the Sun.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17</a:t>
            </a:fld>
            <a:endParaRPr lang="en-US"/>
          </a:p>
        </p:txBody>
      </p:sp>
    </p:spTree>
    <p:extLst>
      <p:ext uri="{BB962C8B-B14F-4D97-AF65-F5344CB8AC3E}">
        <p14:creationId xmlns:p14="http://schemas.microsoft.com/office/powerpoint/2010/main" val="252288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animated slide to guide students in labeling the seasons</a:t>
            </a:r>
            <a:r>
              <a:rPr lang="en-US" baseline="0" dirty="0" smtClean="0"/>
              <a:t> on the diagram in their notes. The slide provides step by step instructions for the students. The teacher should click through the slide for each step.</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18</a:t>
            </a:fld>
            <a:endParaRPr lang="en-US"/>
          </a:p>
        </p:txBody>
      </p:sp>
    </p:spTree>
    <p:extLst>
      <p:ext uri="{BB962C8B-B14F-4D97-AF65-F5344CB8AC3E}">
        <p14:creationId xmlns:p14="http://schemas.microsoft.com/office/powerpoint/2010/main" val="3931086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 and then click to go to the next slide for the answer.</a:t>
            </a:r>
          </a:p>
        </p:txBody>
      </p:sp>
      <p:sp>
        <p:nvSpPr>
          <p:cNvPr id="4" name="Slide Number Placeholder 3"/>
          <p:cNvSpPr>
            <a:spLocks noGrp="1"/>
          </p:cNvSpPr>
          <p:nvPr>
            <p:ph type="sldNum" sz="quarter" idx="10"/>
          </p:nvPr>
        </p:nvSpPr>
        <p:spPr/>
        <p:txBody>
          <a:bodyPr/>
          <a:lstStyle/>
          <a:p>
            <a:fld id="{342272C1-8E51-4C6E-9788-4E578B745604}" type="slidenum">
              <a:rPr lang="en-US" smtClean="0"/>
              <a:t>19</a:t>
            </a:fld>
            <a:endParaRPr lang="en-US"/>
          </a:p>
        </p:txBody>
      </p:sp>
    </p:spTree>
    <p:extLst>
      <p:ext uri="{BB962C8B-B14F-4D97-AF65-F5344CB8AC3E}">
        <p14:creationId xmlns:p14="http://schemas.microsoft.com/office/powerpoint/2010/main" val="348456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introduce the essential question of the lesson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a:t>
            </a:fld>
            <a:endParaRPr lang="en-US"/>
          </a:p>
        </p:txBody>
      </p:sp>
    </p:spTree>
    <p:extLst>
      <p:ext uri="{BB962C8B-B14F-4D97-AF65-F5344CB8AC3E}">
        <p14:creationId xmlns:p14="http://schemas.microsoft.com/office/powerpoint/2010/main" val="1528275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20</a:t>
            </a:fld>
            <a:endParaRPr lang="en-US"/>
          </a:p>
        </p:txBody>
      </p:sp>
    </p:spTree>
    <p:extLst>
      <p:ext uri="{BB962C8B-B14F-4D97-AF65-F5344CB8AC3E}">
        <p14:creationId xmlns:p14="http://schemas.microsoft.com/office/powerpoint/2010/main" val="2658903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show the animations to reinforce cause of the seasons.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21</a:t>
            </a:fld>
            <a:endParaRPr lang="en-US"/>
          </a:p>
        </p:txBody>
      </p:sp>
    </p:spTree>
    <p:extLst>
      <p:ext uri="{BB962C8B-B14F-4D97-AF65-F5344CB8AC3E}">
        <p14:creationId xmlns:p14="http://schemas.microsoft.com/office/powerpoint/2010/main" val="1232339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Student</a:t>
            </a:r>
            <a:r>
              <a:rPr lang="en-US" baseline="0" dirty="0" smtClean="0"/>
              <a:t>s should watch the short video to reinforce seasons.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22</a:t>
            </a:fld>
            <a:endParaRPr lang="en-US"/>
          </a:p>
        </p:txBody>
      </p:sp>
    </p:spTree>
    <p:extLst>
      <p:ext uri="{BB962C8B-B14F-4D97-AF65-F5344CB8AC3E}">
        <p14:creationId xmlns:p14="http://schemas.microsoft.com/office/powerpoint/2010/main" val="212009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review each of the vocabulary</a:t>
            </a:r>
            <a:r>
              <a:rPr lang="en-US" baseline="0" dirty="0" smtClean="0"/>
              <a:t> words that students should already know in order to apply them in the lesson.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3</a:t>
            </a:fld>
            <a:endParaRPr lang="en-US"/>
          </a:p>
        </p:txBody>
      </p:sp>
    </p:spTree>
    <p:extLst>
      <p:ext uri="{BB962C8B-B14F-4D97-AF65-F5344CB8AC3E}">
        <p14:creationId xmlns:p14="http://schemas.microsoft.com/office/powerpoint/2010/main" val="354582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Allow students to get with a partner to use each of the vocabulary</a:t>
            </a:r>
            <a:r>
              <a:rPr lang="en-US" baseline="0" dirty="0" smtClean="0"/>
              <a:t> words in a sentence. </a:t>
            </a:r>
            <a:r>
              <a:rPr lang="en-US" dirty="0" smtClean="0"/>
              <a:t>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1-2 minutes of discussion time. The teacher should be walking around listening and redirecting discussions as needed. You may want to instruct the groups that each person</a:t>
            </a:r>
            <a:r>
              <a:rPr lang="en-US" baseline="0" dirty="0" smtClean="0"/>
              <a:t> has to use each word in a sentence. After a short period of time, share a few sentences. Do not spend more than 10 minutes total on this review.</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4</a:t>
            </a:fld>
            <a:endParaRPr lang="en-US"/>
          </a:p>
        </p:txBody>
      </p:sp>
    </p:spTree>
    <p:extLst>
      <p:ext uri="{BB962C8B-B14F-4D97-AF65-F5344CB8AC3E}">
        <p14:creationId xmlns:p14="http://schemas.microsoft.com/office/powerpoint/2010/main" val="344792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pose the question to the class What are Seasons? And listen to a few student responses. After a brief time, click the mouse to show the definition of seasons. The students should answer the question “what are seasons?”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5</a:t>
            </a:fld>
            <a:endParaRPr lang="en-US"/>
          </a:p>
        </p:txBody>
      </p:sp>
    </p:spTree>
    <p:extLst>
      <p:ext uri="{BB962C8B-B14F-4D97-AF65-F5344CB8AC3E}">
        <p14:creationId xmlns:p14="http://schemas.microsoft.com/office/powerpoint/2010/main" val="253756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may ask the class to identify the four main seasons or just click through the animated slide.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6</a:t>
            </a:fld>
            <a:endParaRPr lang="en-US"/>
          </a:p>
        </p:txBody>
      </p:sp>
    </p:spTree>
    <p:extLst>
      <p:ext uri="{BB962C8B-B14F-4D97-AF65-F5344CB8AC3E}">
        <p14:creationId xmlns:p14="http://schemas.microsoft.com/office/powerpoint/2010/main" val="345750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statement first, “reasons for the seasons”. Ask for student responses on what the answer may be for the seasons. Soon after, click the mouse to show the reasons for the seasons. Students should record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7</a:t>
            </a:fld>
            <a:endParaRPr lang="en-US"/>
          </a:p>
        </p:txBody>
      </p:sp>
    </p:spTree>
    <p:extLst>
      <p:ext uri="{BB962C8B-B14F-4D97-AF65-F5344CB8AC3E}">
        <p14:creationId xmlns:p14="http://schemas.microsoft.com/office/powerpoint/2010/main" val="55447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slide and the students should</a:t>
            </a:r>
            <a:r>
              <a:rPr lang="en-US" baseline="0" dirty="0" smtClean="0"/>
              <a:t> record information about the tilt of the Earth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8</a:t>
            </a:fld>
            <a:endParaRPr lang="en-US"/>
          </a:p>
        </p:txBody>
      </p:sp>
    </p:spTree>
    <p:extLst>
      <p:ext uri="{BB962C8B-B14F-4D97-AF65-F5344CB8AC3E}">
        <p14:creationId xmlns:p14="http://schemas.microsoft.com/office/powerpoint/2010/main" val="405193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may want to have each student conduct this simple demonstration at their desk to show how</a:t>
            </a:r>
            <a:r>
              <a:rPr lang="en-US" baseline="0" dirty="0" smtClean="0"/>
              <a:t> the Earth remains tilted on its axis while it rotates around the Sun.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9</a:t>
            </a:fld>
            <a:endParaRPr lang="en-US"/>
          </a:p>
        </p:txBody>
      </p:sp>
    </p:spTree>
    <p:extLst>
      <p:ext uri="{BB962C8B-B14F-4D97-AF65-F5344CB8AC3E}">
        <p14:creationId xmlns:p14="http://schemas.microsoft.com/office/powerpoint/2010/main" val="35179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10074635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31337334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3317390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6004332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91919668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0805660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886243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00595083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361878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05626789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97236200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18004702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6983796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8702424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33898283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3490832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165264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79640142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98268771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17412253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0753965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4482329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56295088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4857697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6035093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4430367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3801446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63652874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100697744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18659082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90278086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8425828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07441543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pPr/>
              <a:t>11/27/2017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pPr/>
              <a:t>‹#›</a:t>
            </a:fld>
            <a:endParaRPr lang="en-US"/>
          </a:p>
        </p:txBody>
      </p:sp>
    </p:spTree>
    <p:extLst>
      <p:ext uri="{BB962C8B-B14F-4D97-AF65-F5344CB8AC3E}">
        <p14:creationId xmlns:p14="http://schemas.microsoft.com/office/powerpoint/2010/main" val="415007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316570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1217497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lmIFXIXQQ_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www.atmosedu.com/meteor/Animations/43_Angle%20of%20Sun/43.html"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http://theweatherprediction.com/habyhints2/471/"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astro.unl.edu/naap/motion1/animations/seasons_ecliptic.html"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tudyjams.scholastic.com/studyjams/jams/science/weather-and-climate/seasons.htm"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www.britannica.com/EBchecked/topic/175962/Earth/images-videos/159380/earth-earths-rotation-on-its-axis-and-its-revolution-around-the-su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75" y="533400"/>
            <a:ext cx="8229600" cy="1143000"/>
          </a:xfrm>
        </p:spPr>
        <p:txBody>
          <a:bodyPr/>
          <a:lstStyle/>
          <a:p>
            <a:r>
              <a:rPr lang="en-US" sz="7200" dirty="0" smtClean="0"/>
              <a:t>Think, Pair, Share</a:t>
            </a:r>
            <a:endParaRPr lang="en-US" sz="7200" dirty="0"/>
          </a:p>
        </p:txBody>
      </p:sp>
      <p:sp>
        <p:nvSpPr>
          <p:cNvPr id="3" name="Title 1"/>
          <p:cNvSpPr txBox="1">
            <a:spLocks/>
          </p:cNvSpPr>
          <p:nvPr/>
        </p:nvSpPr>
        <p:spPr>
          <a:xfrm>
            <a:off x="414688" y="1981200"/>
            <a:ext cx="8229600" cy="3200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4800" dirty="0" smtClean="0">
                <a:ln w="19050">
                  <a:noFill/>
                </a:ln>
              </a:rPr>
              <a:t>Watch the video below and summarize the changes that occur and the cause of the changes.</a:t>
            </a:r>
            <a:endParaRPr lang="en-US" sz="4800" dirty="0">
              <a:ln w="19050">
                <a:noFill/>
              </a:ln>
            </a:endParaRPr>
          </a:p>
        </p:txBody>
      </p:sp>
      <p:sp>
        <p:nvSpPr>
          <p:cNvPr id="4" name="Rectangle 3"/>
          <p:cNvSpPr/>
          <p:nvPr/>
        </p:nvSpPr>
        <p:spPr>
          <a:xfrm>
            <a:off x="1197972" y="5481935"/>
            <a:ext cx="6679073" cy="923330"/>
          </a:xfrm>
          <a:prstGeom prst="rect">
            <a:avLst/>
          </a:prstGeom>
        </p:spPr>
        <p:txBody>
          <a:bodyPr wrap="none">
            <a:spAutoFit/>
          </a:bodyPr>
          <a:lstStyle/>
          <a:p>
            <a:r>
              <a:rPr lang="en-US" sz="5400" u="sng" dirty="0">
                <a:hlinkClick r:id="rId3"/>
              </a:rPr>
              <a:t>One Year in 40 seconds</a:t>
            </a:r>
            <a:endParaRPr lang="en-US" sz="5400" dirty="0"/>
          </a:p>
        </p:txBody>
      </p:sp>
    </p:spTree>
    <p:extLst>
      <p:ext uri="{BB962C8B-B14F-4D97-AF65-F5344CB8AC3E}">
        <p14:creationId xmlns:p14="http://schemas.microsoft.com/office/powerpoint/2010/main" val="89068753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457200" y="1676400"/>
            <a:ext cx="8229600" cy="4648200"/>
          </a:xfrm>
        </p:spPr>
        <p:txBody>
          <a:bodyPr>
            <a:noAutofit/>
          </a:bodyPr>
          <a:lstStyle/>
          <a:p>
            <a:pPr marL="0" indent="0" algn="ctr">
              <a:buNone/>
            </a:pPr>
            <a:r>
              <a:rPr lang="en-US" sz="6000" dirty="0" smtClean="0"/>
              <a:t>The Earth’s </a:t>
            </a:r>
            <a:r>
              <a:rPr lang="en-US" sz="6000" b="1" u="sng" dirty="0" smtClean="0"/>
              <a:t>tilt</a:t>
            </a:r>
            <a:r>
              <a:rPr lang="en-US" sz="6000" dirty="0" smtClean="0"/>
              <a:t> also causes the Sun’s radiation to strike the hemispheres at different </a:t>
            </a:r>
            <a:r>
              <a:rPr lang="en-US" sz="6000" b="1" u="sng" dirty="0" smtClean="0"/>
              <a:t>angles</a:t>
            </a:r>
            <a:r>
              <a:rPr lang="en-US" sz="6000" dirty="0" smtClean="0"/>
              <a:t>.</a:t>
            </a:r>
          </a:p>
        </p:txBody>
      </p:sp>
    </p:spTree>
    <p:extLst>
      <p:ext uri="{BB962C8B-B14F-4D97-AF65-F5344CB8AC3E}">
        <p14:creationId xmlns:p14="http://schemas.microsoft.com/office/powerpoint/2010/main" val="170569710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www.ces.fau.edu/ces/nasa/images/module_3/gLOBEsUNSr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9553575" cy="563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271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http://sageography.myschoolstuff.co.za/wp-content/uploads/sites/2/2012/01/latitudeclim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
            <a:ext cx="7565957"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57293116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4038600"/>
          </a:xfrm>
        </p:spPr>
        <p:txBody>
          <a:bodyPr/>
          <a:lstStyle/>
          <a:p>
            <a:r>
              <a:rPr lang="en-US" sz="6600" dirty="0" smtClean="0"/>
              <a:t>Activity demonstrating angle of sunlight on Earth’s surface</a:t>
            </a:r>
            <a:endParaRPr lang="en-US" sz="6600" dirty="0"/>
          </a:p>
        </p:txBody>
      </p:sp>
      <p:sp>
        <p:nvSpPr>
          <p:cNvPr id="3" name="Rectangle 2"/>
          <p:cNvSpPr/>
          <p:nvPr/>
        </p:nvSpPr>
        <p:spPr>
          <a:xfrm>
            <a:off x="609600" y="4723202"/>
            <a:ext cx="8077200" cy="1200329"/>
          </a:xfrm>
          <a:prstGeom prst="rect">
            <a:avLst/>
          </a:prstGeom>
        </p:spPr>
        <p:txBody>
          <a:bodyPr wrap="square">
            <a:spAutoFit/>
          </a:bodyPr>
          <a:lstStyle/>
          <a:p>
            <a:pPr algn="ctr"/>
            <a:r>
              <a:rPr lang="en-US" sz="3600" dirty="0">
                <a:hlinkClick r:id="rId3"/>
              </a:rPr>
              <a:t>http://</a:t>
            </a:r>
            <a:r>
              <a:rPr lang="en-US" sz="3600" dirty="0" smtClean="0">
                <a:hlinkClick r:id="rId3"/>
              </a:rPr>
              <a:t>www.atmosedu.com/meteor/Animations/43_Angle%20of%20Sun/43.html</a:t>
            </a:r>
            <a:r>
              <a:rPr lang="en-US" sz="3600" dirty="0" smtClean="0"/>
              <a:t> </a:t>
            </a:r>
            <a:endParaRPr lang="en-US" sz="3600" dirty="0"/>
          </a:p>
        </p:txBody>
      </p:sp>
    </p:spTree>
    <p:extLst>
      <p:ext uri="{BB962C8B-B14F-4D97-AF65-F5344CB8AC3E}">
        <p14:creationId xmlns:p14="http://schemas.microsoft.com/office/powerpoint/2010/main" val="239709611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upload.wikimedia.org/wikipedia/commons/thumb/e/e6/Oblique_rays_04_Pengo.svg/2000px-Oblique_rays_04_Pen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551046"/>
            <a:ext cx="84328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76200"/>
            <a:ext cx="6172200" cy="2057400"/>
          </a:xfrm>
        </p:spPr>
        <p:txBody>
          <a:bodyPr/>
          <a:lstStyle/>
          <a:p>
            <a:r>
              <a:rPr lang="en-US" sz="4000" dirty="0" smtClean="0"/>
              <a:t>Which area (a or b) experiences greater solar radiation? Why?</a:t>
            </a:r>
            <a:endParaRPr lang="en-US" sz="4000" dirty="0"/>
          </a:p>
        </p:txBody>
      </p:sp>
    </p:spTree>
    <p:extLst>
      <p:ext uri="{BB962C8B-B14F-4D97-AF65-F5344CB8AC3E}">
        <p14:creationId xmlns:p14="http://schemas.microsoft.com/office/powerpoint/2010/main" val="101170374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228600" y="1371600"/>
            <a:ext cx="8763000" cy="5029200"/>
          </a:xfrm>
        </p:spPr>
        <p:txBody>
          <a:bodyPr>
            <a:noAutofit/>
          </a:bodyPr>
          <a:lstStyle/>
          <a:p>
            <a:r>
              <a:rPr lang="en-US" sz="3700" b="1" u="sng" dirty="0" smtClean="0"/>
              <a:t>Summer</a:t>
            </a:r>
            <a:r>
              <a:rPr lang="en-US" sz="3700" dirty="0" smtClean="0"/>
              <a:t> occurs in the hemisphere tilted </a:t>
            </a:r>
            <a:r>
              <a:rPr lang="en-US" sz="3700" b="1" u="sng" dirty="0" smtClean="0"/>
              <a:t>toward</a:t>
            </a:r>
            <a:r>
              <a:rPr lang="en-US" sz="3700" dirty="0" smtClean="0"/>
              <a:t> the Sun, when its radiation (sunlight) strikes Earth at a </a:t>
            </a:r>
            <a:r>
              <a:rPr lang="en-US" sz="3700" b="1" u="sng" dirty="0" smtClean="0"/>
              <a:t>higher</a:t>
            </a:r>
            <a:r>
              <a:rPr lang="en-US" sz="3700" dirty="0" smtClean="0"/>
              <a:t> angle</a:t>
            </a:r>
          </a:p>
          <a:p>
            <a:r>
              <a:rPr lang="en-US" sz="3700" dirty="0" smtClean="0"/>
              <a:t>The number of daylight hours is </a:t>
            </a:r>
            <a:r>
              <a:rPr lang="en-US" sz="3700" b="1" u="sng" dirty="0" smtClean="0"/>
              <a:t>greater</a:t>
            </a:r>
            <a:r>
              <a:rPr lang="en-US" sz="3700" dirty="0" smtClean="0"/>
              <a:t> for the hemisphere experiencing </a:t>
            </a:r>
            <a:r>
              <a:rPr lang="en-US" sz="3700" b="1" u="sng" dirty="0" smtClean="0"/>
              <a:t>summer</a:t>
            </a:r>
            <a:endParaRPr lang="en-US" sz="3700" b="1" u="sng" dirty="0" smtClean="0"/>
          </a:p>
          <a:p>
            <a:r>
              <a:rPr lang="en-US" sz="3700" dirty="0" smtClean="0"/>
              <a:t>The hemisphere receiving </a:t>
            </a:r>
            <a:r>
              <a:rPr lang="en-US" sz="3700" b="1" u="sng" dirty="0" smtClean="0"/>
              <a:t>less</a:t>
            </a:r>
            <a:r>
              <a:rPr lang="en-US" sz="3700" dirty="0" smtClean="0"/>
              <a:t> radiation (sunlight) experiences </a:t>
            </a:r>
            <a:r>
              <a:rPr lang="en-US" sz="3700" b="1" u="sng" dirty="0"/>
              <a:t>w</a:t>
            </a:r>
            <a:r>
              <a:rPr lang="en-US" sz="3700" b="1" u="sng" dirty="0" smtClean="0"/>
              <a:t>inter</a:t>
            </a:r>
            <a:r>
              <a:rPr lang="en-US" sz="3700" dirty="0" smtClean="0"/>
              <a:t>.</a:t>
            </a:r>
          </a:p>
        </p:txBody>
      </p:sp>
    </p:spTree>
    <p:extLst>
      <p:ext uri="{BB962C8B-B14F-4D97-AF65-F5344CB8AC3E}">
        <p14:creationId xmlns:p14="http://schemas.microsoft.com/office/powerpoint/2010/main" val="160642192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Equinox and Solstice</a:t>
            </a:r>
            <a:endParaRPr lang="en-US" dirty="0"/>
          </a:p>
        </p:txBody>
      </p:sp>
      <p:sp>
        <p:nvSpPr>
          <p:cNvPr id="3" name="Content Placeholder 2"/>
          <p:cNvSpPr>
            <a:spLocks noGrp="1"/>
          </p:cNvSpPr>
          <p:nvPr>
            <p:ph idx="1"/>
          </p:nvPr>
        </p:nvSpPr>
        <p:spPr>
          <a:xfrm>
            <a:off x="228600" y="1371600"/>
            <a:ext cx="8763000" cy="5029200"/>
          </a:xfrm>
        </p:spPr>
        <p:txBody>
          <a:bodyPr>
            <a:noAutofit/>
          </a:bodyPr>
          <a:lstStyle/>
          <a:p>
            <a:r>
              <a:rPr lang="en-US" sz="3700" b="1" u="sng" dirty="0" smtClean="0"/>
              <a:t>Equinox</a:t>
            </a:r>
            <a:r>
              <a:rPr lang="en-US" sz="3700" dirty="0" smtClean="0"/>
              <a:t> occurs when we have about 12 hours of daylight and </a:t>
            </a:r>
            <a:r>
              <a:rPr lang="en-US" sz="3700" b="1" u="sng" dirty="0" smtClean="0"/>
              <a:t>12</a:t>
            </a:r>
            <a:r>
              <a:rPr lang="en-US" sz="3700" dirty="0" smtClean="0"/>
              <a:t> hours of darkness everywhere on earth.  </a:t>
            </a:r>
            <a:r>
              <a:rPr lang="en-US" sz="3700" dirty="0" smtClean="0"/>
              <a:t>This happens around March 21</a:t>
            </a:r>
            <a:r>
              <a:rPr lang="en-US" sz="3700" baseline="30000" dirty="0" smtClean="0"/>
              <a:t>st</a:t>
            </a:r>
            <a:r>
              <a:rPr lang="en-US" sz="3700" dirty="0" smtClean="0"/>
              <a:t> and September 21</a:t>
            </a:r>
            <a:r>
              <a:rPr lang="en-US" sz="3700" baseline="30000" dirty="0" smtClean="0"/>
              <a:t>st</a:t>
            </a:r>
            <a:r>
              <a:rPr lang="en-US" sz="3700" dirty="0" smtClean="0"/>
              <a:t>.</a:t>
            </a:r>
            <a:endParaRPr lang="en-US" sz="3700" dirty="0" smtClean="0"/>
          </a:p>
          <a:p>
            <a:r>
              <a:rPr lang="en-US" sz="3700" b="1" u="sng" dirty="0" smtClean="0"/>
              <a:t>Solstice</a:t>
            </a:r>
            <a:r>
              <a:rPr lang="en-US" sz="3700" dirty="0" smtClean="0"/>
              <a:t> happens around June 21</a:t>
            </a:r>
            <a:r>
              <a:rPr lang="en-US" sz="3700" baseline="30000" dirty="0" smtClean="0"/>
              <a:t>st</a:t>
            </a:r>
            <a:r>
              <a:rPr lang="en-US" sz="3700" dirty="0" smtClean="0"/>
              <a:t> and December 21</a:t>
            </a:r>
            <a:r>
              <a:rPr lang="en-US" sz="3700" baseline="30000" dirty="0" smtClean="0"/>
              <a:t>st</a:t>
            </a:r>
            <a:r>
              <a:rPr lang="en-US" sz="3700" dirty="0" smtClean="0"/>
              <a:t>.  This is when the sun is </a:t>
            </a:r>
            <a:r>
              <a:rPr lang="en-US" sz="3700" b="1" u="sng" dirty="0" smtClean="0"/>
              <a:t>farthest</a:t>
            </a:r>
            <a:r>
              <a:rPr lang="en-US" sz="3700" dirty="0" smtClean="0"/>
              <a:t> north or south of the equator.</a:t>
            </a:r>
            <a:endParaRPr lang="en-US" sz="3700" dirty="0" smtClean="0"/>
          </a:p>
        </p:txBody>
      </p:sp>
    </p:spTree>
    <p:extLst>
      <p:ext uri="{BB962C8B-B14F-4D97-AF65-F5344CB8AC3E}">
        <p14:creationId xmlns:p14="http://schemas.microsoft.com/office/powerpoint/2010/main" val="123552624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0" y="1916"/>
            <a:ext cx="9296400" cy="686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4338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9940" y="982557"/>
            <a:ext cx="5800060" cy="5265843"/>
          </a:xfrm>
          <a:prstGeom prst="rect">
            <a:avLst/>
          </a:prstGeom>
          <a:noFill/>
          <a:ln>
            <a:noFill/>
          </a:ln>
        </p:spPr>
      </p:pic>
      <p:sp>
        <p:nvSpPr>
          <p:cNvPr id="4" name="TextBox 3"/>
          <p:cNvSpPr txBox="1"/>
          <p:nvPr/>
        </p:nvSpPr>
        <p:spPr>
          <a:xfrm>
            <a:off x="5856744" y="228600"/>
            <a:ext cx="2971800" cy="1323439"/>
          </a:xfrm>
          <a:prstGeom prst="rect">
            <a:avLst/>
          </a:prstGeom>
          <a:noFill/>
        </p:spPr>
        <p:txBody>
          <a:bodyPr wrap="square" rtlCol="0">
            <a:spAutoFit/>
          </a:bodyPr>
          <a:lstStyle/>
          <a:p>
            <a:pPr algn="ctr"/>
            <a:r>
              <a:rPr lang="en-US" sz="2000" dirty="0" smtClean="0">
                <a:latin typeface="Constantia" pitchFamily="18" charset="0"/>
              </a:rPr>
              <a:t>Step 1: Draw imaginary lines to separate the Northern/Southern Hemispheres (not exact).</a:t>
            </a:r>
            <a:endParaRPr lang="en-US" sz="2000" dirty="0">
              <a:latin typeface="Constantia" pitchFamily="18" charset="0"/>
            </a:endParaRPr>
          </a:p>
        </p:txBody>
      </p:sp>
      <p:cxnSp>
        <p:nvCxnSpPr>
          <p:cNvPr id="6" name="Straight Connector 5"/>
          <p:cNvCxnSpPr/>
          <p:nvPr/>
        </p:nvCxnSpPr>
        <p:spPr>
          <a:xfrm>
            <a:off x="3819607" y="1401061"/>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91514" y="3247725"/>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79484" y="4869615"/>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38800" y="3235670"/>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18042" y="381000"/>
            <a:ext cx="3407292" cy="707886"/>
          </a:xfrm>
          <a:prstGeom prst="rect">
            <a:avLst/>
          </a:prstGeom>
          <a:noFill/>
        </p:spPr>
        <p:txBody>
          <a:bodyPr wrap="square" rtlCol="0">
            <a:spAutoFit/>
          </a:bodyPr>
          <a:lstStyle/>
          <a:p>
            <a:pPr algn="ctr"/>
            <a:r>
              <a:rPr lang="en-US" sz="2000" dirty="0" smtClean="0">
                <a:latin typeface="Constantia" pitchFamily="18" charset="0"/>
              </a:rPr>
              <a:t>Step 2: Put a “N” and “S” to identify the hemispheres.</a:t>
            </a:r>
            <a:endParaRPr lang="en-US" sz="2000" dirty="0">
              <a:latin typeface="Constantia" pitchFamily="18" charset="0"/>
            </a:endParaRPr>
          </a:p>
        </p:txBody>
      </p:sp>
      <p:grpSp>
        <p:nvGrpSpPr>
          <p:cNvPr id="22" name="Group 21"/>
          <p:cNvGrpSpPr/>
          <p:nvPr/>
        </p:nvGrpSpPr>
        <p:grpSpPr>
          <a:xfrm>
            <a:off x="4101171" y="1386823"/>
            <a:ext cx="1059135" cy="1044155"/>
            <a:chOff x="3744230" y="1463305"/>
            <a:chExt cx="1059135" cy="1044155"/>
          </a:xfrm>
        </p:grpSpPr>
        <p:sp>
          <p:nvSpPr>
            <p:cNvPr id="14" name="TextBox 13"/>
            <p:cNvSpPr txBox="1"/>
            <p:nvPr/>
          </p:nvSpPr>
          <p:spPr>
            <a:xfrm rot="1922095">
              <a:off x="4117565" y="1463305"/>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15" name="TextBox 14"/>
            <p:cNvSpPr txBox="1"/>
            <p:nvPr/>
          </p:nvSpPr>
          <p:spPr>
            <a:xfrm rot="2047045">
              <a:off x="3744230" y="1984240"/>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3" name="Group 22"/>
          <p:cNvGrpSpPr/>
          <p:nvPr/>
        </p:nvGrpSpPr>
        <p:grpSpPr>
          <a:xfrm>
            <a:off x="2133600" y="3244388"/>
            <a:ext cx="1054253" cy="1001917"/>
            <a:chOff x="1623099" y="3418650"/>
            <a:chExt cx="1054253" cy="1001917"/>
          </a:xfrm>
        </p:grpSpPr>
        <p:sp>
          <p:nvSpPr>
            <p:cNvPr id="16" name="TextBox 15"/>
            <p:cNvSpPr txBox="1"/>
            <p:nvPr/>
          </p:nvSpPr>
          <p:spPr>
            <a:xfrm rot="1922095">
              <a:off x="1991552" y="3418650"/>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19" name="TextBox 18"/>
            <p:cNvSpPr txBox="1"/>
            <p:nvPr/>
          </p:nvSpPr>
          <p:spPr>
            <a:xfrm rot="2047045">
              <a:off x="1623099" y="3897347"/>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4" name="Group 23"/>
          <p:cNvGrpSpPr/>
          <p:nvPr/>
        </p:nvGrpSpPr>
        <p:grpSpPr>
          <a:xfrm>
            <a:off x="4118798" y="4911483"/>
            <a:ext cx="1045095" cy="1077801"/>
            <a:chOff x="3758271" y="5304764"/>
            <a:chExt cx="1045095" cy="1077801"/>
          </a:xfrm>
        </p:grpSpPr>
        <p:sp>
          <p:nvSpPr>
            <p:cNvPr id="17" name="TextBox 16"/>
            <p:cNvSpPr txBox="1"/>
            <p:nvPr/>
          </p:nvSpPr>
          <p:spPr>
            <a:xfrm rot="1922095">
              <a:off x="4117566" y="5304764"/>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20" name="TextBox 19"/>
            <p:cNvSpPr txBox="1"/>
            <p:nvPr/>
          </p:nvSpPr>
          <p:spPr>
            <a:xfrm rot="2047045">
              <a:off x="3758271" y="5859345"/>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5" name="Group 24"/>
          <p:cNvGrpSpPr/>
          <p:nvPr/>
        </p:nvGrpSpPr>
        <p:grpSpPr>
          <a:xfrm>
            <a:off x="5967724" y="3177014"/>
            <a:ext cx="1067411" cy="1078916"/>
            <a:chOff x="5753100" y="3418650"/>
            <a:chExt cx="1067411" cy="1078916"/>
          </a:xfrm>
        </p:grpSpPr>
        <p:sp>
          <p:nvSpPr>
            <p:cNvPr id="18" name="TextBox 17"/>
            <p:cNvSpPr txBox="1"/>
            <p:nvPr/>
          </p:nvSpPr>
          <p:spPr>
            <a:xfrm rot="1922095">
              <a:off x="6134711" y="3418650"/>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21" name="TextBox 20"/>
            <p:cNvSpPr txBox="1"/>
            <p:nvPr/>
          </p:nvSpPr>
          <p:spPr>
            <a:xfrm rot="2047045">
              <a:off x="5753100" y="3974346"/>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sp>
        <p:nvSpPr>
          <p:cNvPr id="26" name="TextBox 25"/>
          <p:cNvSpPr txBox="1"/>
          <p:nvPr/>
        </p:nvSpPr>
        <p:spPr>
          <a:xfrm>
            <a:off x="5927099" y="57862"/>
            <a:ext cx="2971800" cy="1938992"/>
          </a:xfrm>
          <a:prstGeom prst="rect">
            <a:avLst/>
          </a:prstGeom>
          <a:noFill/>
        </p:spPr>
        <p:txBody>
          <a:bodyPr wrap="square" rtlCol="0">
            <a:spAutoFit/>
          </a:bodyPr>
          <a:lstStyle/>
          <a:p>
            <a:pPr algn="ctr"/>
            <a:r>
              <a:rPr lang="en-US" sz="2000" dirty="0" smtClean="0">
                <a:latin typeface="Constantia" pitchFamily="18" charset="0"/>
              </a:rPr>
              <a:t>Step 3: For each position of the Earth, identify the season for both the Northern Hemisphere and the Southern Hemisphere and WHY.</a:t>
            </a:r>
            <a:endParaRPr lang="en-US" sz="2000" dirty="0">
              <a:latin typeface="Constantia" pitchFamily="18" charset="0"/>
            </a:endParaRPr>
          </a:p>
        </p:txBody>
      </p:sp>
      <p:grpSp>
        <p:nvGrpSpPr>
          <p:cNvPr id="31" name="Group 30"/>
          <p:cNvGrpSpPr/>
          <p:nvPr/>
        </p:nvGrpSpPr>
        <p:grpSpPr>
          <a:xfrm>
            <a:off x="6908131" y="2437432"/>
            <a:ext cx="2235869" cy="3139321"/>
            <a:chOff x="6705600" y="2666295"/>
            <a:chExt cx="2235869" cy="3139321"/>
          </a:xfrm>
        </p:grpSpPr>
        <p:sp>
          <p:nvSpPr>
            <p:cNvPr id="27" name="TextBox 26"/>
            <p:cNvSpPr txBox="1"/>
            <p:nvPr/>
          </p:nvSpPr>
          <p:spPr>
            <a:xfrm>
              <a:off x="7112669" y="2666295"/>
              <a:ext cx="1828800" cy="3139321"/>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Winter and Southern Hemisphere is Summer because the Southern Hemisphere is tilted towards the Sun.</a:t>
              </a:r>
              <a:endParaRPr lang="en-US" dirty="0">
                <a:latin typeface="Constantia" pitchFamily="18" charset="0"/>
              </a:endParaRPr>
            </a:p>
          </p:txBody>
        </p:sp>
        <p:cxnSp>
          <p:nvCxnSpPr>
            <p:cNvPr id="29" name="Straight Arrow Connector 28"/>
            <p:cNvCxnSpPr/>
            <p:nvPr/>
          </p:nvCxnSpPr>
          <p:spPr>
            <a:xfrm flipH="1">
              <a:off x="6705600" y="3988833"/>
              <a:ext cx="40706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9625" y="2310771"/>
            <a:ext cx="2425124" cy="2862322"/>
            <a:chOff x="-9625" y="2310771"/>
            <a:chExt cx="2425124" cy="2862322"/>
          </a:xfrm>
        </p:grpSpPr>
        <p:sp>
          <p:nvSpPr>
            <p:cNvPr id="33" name="TextBox 32"/>
            <p:cNvSpPr txBox="1"/>
            <p:nvPr/>
          </p:nvSpPr>
          <p:spPr>
            <a:xfrm>
              <a:off x="-9625" y="2310771"/>
              <a:ext cx="1828800" cy="2862322"/>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Summer and Southern Hemisphere is Winter because the Northern Hemisphere is tilted towards the Sun.</a:t>
              </a:r>
              <a:endParaRPr lang="en-US" dirty="0">
                <a:latin typeface="Constantia" pitchFamily="18" charset="0"/>
              </a:endParaRPr>
            </a:p>
          </p:txBody>
        </p:sp>
        <p:cxnSp>
          <p:nvCxnSpPr>
            <p:cNvPr id="34" name="Straight Arrow Connector 33"/>
            <p:cNvCxnSpPr/>
            <p:nvPr/>
          </p:nvCxnSpPr>
          <p:spPr>
            <a:xfrm>
              <a:off x="1819175" y="3734091"/>
              <a:ext cx="59632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844" y="213049"/>
            <a:ext cx="4466542" cy="1143000"/>
          </a:xfrm>
        </p:spPr>
        <p:txBody>
          <a:bodyPr/>
          <a:lstStyle/>
          <a:p>
            <a:r>
              <a:rPr lang="en-US" sz="4400" b="0" u="sng" dirty="0" smtClean="0">
                <a:ln w="19050">
                  <a:noFill/>
                </a:ln>
              </a:rPr>
              <a:t>Identifying the </a:t>
            </a:r>
            <a:br>
              <a:rPr lang="en-US" sz="4400" b="0" u="sng" dirty="0" smtClean="0">
                <a:ln w="19050">
                  <a:noFill/>
                </a:ln>
              </a:rPr>
            </a:br>
            <a:r>
              <a:rPr lang="en-US" sz="4400" b="0" u="sng" dirty="0" smtClean="0">
                <a:ln w="19050">
                  <a:noFill/>
                </a:ln>
              </a:rPr>
              <a:t>Seasons</a:t>
            </a:r>
            <a:endParaRPr lang="en-US" sz="4400" b="0" u="sng" dirty="0">
              <a:ln w="19050">
                <a:noFill/>
              </a:ln>
            </a:endParaRPr>
          </a:p>
        </p:txBody>
      </p:sp>
      <p:grpSp>
        <p:nvGrpSpPr>
          <p:cNvPr id="5" name="Group 4"/>
          <p:cNvGrpSpPr/>
          <p:nvPr/>
        </p:nvGrpSpPr>
        <p:grpSpPr>
          <a:xfrm>
            <a:off x="5018621" y="692431"/>
            <a:ext cx="3972979" cy="1200329"/>
            <a:chOff x="2485292" y="4850511"/>
            <a:chExt cx="4186088" cy="1200329"/>
          </a:xfrm>
        </p:grpSpPr>
        <p:sp>
          <p:nvSpPr>
            <p:cNvPr id="32" name="TextBox 31"/>
            <p:cNvSpPr txBox="1"/>
            <p:nvPr/>
          </p:nvSpPr>
          <p:spPr>
            <a:xfrm>
              <a:off x="3021623" y="4850511"/>
              <a:ext cx="3649757" cy="1200329"/>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Spring and Southern Hemisphere is Fall. Neither Hemisphere is tilted directly towards the Sun.</a:t>
              </a:r>
              <a:endParaRPr lang="en-US" dirty="0">
                <a:latin typeface="Constantia" pitchFamily="18" charset="0"/>
              </a:endParaRPr>
            </a:p>
          </p:txBody>
        </p:sp>
        <p:cxnSp>
          <p:nvCxnSpPr>
            <p:cNvPr id="35" name="Straight Arrow Connector 34"/>
            <p:cNvCxnSpPr/>
            <p:nvPr/>
          </p:nvCxnSpPr>
          <p:spPr>
            <a:xfrm flipH="1">
              <a:off x="2485292" y="5764911"/>
              <a:ext cx="53633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208113" y="5727673"/>
            <a:ext cx="6507170" cy="1055245"/>
            <a:chOff x="1208113" y="5727673"/>
            <a:chExt cx="6507170" cy="1055245"/>
          </a:xfrm>
        </p:grpSpPr>
        <p:sp>
          <p:nvSpPr>
            <p:cNvPr id="38" name="TextBox 37"/>
            <p:cNvSpPr txBox="1"/>
            <p:nvPr/>
          </p:nvSpPr>
          <p:spPr>
            <a:xfrm>
              <a:off x="1208113" y="6136587"/>
              <a:ext cx="6507170" cy="646331"/>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Fall and Southern Hemisphere is Spring. Neither Hemisphere is tilted directly towards the Sun.</a:t>
              </a:r>
              <a:endParaRPr lang="en-US" dirty="0">
                <a:latin typeface="Constantia" pitchFamily="18" charset="0"/>
              </a:endParaRPr>
            </a:p>
          </p:txBody>
        </p:sp>
        <p:cxnSp>
          <p:nvCxnSpPr>
            <p:cNvPr id="39" name="Straight Arrow Connector 38"/>
            <p:cNvCxnSpPr/>
            <p:nvPr/>
          </p:nvCxnSpPr>
          <p:spPr>
            <a:xfrm flipH="1" flipV="1">
              <a:off x="4744256" y="5727673"/>
              <a:ext cx="1" cy="4089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845893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1000"/>
                                        <p:tgtEl>
                                          <p:spTgt spid="4"/>
                                        </p:tgtEl>
                                      </p:cBhvr>
                                    </p:animEffect>
                                    <p:set>
                                      <p:cBhvr>
                                        <p:cTn id="26" dur="1" fill="hold">
                                          <p:stCondLst>
                                            <p:cond delay="999"/>
                                          </p:stCondLst>
                                        </p:cTn>
                                        <p:tgtEl>
                                          <p:spTgt spid="4"/>
                                        </p:tgtEl>
                                        <p:attrNameLst>
                                          <p:attrName>style.visibility</p:attrName>
                                        </p:attrNameLst>
                                      </p:cBhvr>
                                      <p:to>
                                        <p:strVal val="hidden"/>
                                      </p:to>
                                    </p:set>
                                  </p:childTnLst>
                                </p:cTn>
                              </p:par>
                            </p:childTnLst>
                          </p:cTn>
                        </p:par>
                        <p:par>
                          <p:cTn id="27" fill="hold">
                            <p:stCondLst>
                              <p:cond delay="1000"/>
                            </p:stCondLst>
                            <p:childTnLst>
                              <p:par>
                                <p:cTn id="28" presetID="10" presetClass="entr" presetSubtype="0" fill="hold" grpId="0" nodeType="after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13"/>
                                        </p:tgtEl>
                                      </p:cBhvr>
                                    </p:animEffect>
                                    <p:set>
                                      <p:cBhvr>
                                        <p:cTn id="49" dur="1" fill="hold">
                                          <p:stCondLst>
                                            <p:cond delay="999"/>
                                          </p:stCondLst>
                                        </p:cTn>
                                        <p:tgtEl>
                                          <p:spTgt spid="13"/>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grpId="0" nodeType="afterEffect">
                                  <p:stCondLst>
                                    <p:cond delay="5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000"/>
                                        <p:tgtEl>
                                          <p:spTgt spid="26"/>
                                        </p:tgtEl>
                                      </p:cBhvr>
                                    </p:animEffect>
                                    <p:set>
                                      <p:cBhvr>
                                        <p:cTn id="58" dur="1" fill="hold">
                                          <p:stCondLst>
                                            <p:cond delay="9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right)">
                                      <p:cBhvr>
                                        <p:cTn id="63" dur="10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10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P spid="26" grpId="0"/>
      <p:bldP spid="2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Think, Pair, Share</a:t>
            </a:r>
            <a:endParaRPr lang="en-US" dirty="0"/>
          </a:p>
        </p:txBody>
      </p:sp>
      <p:sp>
        <p:nvSpPr>
          <p:cNvPr id="3" name="Title 1"/>
          <p:cNvSpPr txBox="1">
            <a:spLocks/>
          </p:cNvSpPr>
          <p:nvPr/>
        </p:nvSpPr>
        <p:spPr>
          <a:xfrm>
            <a:off x="457200" y="2438400"/>
            <a:ext cx="8229600" cy="297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6600" dirty="0" smtClean="0">
                <a:ln w="19050">
                  <a:noFill/>
                </a:ln>
              </a:rPr>
              <a:t>What would happen if the Earth was not tilted?</a:t>
            </a:r>
            <a:endParaRPr lang="en-US" sz="6600" dirty="0">
              <a:ln w="19050">
                <a:noFill/>
              </a:ln>
            </a:endParaRPr>
          </a:p>
        </p:txBody>
      </p:sp>
    </p:spTree>
    <p:extLst>
      <p:ext uri="{BB962C8B-B14F-4D97-AF65-F5344CB8AC3E}">
        <p14:creationId xmlns:p14="http://schemas.microsoft.com/office/powerpoint/2010/main" val="86892462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2841625"/>
          </a:xfrm>
        </p:spPr>
        <p:txBody>
          <a:bodyPr/>
          <a:lstStyle/>
          <a:p>
            <a:r>
              <a:rPr lang="en-US" dirty="0" smtClean="0"/>
              <a:t>Essential Question:</a:t>
            </a:r>
            <a:br>
              <a:rPr lang="en-US" dirty="0" smtClean="0"/>
            </a:br>
            <a:r>
              <a:rPr lang="en-US" dirty="0" smtClean="0"/>
              <a:t>What are the reasons for the seasons?</a:t>
            </a:r>
            <a:endParaRPr lang="en-US" dirty="0"/>
          </a:p>
        </p:txBody>
      </p:sp>
      <p:sp>
        <p:nvSpPr>
          <p:cNvPr id="3" name="Subtitle 2"/>
          <p:cNvSpPr>
            <a:spLocks noGrp="1"/>
          </p:cNvSpPr>
          <p:nvPr>
            <p:ph type="subTitle" idx="1"/>
          </p:nvPr>
        </p:nvSpPr>
        <p:spPr>
          <a:xfrm>
            <a:off x="304800" y="3962400"/>
            <a:ext cx="8686800" cy="2514600"/>
          </a:xfrm>
        </p:spPr>
        <p:txBody>
          <a:bodyPr>
            <a:noAutofit/>
          </a:bodyPr>
          <a:lstStyle/>
          <a:p>
            <a:pPr algn="l"/>
            <a:r>
              <a:rPr lang="en-US" sz="3600" b="1" dirty="0" smtClean="0"/>
              <a:t>Standard:</a:t>
            </a:r>
          </a:p>
          <a:p>
            <a:pPr algn="l"/>
            <a:r>
              <a:rPr lang="en-US" sz="3600" b="1" dirty="0" smtClean="0"/>
              <a:t>S6E2c. Relate the tilt of the earth to the distribution of sunlight throughout the year and its effect on climate.</a:t>
            </a:r>
            <a:endParaRPr lang="en-US" sz="3600" b="1" dirty="0"/>
          </a:p>
        </p:txBody>
      </p:sp>
    </p:spTree>
    <p:extLst>
      <p:ext uri="{BB962C8B-B14F-4D97-AF65-F5344CB8AC3E}">
        <p14:creationId xmlns:p14="http://schemas.microsoft.com/office/powerpoint/2010/main" val="355998757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z="4800" dirty="0" smtClean="0"/>
              <a:t>If the Earth was not tilted…</a:t>
            </a:r>
            <a:endParaRPr lang="en-US" sz="4800" dirty="0"/>
          </a:p>
        </p:txBody>
      </p:sp>
      <p:sp>
        <p:nvSpPr>
          <p:cNvPr id="3" name="Rectangle 2"/>
          <p:cNvSpPr/>
          <p:nvPr/>
        </p:nvSpPr>
        <p:spPr>
          <a:xfrm>
            <a:off x="354531" y="1447800"/>
            <a:ext cx="8382000" cy="5262979"/>
          </a:xfrm>
          <a:prstGeom prst="rect">
            <a:avLst/>
          </a:prstGeom>
        </p:spPr>
        <p:txBody>
          <a:bodyPr wrap="square">
            <a:spAutoFit/>
          </a:bodyPr>
          <a:lstStyle/>
          <a:p>
            <a:pPr algn="ctr"/>
            <a:r>
              <a:rPr lang="en-US" sz="2800" dirty="0" smtClean="0">
                <a:latin typeface="Microsoft New Tai Lue" pitchFamily="34" charset="0"/>
                <a:cs typeface="Microsoft New Tai Lue" pitchFamily="34" charset="0"/>
              </a:rPr>
              <a:t>There </a:t>
            </a:r>
            <a:r>
              <a:rPr lang="en-US" sz="2800" dirty="0">
                <a:latin typeface="Microsoft New Tai Lue" pitchFamily="34" charset="0"/>
                <a:cs typeface="Microsoft New Tai Lue" pitchFamily="34" charset="0"/>
              </a:rPr>
              <a:t>would no longer be </a:t>
            </a:r>
            <a:r>
              <a:rPr lang="en-US" sz="2800" b="1" u="sng" dirty="0" smtClean="0">
                <a:latin typeface="Microsoft New Tai Lue" pitchFamily="34" charset="0"/>
                <a:cs typeface="Microsoft New Tai Lue" pitchFamily="34" charset="0"/>
              </a:rPr>
              <a:t>seasons</a:t>
            </a:r>
            <a:r>
              <a:rPr lang="en-US" sz="2800" dirty="0" smtClean="0">
                <a:latin typeface="Microsoft New Tai Lue" pitchFamily="34" charset="0"/>
                <a:cs typeface="Microsoft New Tai Lue" pitchFamily="34" charset="0"/>
              </a:rPr>
              <a:t> </a:t>
            </a:r>
            <a:r>
              <a:rPr lang="en-US" sz="2800" dirty="0">
                <a:latin typeface="Microsoft New Tai Lue" pitchFamily="34" charset="0"/>
                <a:cs typeface="Microsoft New Tai Lue" pitchFamily="34" charset="0"/>
              </a:rPr>
              <a:t>as we know them. The temperature and precipitation pattern would not vary much. It would </a:t>
            </a:r>
            <a:r>
              <a:rPr lang="en-US" sz="2800" b="1" u="sng" dirty="0">
                <a:latin typeface="Microsoft New Tai Lue" pitchFamily="34" charset="0"/>
                <a:cs typeface="Microsoft New Tai Lue" pitchFamily="34" charset="0"/>
              </a:rPr>
              <a:t>still</a:t>
            </a:r>
            <a:r>
              <a:rPr lang="en-US" sz="2800" dirty="0">
                <a:latin typeface="Microsoft New Tai Lue" pitchFamily="34" charset="0"/>
                <a:cs typeface="Microsoft New Tai Lue" pitchFamily="34" charset="0"/>
              </a:rPr>
              <a:t> be warm at the equator and cold at the poles. </a:t>
            </a:r>
            <a:endParaRPr lang="en-US" sz="2800" dirty="0" smtClean="0">
              <a:latin typeface="Microsoft New Tai Lue" pitchFamily="34" charset="0"/>
              <a:cs typeface="Microsoft New Tai Lue" pitchFamily="34" charset="0"/>
            </a:endParaRPr>
          </a:p>
          <a:p>
            <a:pPr algn="ctr"/>
            <a:endParaRPr lang="en-US" sz="2800" dirty="0">
              <a:latin typeface="Microsoft New Tai Lue" pitchFamily="34" charset="0"/>
              <a:cs typeface="Microsoft New Tai Lue" pitchFamily="34" charset="0"/>
            </a:endParaRPr>
          </a:p>
          <a:p>
            <a:pPr algn="ctr"/>
            <a:r>
              <a:rPr lang="en-US" sz="2800" dirty="0" smtClean="0">
                <a:latin typeface="Microsoft New Tai Lue" pitchFamily="34" charset="0"/>
                <a:cs typeface="Microsoft New Tai Lue" pitchFamily="34" charset="0"/>
              </a:rPr>
              <a:t>Across </a:t>
            </a:r>
            <a:r>
              <a:rPr lang="en-US" sz="2800" dirty="0">
                <a:latin typeface="Microsoft New Tai Lue" pitchFamily="34" charset="0"/>
                <a:cs typeface="Microsoft New Tai Lue" pitchFamily="34" charset="0"/>
              </a:rPr>
              <a:t>the Earth it would be like it is in the middle of </a:t>
            </a:r>
            <a:r>
              <a:rPr lang="en-US" sz="2800" b="1" u="sng" dirty="0">
                <a:latin typeface="Microsoft New Tai Lue" pitchFamily="34" charset="0"/>
                <a:cs typeface="Microsoft New Tai Lue" pitchFamily="34" charset="0"/>
              </a:rPr>
              <a:t>fall</a:t>
            </a:r>
            <a:r>
              <a:rPr lang="en-US" sz="2800" dirty="0">
                <a:latin typeface="Microsoft New Tai Lue" pitchFamily="34" charset="0"/>
                <a:cs typeface="Microsoft New Tai Lue" pitchFamily="34" charset="0"/>
              </a:rPr>
              <a:t> or </a:t>
            </a:r>
            <a:r>
              <a:rPr lang="en-US" sz="2800" b="1" u="sng" dirty="0">
                <a:latin typeface="Microsoft New Tai Lue" pitchFamily="34" charset="0"/>
                <a:cs typeface="Microsoft New Tai Lue" pitchFamily="34" charset="0"/>
              </a:rPr>
              <a:t>spring</a:t>
            </a:r>
            <a:r>
              <a:rPr lang="en-US" sz="2800" dirty="0">
                <a:latin typeface="Microsoft New Tai Lue" pitchFamily="34" charset="0"/>
                <a:cs typeface="Microsoft New Tai Lue" pitchFamily="34" charset="0"/>
              </a:rPr>
              <a:t> but it would last all year every year. Areas today that have wet, dry, warm and cold seasons would have a fairly </a:t>
            </a:r>
            <a:r>
              <a:rPr lang="en-US" sz="2800" b="1" u="sng" dirty="0">
                <a:latin typeface="Microsoft New Tai Lue" pitchFamily="34" charset="0"/>
                <a:cs typeface="Microsoft New Tai Lue" pitchFamily="34" charset="0"/>
              </a:rPr>
              <a:t>constant</a:t>
            </a:r>
            <a:r>
              <a:rPr lang="en-US" sz="2800" dirty="0">
                <a:latin typeface="Microsoft New Tai Lue" pitchFamily="34" charset="0"/>
                <a:cs typeface="Microsoft New Tai Lue" pitchFamily="34" charset="0"/>
              </a:rPr>
              <a:t> weather all year whether it be wet, dry, warm and/or cold</a:t>
            </a:r>
            <a:r>
              <a:rPr lang="en-US" sz="2800" dirty="0" smtClean="0">
                <a:latin typeface="Microsoft New Tai Lue" pitchFamily="34" charset="0"/>
                <a:cs typeface="Microsoft New Tai Lue" pitchFamily="34" charset="0"/>
              </a:rPr>
              <a:t>.</a:t>
            </a:r>
          </a:p>
          <a:p>
            <a:pPr algn="ctr"/>
            <a:endParaRPr lang="en-US" sz="2800" dirty="0" smtClean="0">
              <a:latin typeface="Microsoft New Tai Lue" pitchFamily="34" charset="0"/>
              <a:cs typeface="Microsoft New Tai Lue" pitchFamily="34" charset="0"/>
            </a:endParaRPr>
          </a:p>
          <a:p>
            <a:pPr algn="ctr"/>
            <a:r>
              <a:rPr lang="en-US" sz="2800" dirty="0" smtClean="0">
                <a:latin typeface="Microsoft New Tai Lue" pitchFamily="34" charset="0"/>
                <a:cs typeface="Microsoft New Tai Lue" pitchFamily="34" charset="0"/>
              </a:rPr>
              <a:t> </a:t>
            </a:r>
            <a:r>
              <a:rPr lang="en-US" sz="2000" dirty="0">
                <a:latin typeface="Microsoft New Tai Lue" pitchFamily="34" charset="0"/>
                <a:cs typeface="Microsoft New Tai Lue" pitchFamily="34" charset="0"/>
                <a:hlinkClick r:id="rId3"/>
              </a:rPr>
              <a:t>http://theweatherprediction.com/habyhints2/471</a:t>
            </a:r>
            <a:r>
              <a:rPr lang="en-US" sz="2000" dirty="0" smtClean="0">
                <a:latin typeface="Microsoft New Tai Lue" pitchFamily="34" charset="0"/>
                <a:cs typeface="Microsoft New Tai Lue" pitchFamily="34" charset="0"/>
                <a:hlinkClick r:id="rId3"/>
              </a:rPr>
              <a:t>/</a:t>
            </a:r>
            <a:r>
              <a:rPr lang="en-US" sz="2000" dirty="0" smtClean="0">
                <a:latin typeface="Microsoft New Tai Lue" pitchFamily="34" charset="0"/>
                <a:cs typeface="Microsoft New Tai Lue" pitchFamily="34" charset="0"/>
              </a:rPr>
              <a:t> </a:t>
            </a:r>
            <a:endParaRPr lang="en-US" sz="2800" dirty="0">
              <a:latin typeface="Microsoft New Tai Lue" pitchFamily="34" charset="0"/>
              <a:cs typeface="Microsoft New Tai Lue" pitchFamily="34" charset="0"/>
            </a:endParaRPr>
          </a:p>
        </p:txBody>
      </p:sp>
    </p:spTree>
    <p:extLst>
      <p:ext uri="{BB962C8B-B14F-4D97-AF65-F5344CB8AC3E}">
        <p14:creationId xmlns:p14="http://schemas.microsoft.com/office/powerpoint/2010/main" val="127991369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8800" dirty="0" smtClean="0"/>
              <a:t>Animation</a:t>
            </a:r>
            <a:endParaRPr lang="en-US" sz="8800" dirty="0"/>
          </a:p>
        </p:txBody>
      </p:sp>
      <p:sp>
        <p:nvSpPr>
          <p:cNvPr id="3" name="Content Placeholder 2"/>
          <p:cNvSpPr>
            <a:spLocks noGrp="1"/>
          </p:cNvSpPr>
          <p:nvPr>
            <p:ph idx="1"/>
          </p:nvPr>
        </p:nvSpPr>
        <p:spPr>
          <a:xfrm>
            <a:off x="457200" y="2514600"/>
            <a:ext cx="8229600" cy="3657600"/>
          </a:xfrm>
        </p:spPr>
        <p:txBody>
          <a:bodyPr/>
          <a:lstStyle/>
          <a:p>
            <a:pPr marL="0" indent="0">
              <a:buNone/>
            </a:pPr>
            <a:endParaRPr lang="en-US" u="sng" dirty="0" smtClean="0">
              <a:solidFill>
                <a:srgbClr val="0000FF"/>
              </a:solidFill>
              <a:latin typeface="Arial"/>
              <a:ea typeface="Calibri"/>
            </a:endParaRPr>
          </a:p>
          <a:p>
            <a:endParaRPr lang="en-US" u="sng" dirty="0" smtClean="0">
              <a:solidFill>
                <a:srgbClr val="0000FF"/>
              </a:solidFill>
              <a:latin typeface="Arial"/>
              <a:ea typeface="Calibri"/>
            </a:endParaRPr>
          </a:p>
          <a:p>
            <a:pPr>
              <a:spcBef>
                <a:spcPts val="0"/>
              </a:spcBef>
              <a:buFont typeface="Courier New"/>
              <a:buChar char="o"/>
            </a:pPr>
            <a:r>
              <a:rPr lang="en-US" u="sng" dirty="0">
                <a:solidFill>
                  <a:srgbClr val="0000FF"/>
                </a:solidFill>
                <a:latin typeface="Arial"/>
                <a:ea typeface="Calibri"/>
                <a:hlinkClick r:id="rId3"/>
              </a:rPr>
              <a:t>Astronomy Education at the University of Nebraska-Lincoln</a:t>
            </a:r>
            <a:r>
              <a:rPr lang="en-US" dirty="0">
                <a:latin typeface="Arial"/>
                <a:ea typeface="Calibri"/>
              </a:rPr>
              <a:t> [similar to the previous animation</a:t>
            </a:r>
            <a:r>
              <a:rPr lang="en-US" dirty="0" smtClean="0">
                <a:latin typeface="Arial"/>
                <a:ea typeface="Calibri"/>
              </a:rPr>
              <a:t>]</a:t>
            </a:r>
          </a:p>
          <a:p>
            <a:pPr marL="0" indent="0">
              <a:spcBef>
                <a:spcPts val="0"/>
              </a:spcBef>
              <a:buNone/>
            </a:pPr>
            <a:endParaRPr lang="en-US" sz="2400" dirty="0">
              <a:latin typeface="Times New Roman"/>
              <a:ea typeface="Calibri"/>
            </a:endParaRPr>
          </a:p>
          <a:p>
            <a:endParaRPr lang="en-US" dirty="0"/>
          </a:p>
        </p:txBody>
      </p:sp>
    </p:spTree>
    <p:extLst>
      <p:ext uri="{BB962C8B-B14F-4D97-AF65-F5344CB8AC3E}">
        <p14:creationId xmlns:p14="http://schemas.microsoft.com/office/powerpoint/2010/main" val="256738684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2438400"/>
          </a:xfrm>
        </p:spPr>
        <p:txBody>
          <a:bodyPr/>
          <a:lstStyle/>
          <a:p>
            <a:r>
              <a:rPr lang="en-US" sz="9600" dirty="0" smtClean="0">
                <a:ln w="19050">
                  <a:noFill/>
                </a:ln>
                <a:hlinkClick r:id="rId3"/>
              </a:rPr>
              <a:t>Study Jams: Seasons</a:t>
            </a:r>
            <a:endParaRPr lang="en-US" sz="9600" dirty="0">
              <a:ln w="19050">
                <a:noFill/>
              </a:ln>
            </a:endParaRPr>
          </a:p>
        </p:txBody>
      </p:sp>
    </p:spTree>
    <p:extLst>
      <p:ext uri="{BB962C8B-B14F-4D97-AF65-F5344CB8AC3E}">
        <p14:creationId xmlns:p14="http://schemas.microsoft.com/office/powerpoint/2010/main" val="250567297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sz="4800" dirty="0" smtClean="0"/>
              <a:t>Important Vocabulary</a:t>
            </a:r>
            <a:endParaRPr lang="en-US" sz="4800" dirty="0"/>
          </a:p>
        </p:txBody>
      </p:sp>
      <p:sp>
        <p:nvSpPr>
          <p:cNvPr id="3" name="Content Placeholder 2"/>
          <p:cNvSpPr>
            <a:spLocks noGrp="1"/>
          </p:cNvSpPr>
          <p:nvPr>
            <p:ph idx="1"/>
          </p:nvPr>
        </p:nvSpPr>
        <p:spPr>
          <a:xfrm>
            <a:off x="95853" y="1219200"/>
            <a:ext cx="8953500" cy="4724400"/>
          </a:xfrm>
        </p:spPr>
        <p:txBody>
          <a:bodyPr>
            <a:noAutofit/>
          </a:bodyPr>
          <a:lstStyle/>
          <a:p>
            <a:r>
              <a:rPr lang="en-US" sz="3500" dirty="0"/>
              <a:t>The Earth’s </a:t>
            </a:r>
            <a:r>
              <a:rPr lang="en-US" sz="3500" b="1" u="sng" dirty="0" smtClean="0"/>
              <a:t>axis</a:t>
            </a:r>
            <a:r>
              <a:rPr lang="en-US" sz="3500" dirty="0" smtClean="0"/>
              <a:t> </a:t>
            </a:r>
            <a:r>
              <a:rPr lang="en-US" sz="3500" dirty="0"/>
              <a:t>is the imaginary vertical line around which the Earth spins</a:t>
            </a:r>
          </a:p>
          <a:p>
            <a:r>
              <a:rPr lang="en-US" sz="3500" dirty="0" smtClean="0"/>
              <a:t>The Earth </a:t>
            </a:r>
            <a:r>
              <a:rPr lang="en-US" sz="3500" b="1" u="sng" dirty="0" smtClean="0"/>
              <a:t>rotates</a:t>
            </a:r>
            <a:r>
              <a:rPr lang="en-US" sz="3500" dirty="0" smtClean="0"/>
              <a:t> on its axis once every 24 hours causing day and night (</a:t>
            </a:r>
            <a:r>
              <a:rPr lang="en-US" sz="3500" b="1" u="sng" dirty="0" smtClean="0"/>
              <a:t>rotation</a:t>
            </a:r>
            <a:r>
              <a:rPr lang="en-US" sz="3500" dirty="0" smtClean="0"/>
              <a:t>)</a:t>
            </a:r>
          </a:p>
          <a:p>
            <a:r>
              <a:rPr lang="en-US" sz="3500" dirty="0" smtClean="0"/>
              <a:t>The Earth </a:t>
            </a:r>
            <a:r>
              <a:rPr lang="en-US" sz="3500" b="1" u="sng" dirty="0" smtClean="0"/>
              <a:t>revolves</a:t>
            </a:r>
            <a:r>
              <a:rPr lang="en-US" sz="3500" dirty="0" smtClean="0"/>
              <a:t> around the Sun once every year (</a:t>
            </a:r>
            <a:r>
              <a:rPr lang="en-US" sz="3500" b="1" u="sng" dirty="0" smtClean="0"/>
              <a:t>revolution</a:t>
            </a:r>
            <a:r>
              <a:rPr lang="en-US" sz="3500" dirty="0" smtClean="0"/>
              <a:t>)</a:t>
            </a:r>
          </a:p>
          <a:p>
            <a:r>
              <a:rPr lang="en-US" sz="3500" dirty="0" smtClean="0"/>
              <a:t>The Earth follows a path around the Sun known as an </a:t>
            </a:r>
            <a:r>
              <a:rPr lang="en-US" sz="3500" b="1" u="sng" dirty="0" smtClean="0"/>
              <a:t>orbit</a:t>
            </a:r>
          </a:p>
        </p:txBody>
      </p:sp>
      <p:sp>
        <p:nvSpPr>
          <p:cNvPr id="4" name="Rectangle 3"/>
          <p:cNvSpPr/>
          <p:nvPr/>
        </p:nvSpPr>
        <p:spPr>
          <a:xfrm>
            <a:off x="390625" y="6019800"/>
            <a:ext cx="8305800" cy="646331"/>
          </a:xfrm>
          <a:prstGeom prst="rect">
            <a:avLst/>
          </a:prstGeom>
        </p:spPr>
        <p:txBody>
          <a:bodyPr wrap="square">
            <a:spAutoFit/>
          </a:bodyPr>
          <a:lstStyle/>
          <a:p>
            <a:pPr algn="ctr"/>
            <a:r>
              <a:rPr lang="en-US" dirty="0">
                <a:hlinkClick r:id="rId3"/>
              </a:rPr>
              <a:t>http://</a:t>
            </a:r>
            <a:r>
              <a:rPr lang="en-US" dirty="0" smtClean="0">
                <a:hlinkClick r:id="rId3"/>
              </a:rPr>
              <a:t>www.britannica.com/EBchecked/topic/175962/Earth/images-videos/159380/earth-earths-rotation-on-its-axis-and-its-revolution-around-the-sun</a:t>
            </a:r>
            <a:r>
              <a:rPr lang="en-US" dirty="0" smtClean="0"/>
              <a:t> </a:t>
            </a:r>
            <a:endParaRPr lang="en-US" dirty="0"/>
          </a:p>
        </p:txBody>
      </p:sp>
    </p:spTree>
    <p:extLst>
      <p:ext uri="{BB962C8B-B14F-4D97-AF65-F5344CB8AC3E}">
        <p14:creationId xmlns:p14="http://schemas.microsoft.com/office/powerpoint/2010/main" val="32598892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7" presetClass="entr" presetSubtype="0" fill="hold" grpId="0" nodeType="afterEffect">
                                  <p:stCondLst>
                                    <p:cond delay="10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4876800"/>
          </a:xfrm>
        </p:spPr>
        <p:txBody>
          <a:bodyPr/>
          <a:lstStyle/>
          <a:p>
            <a:r>
              <a:rPr lang="en-US" dirty="0" smtClean="0"/>
              <a:t>Turn to a partner and use each of the following words in a sentence: Rotation, Revolution, Axis, and Orbit</a:t>
            </a:r>
            <a:endParaRPr lang="en-US" dirty="0"/>
          </a:p>
        </p:txBody>
      </p:sp>
    </p:spTree>
    <p:extLst>
      <p:ext uri="{BB962C8B-B14F-4D97-AF65-F5344CB8AC3E}">
        <p14:creationId xmlns:p14="http://schemas.microsoft.com/office/powerpoint/2010/main" val="54687021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sz="6600" dirty="0" smtClean="0"/>
              <a:t>What are Seasons?</a:t>
            </a:r>
            <a:endParaRPr lang="en-US" sz="6600" dirty="0"/>
          </a:p>
        </p:txBody>
      </p:sp>
      <p:sp>
        <p:nvSpPr>
          <p:cNvPr id="3" name="Title 1"/>
          <p:cNvSpPr txBox="1">
            <a:spLocks/>
          </p:cNvSpPr>
          <p:nvPr/>
        </p:nvSpPr>
        <p:spPr>
          <a:xfrm>
            <a:off x="474846" y="1981200"/>
            <a:ext cx="8229600" cy="411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u="sng" dirty="0" smtClean="0">
                <a:ln w="19050">
                  <a:noFill/>
                </a:ln>
              </a:rPr>
              <a:t>Seasons</a:t>
            </a:r>
            <a:r>
              <a:rPr lang="en-US" b="0" dirty="0" smtClean="0">
                <a:ln w="19050">
                  <a:noFill/>
                </a:ln>
              </a:rPr>
              <a:t> are short periods of climate change caused by changes in the amount of </a:t>
            </a:r>
            <a:r>
              <a:rPr lang="en-US" u="sng" dirty="0" smtClean="0">
                <a:ln w="19050">
                  <a:noFill/>
                </a:ln>
              </a:rPr>
              <a:t>solar radiation</a:t>
            </a:r>
            <a:r>
              <a:rPr lang="en-US" b="0" dirty="0" smtClean="0">
                <a:ln w="19050">
                  <a:noFill/>
                </a:ln>
              </a:rPr>
              <a:t> (sunlight) an area receives.</a:t>
            </a:r>
            <a:endParaRPr lang="en-US" b="0" dirty="0">
              <a:ln w="19050">
                <a:noFill/>
              </a:ln>
            </a:endParaRPr>
          </a:p>
        </p:txBody>
      </p:sp>
    </p:spTree>
    <p:extLst>
      <p:ext uri="{BB962C8B-B14F-4D97-AF65-F5344CB8AC3E}">
        <p14:creationId xmlns:p14="http://schemas.microsoft.com/office/powerpoint/2010/main" val="420189928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ttp://www.publicdomainpictures.net/download-picture.php?adresar=30000&amp;soubor=the-four-seas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11" y="1143000"/>
            <a:ext cx="8534400" cy="5449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8536" y="85025"/>
            <a:ext cx="8229600" cy="1143000"/>
          </a:xfrm>
        </p:spPr>
        <p:txBody>
          <a:bodyPr/>
          <a:lstStyle/>
          <a:p>
            <a:r>
              <a:rPr lang="en-US" dirty="0" smtClean="0"/>
              <a:t>Four Main Seasons</a:t>
            </a:r>
            <a:endParaRPr lang="en-US" dirty="0"/>
          </a:p>
        </p:txBody>
      </p:sp>
      <p:sp>
        <p:nvSpPr>
          <p:cNvPr id="4" name="Title 1"/>
          <p:cNvSpPr txBox="1">
            <a:spLocks/>
          </p:cNvSpPr>
          <p:nvPr/>
        </p:nvSpPr>
        <p:spPr>
          <a:xfrm>
            <a:off x="1147813" y="5432726"/>
            <a:ext cx="2057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Fall</a:t>
            </a:r>
            <a:endParaRPr lang="en-US" sz="72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5" name="Title 1"/>
          <p:cNvSpPr txBox="1">
            <a:spLocks/>
          </p:cNvSpPr>
          <p:nvPr/>
        </p:nvSpPr>
        <p:spPr>
          <a:xfrm>
            <a:off x="4799800" y="5431924"/>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Winter</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6" name="Title 1"/>
          <p:cNvSpPr txBox="1">
            <a:spLocks/>
          </p:cNvSpPr>
          <p:nvPr/>
        </p:nvSpPr>
        <p:spPr>
          <a:xfrm>
            <a:off x="533400" y="2590800"/>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Spring</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a:xfrm>
            <a:off x="4764507" y="2590800"/>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Summer</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3" name="Right Arrow 2"/>
          <p:cNvSpPr/>
          <p:nvPr/>
        </p:nvSpPr>
        <p:spPr>
          <a:xfrm>
            <a:off x="3352800" y="5715000"/>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 name="Right Arrow 8"/>
          <p:cNvSpPr/>
          <p:nvPr/>
        </p:nvSpPr>
        <p:spPr>
          <a:xfrm rot="13585033">
            <a:off x="3659370" y="3906255"/>
            <a:ext cx="1967179"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1" name="Right Arrow 10"/>
          <p:cNvSpPr/>
          <p:nvPr/>
        </p:nvSpPr>
        <p:spPr>
          <a:xfrm>
            <a:off x="3479934" y="2057400"/>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Right Arrow 11"/>
          <p:cNvSpPr/>
          <p:nvPr/>
        </p:nvSpPr>
        <p:spPr>
          <a:xfrm rot="8288323">
            <a:off x="3525621" y="3906255"/>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414071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1000"/>
                                        <p:tgtEl>
                                          <p:spTgt spid="9"/>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457200" y="1828800"/>
            <a:ext cx="8229600" cy="3810000"/>
          </a:xfrm>
        </p:spPr>
        <p:txBody>
          <a:bodyPr>
            <a:noAutofit/>
          </a:bodyPr>
          <a:lstStyle/>
          <a:p>
            <a:pPr marL="0" indent="0" algn="ctr">
              <a:buNone/>
            </a:pPr>
            <a:r>
              <a:rPr lang="en-US" sz="6000" dirty="0" smtClean="0"/>
              <a:t>It is the </a:t>
            </a:r>
            <a:r>
              <a:rPr lang="en-US" sz="6000" b="1" u="sng" dirty="0" smtClean="0"/>
              <a:t>tilt</a:t>
            </a:r>
            <a:r>
              <a:rPr lang="en-US" sz="6000" dirty="0" smtClean="0"/>
              <a:t> of the Earth and its </a:t>
            </a:r>
            <a:r>
              <a:rPr lang="en-US" sz="6000" b="1" u="sng" dirty="0" smtClean="0"/>
              <a:t>revolution</a:t>
            </a:r>
            <a:r>
              <a:rPr lang="en-US" sz="6000" dirty="0" smtClean="0"/>
              <a:t> around the </a:t>
            </a:r>
            <a:r>
              <a:rPr lang="en-US" sz="6000" b="1" u="sng" dirty="0" smtClean="0"/>
              <a:t>Sun</a:t>
            </a:r>
            <a:r>
              <a:rPr lang="en-US" sz="6000" dirty="0" smtClean="0"/>
              <a:t> that causes seasons</a:t>
            </a:r>
          </a:p>
        </p:txBody>
      </p:sp>
    </p:spTree>
    <p:extLst>
      <p:ext uri="{BB962C8B-B14F-4D97-AF65-F5344CB8AC3E}">
        <p14:creationId xmlns:p14="http://schemas.microsoft.com/office/powerpoint/2010/main" val="295384499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88" y="5715000"/>
            <a:ext cx="9144000" cy="990600"/>
          </a:xfrm>
        </p:spPr>
        <p:txBody>
          <a:bodyPr/>
          <a:lstStyle/>
          <a:p>
            <a:r>
              <a:rPr lang="en-US" sz="5000" dirty="0" smtClean="0"/>
              <a:t>The Earth’s axis is tilted </a:t>
            </a:r>
            <a:r>
              <a:rPr lang="en-US" sz="5000" u="sng" dirty="0" smtClean="0"/>
              <a:t>23.5°</a:t>
            </a:r>
            <a:endParaRPr lang="en-US" sz="5000" u="sng" dirty="0"/>
          </a:p>
        </p:txBody>
      </p:sp>
      <p:pic>
        <p:nvPicPr>
          <p:cNvPr id="1026" name="Picture 2" descr="http://www.mbgnet.net/sets/temp/ax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115" y="0"/>
            <a:ext cx="731949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560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1" y="2362200"/>
            <a:ext cx="919065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21581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2.xml><?xml version="1.0" encoding="utf-8"?>
<a:theme xmlns:a="http://schemas.openxmlformats.org/drawingml/2006/main" name="2_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3.xml><?xml version="1.0" encoding="utf-8"?>
<a:theme xmlns:a="http://schemas.openxmlformats.org/drawingml/2006/main" name="1_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Sun-PowerPoint-Template</Template>
  <TotalTime>641</TotalTime>
  <Words>1597</Words>
  <Application>Microsoft Office PowerPoint</Application>
  <PresentationFormat>On-screen Show (4:3)</PresentationFormat>
  <Paragraphs>108</Paragraphs>
  <Slides>22</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Constantia</vt:lpstr>
      <vt:lpstr>Courier New</vt:lpstr>
      <vt:lpstr>Microsoft New Tai Lue</vt:lpstr>
      <vt:lpstr>Times New Roman</vt:lpstr>
      <vt:lpstr>Sun-PowerPoint-Template</vt:lpstr>
      <vt:lpstr>2_Sun-PowerPoint-Template</vt:lpstr>
      <vt:lpstr>1_Sun-PowerPoint-Template</vt:lpstr>
      <vt:lpstr>Think, Pair, Share</vt:lpstr>
      <vt:lpstr>Essential Question: What are the reasons for the seasons?</vt:lpstr>
      <vt:lpstr>Important Vocabulary</vt:lpstr>
      <vt:lpstr>Turn to a partner and use each of the following words in a sentence: Rotation, Revolution, Axis, and Orbit</vt:lpstr>
      <vt:lpstr>What are Seasons?</vt:lpstr>
      <vt:lpstr>Four Main Seasons</vt:lpstr>
      <vt:lpstr>Reasons for the Seasons</vt:lpstr>
      <vt:lpstr>The Earth’s axis is tilted 23.5°</vt:lpstr>
      <vt:lpstr>PowerPoint Presentation</vt:lpstr>
      <vt:lpstr>Reasons for the Seasons</vt:lpstr>
      <vt:lpstr>PowerPoint Presentation</vt:lpstr>
      <vt:lpstr>PowerPoint Presentation</vt:lpstr>
      <vt:lpstr>Activity demonstrating angle of sunlight on Earth’s surface</vt:lpstr>
      <vt:lpstr>Which area (a or b) experiences greater solar radiation? Why?</vt:lpstr>
      <vt:lpstr>Reasons for the Seasons</vt:lpstr>
      <vt:lpstr>Equinox and Solstice</vt:lpstr>
      <vt:lpstr>PowerPoint Presentation</vt:lpstr>
      <vt:lpstr>Identifying the  Seasons</vt:lpstr>
      <vt:lpstr>Think, Pair, Share</vt:lpstr>
      <vt:lpstr>If the Earth was not tilted…</vt:lpstr>
      <vt:lpstr>Animation</vt:lpstr>
      <vt:lpstr>Study Jams: Seasons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Scarbrough Christi A</cp:lastModifiedBy>
  <cp:revision>47</cp:revision>
  <dcterms:created xsi:type="dcterms:W3CDTF">2014-12-03T17:53:31Z</dcterms:created>
  <dcterms:modified xsi:type="dcterms:W3CDTF">2017-11-27T16:12:17Z</dcterms:modified>
</cp:coreProperties>
</file>