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0" r:id="rId1"/>
  </p:sldMasterIdLst>
  <p:sldIdLst>
    <p:sldId id="256" r:id="rId2"/>
    <p:sldId id="257" r:id="rId3"/>
    <p:sldId id="280" r:id="rId4"/>
    <p:sldId id="281" r:id="rId5"/>
    <p:sldId id="282" r:id="rId6"/>
    <p:sldId id="283" r:id="rId7"/>
    <p:sldId id="266" r:id="rId8"/>
    <p:sldId id="267" r:id="rId9"/>
    <p:sldId id="268" r:id="rId10"/>
    <p:sldId id="269" r:id="rId11"/>
    <p:sldId id="270" r:id="rId12"/>
    <p:sldId id="271" r:id="rId13"/>
    <p:sldId id="286" r:id="rId14"/>
    <p:sldId id="284" r:id="rId15"/>
    <p:sldId id="285" r:id="rId16"/>
    <p:sldId id="287" r:id="rId17"/>
    <p:sldId id="272" r:id="rId18"/>
    <p:sldId id="288" r:id="rId19"/>
    <p:sldId id="289" r:id="rId20"/>
    <p:sldId id="290" r:id="rId21"/>
    <p:sldId id="291" r:id="rId22"/>
    <p:sldId id="273" r:id="rId23"/>
    <p:sldId id="274" r:id="rId24"/>
    <p:sldId id="275" r:id="rId25"/>
    <p:sldId id="276" r:id="rId26"/>
    <p:sldId id="277" r:id="rId27"/>
    <p:sldId id="278" r:id="rId28"/>
    <p:sldId id="27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76"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3284890-85D2-4D7B-8EF5-15A9C1DB8F42}" type="datetimeFigureOut">
              <a:rPr lang="en-US" smtClean="0"/>
              <a:t>8/7/2018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91167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8/7/2018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6064572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456493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8545622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065698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664C608-40B1-4030-A28D-5B74BC98ADCE}" type="datetimeFigureOut">
              <a:rPr lang="en-US" smtClean="0"/>
              <a:t>8/7/2018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5317857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664C608-40B1-4030-A28D-5B74BC98ADCE}" type="datetimeFigureOut">
              <a:rPr lang="en-US" smtClean="0"/>
              <a:t>8/7/2018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837962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7157CC2-0FC8-4686-B024-99790E0F5162}" type="datetimeFigureOut">
              <a:rPr lang="en-US" smtClean="0"/>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47695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6764DA5-CD3D-4590-A511-FCD3BC7A793E}" type="datetimeFigureOut">
              <a:rPr lang="en-US" smtClean="0"/>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16246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19931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8/7/2018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050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8/7/2018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29540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8/7/2018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16316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8/7/2018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4680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8/7/2018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31428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8/7/2018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50169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8/7/2018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49766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664C608-40B1-4030-A28D-5B74BC98ADCE}" type="datetimeFigureOut">
              <a:rPr lang="en-US" smtClean="0"/>
              <a:t>8/7/2018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32884154"/>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91231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9754" y="945959"/>
            <a:ext cx="8761413" cy="706964"/>
          </a:xfrm>
        </p:spPr>
        <p:txBody>
          <a:bodyPr>
            <a:normAutofit/>
          </a:bodyPr>
          <a:lstStyle/>
          <a:p>
            <a:r>
              <a:rPr lang="en-US" b="1" dirty="0"/>
              <a:t>CAN I SHARPEN MY PENCIL???</a:t>
            </a:r>
          </a:p>
        </p:txBody>
      </p:sp>
      <p:sp>
        <p:nvSpPr>
          <p:cNvPr id="3" name="Content Placeholder 2"/>
          <p:cNvSpPr>
            <a:spLocks noGrp="1"/>
          </p:cNvSpPr>
          <p:nvPr>
            <p:ph idx="1"/>
          </p:nvPr>
        </p:nvSpPr>
        <p:spPr/>
        <p:txBody>
          <a:bodyPr>
            <a:normAutofit fontScale="77500" lnSpcReduction="20000"/>
          </a:bodyPr>
          <a:lstStyle/>
          <a:p>
            <a:pPr marL="514350" indent="-514350">
              <a:buFont typeface="Wingdings 3" charset="2"/>
              <a:buAutoNum type="arabicPeriod"/>
            </a:pPr>
            <a:r>
              <a:rPr lang="en-US" sz="2800" b="1" dirty="0">
                <a:ea typeface="JFFlamingo" panose="02000603000000000000" pitchFamily="2" charset="0"/>
              </a:rPr>
              <a:t>You may sharpen your pencil during independent work </a:t>
            </a:r>
            <a:r>
              <a:rPr lang="en-US" sz="2800" b="1" dirty="0" smtClean="0">
                <a:ea typeface="JFFlamingo" panose="02000603000000000000" pitchFamily="2" charset="0"/>
              </a:rPr>
              <a:t>or at the beginning of class ONLY. </a:t>
            </a:r>
            <a:r>
              <a:rPr lang="en-US" sz="2800" b="1" dirty="0">
                <a:solidFill>
                  <a:schemeClr val="accent1">
                    <a:lumMod val="40000"/>
                    <a:lumOff val="60000"/>
                  </a:schemeClr>
                </a:solidFill>
                <a:ea typeface="JFFlamingo" panose="02000603000000000000" pitchFamily="2" charset="0"/>
              </a:rPr>
              <a:t>*Note: You may not sharpen your pencil </a:t>
            </a:r>
            <a:r>
              <a:rPr lang="en-US" sz="2800" b="1" dirty="0" smtClean="0">
                <a:solidFill>
                  <a:schemeClr val="accent1">
                    <a:lumMod val="40000"/>
                    <a:lumOff val="60000"/>
                  </a:schemeClr>
                </a:solidFill>
                <a:ea typeface="JFFlamingo" panose="02000603000000000000" pitchFamily="2" charset="0"/>
              </a:rPr>
              <a:t>during</a:t>
            </a:r>
            <a:r>
              <a:rPr lang="en-US" sz="2800" b="1" dirty="0">
                <a:solidFill>
                  <a:schemeClr val="accent1">
                    <a:lumMod val="40000"/>
                    <a:lumOff val="60000"/>
                  </a:schemeClr>
                </a:solidFill>
                <a:ea typeface="JFFlamingo" panose="02000603000000000000" pitchFamily="2" charset="0"/>
              </a:rPr>
              <a:t> </a:t>
            </a:r>
            <a:r>
              <a:rPr lang="en-US" sz="2800" b="1" dirty="0" smtClean="0">
                <a:solidFill>
                  <a:schemeClr val="accent1">
                    <a:lumMod val="40000"/>
                    <a:lumOff val="60000"/>
                  </a:schemeClr>
                </a:solidFill>
                <a:ea typeface="JFFlamingo" panose="02000603000000000000" pitchFamily="2" charset="0"/>
              </a:rPr>
              <a:t>instruction </a:t>
            </a:r>
            <a:r>
              <a:rPr lang="en-US" sz="2800" b="1" dirty="0">
                <a:solidFill>
                  <a:schemeClr val="accent1">
                    <a:lumMod val="40000"/>
                    <a:lumOff val="60000"/>
                  </a:schemeClr>
                </a:solidFill>
                <a:ea typeface="JFFlamingo" panose="02000603000000000000" pitchFamily="2" charset="0"/>
              </a:rPr>
              <a:t>because it is disruptive. </a:t>
            </a:r>
            <a:r>
              <a:rPr lang="en-US" sz="2800" b="1" dirty="0" smtClean="0">
                <a:solidFill>
                  <a:schemeClr val="accent1">
                    <a:lumMod val="40000"/>
                    <a:lumOff val="60000"/>
                  </a:schemeClr>
                </a:solidFill>
                <a:ea typeface="JFFlamingo" panose="02000603000000000000" pitchFamily="2" charset="0"/>
              </a:rPr>
              <a:t>Do not ask to sharpen your pencil during independent work. </a:t>
            </a:r>
            <a:endParaRPr lang="en-US" sz="2800" b="1" dirty="0" smtClean="0">
              <a:ea typeface="JFFlamingo" panose="02000603000000000000" pitchFamily="2" charset="0"/>
            </a:endParaRPr>
          </a:p>
          <a:p>
            <a:pPr marL="514350" indent="-514350">
              <a:buAutoNum type="arabicPeriod"/>
            </a:pPr>
            <a:r>
              <a:rPr lang="en-US" sz="2800" b="1" dirty="0" smtClean="0">
                <a:ea typeface="JFFlamingo" panose="02000603000000000000" pitchFamily="2" charset="0"/>
              </a:rPr>
              <a:t>When </a:t>
            </a:r>
            <a:r>
              <a:rPr lang="en-US" sz="2800" b="1" dirty="0">
                <a:ea typeface="JFFlamingo" panose="02000603000000000000" pitchFamily="2" charset="0"/>
              </a:rPr>
              <a:t>sharpening your pencil, do not take a tour of the room.  Go directly to the sharpener and back to your seat with as little disruption as possible.</a:t>
            </a:r>
          </a:p>
          <a:p>
            <a:pPr marL="514350" indent="-514350">
              <a:buAutoNum type="arabicPeriod"/>
            </a:pPr>
            <a:r>
              <a:rPr lang="en-US" sz="2800" b="1" dirty="0">
                <a:solidFill>
                  <a:srgbClr val="FF0000"/>
                </a:solidFill>
                <a:ea typeface="JFFlamingo" panose="02000603000000000000" pitchFamily="2" charset="0"/>
              </a:rPr>
              <a:t>Also, </a:t>
            </a:r>
            <a:r>
              <a:rPr lang="en-US" sz="2800" b="1" dirty="0" smtClean="0">
                <a:solidFill>
                  <a:srgbClr val="FF0000"/>
                </a:solidFill>
                <a:ea typeface="JFFlamingo" panose="02000603000000000000" pitchFamily="2" charset="0"/>
              </a:rPr>
              <a:t>pencils and sharpeners are on the student shelf in the back of the room. If pencils are not returned, they will not be provided. </a:t>
            </a:r>
            <a:r>
              <a:rPr lang="en-US" sz="2800" b="1" dirty="0" smtClean="0">
                <a:solidFill>
                  <a:srgbClr val="FF0000"/>
                </a:solidFill>
                <a:ea typeface="JFFlamingo" panose="02000603000000000000" pitchFamily="2" charset="0"/>
                <a:sym typeface="Wingdings" panose="05000000000000000000" pitchFamily="2" charset="2"/>
              </a:rPr>
              <a:t></a:t>
            </a:r>
            <a:endParaRPr lang="en-US" sz="2800" b="1" dirty="0">
              <a:solidFill>
                <a:srgbClr val="FF0000"/>
              </a:solidFill>
              <a:ea typeface="JFFlamingo" panose="02000603000000000000" pitchFamily="2" charset="0"/>
            </a:endParaRPr>
          </a:p>
        </p:txBody>
      </p:sp>
    </p:spTree>
    <p:extLst>
      <p:ext uri="{BB962C8B-B14F-4D97-AF65-F5344CB8AC3E}">
        <p14:creationId xmlns:p14="http://schemas.microsoft.com/office/powerpoint/2010/main" val="2019507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144" y="641554"/>
            <a:ext cx="5068456" cy="1002891"/>
          </a:xfrm>
        </p:spPr>
        <p:txBody>
          <a:bodyPr>
            <a:normAutofit fontScale="90000"/>
          </a:bodyPr>
          <a:lstStyle/>
          <a:p>
            <a:pPr algn="ctr"/>
            <a:r>
              <a:rPr lang="en-US" b="1" u="sng" dirty="0"/>
              <a:t>I NEED TO USE THE RESTROOM!!</a:t>
            </a:r>
          </a:p>
        </p:txBody>
      </p:sp>
      <p:sp>
        <p:nvSpPr>
          <p:cNvPr id="3" name="Content Placeholder 2"/>
          <p:cNvSpPr>
            <a:spLocks noGrp="1"/>
          </p:cNvSpPr>
          <p:nvPr>
            <p:ph type="body" sz="half" idx="2"/>
          </p:nvPr>
        </p:nvSpPr>
        <p:spPr>
          <a:xfrm>
            <a:off x="888999" y="1837129"/>
            <a:ext cx="4662056" cy="3908323"/>
          </a:xfrm>
        </p:spPr>
        <p:txBody>
          <a:bodyPr>
            <a:normAutofit fontScale="77500" lnSpcReduction="20000"/>
          </a:bodyPr>
          <a:lstStyle/>
          <a:p>
            <a:pPr marL="342900" lvl="0" indent="-342900">
              <a:buFont typeface="+mj-lt"/>
              <a:buAutoNum type="arabicPeriod"/>
            </a:pPr>
            <a:r>
              <a:rPr lang="en-US" sz="2800" b="1" dirty="0" smtClean="0"/>
              <a:t>Hold </a:t>
            </a:r>
            <a:r>
              <a:rPr lang="en-US" sz="2800" b="1" dirty="0"/>
              <a:t>up three fingers if you need to use the restroom.  DO NOT shout it out to be disruptive.  </a:t>
            </a:r>
            <a:endParaRPr lang="en-US" sz="2800" dirty="0"/>
          </a:p>
          <a:p>
            <a:pPr marL="342900" lvl="0" indent="-342900">
              <a:buFont typeface="+mj-lt"/>
              <a:buAutoNum type="arabicPeriod"/>
            </a:pPr>
            <a:r>
              <a:rPr lang="en-US" sz="2800" b="1" dirty="0"/>
              <a:t>When given permission, put your name and time on the sign-out sheet on the table near the door.</a:t>
            </a:r>
            <a:endParaRPr lang="en-US" sz="2800" dirty="0"/>
          </a:p>
          <a:p>
            <a:pPr marL="342900" lvl="0" indent="-342900">
              <a:buFont typeface="+mj-lt"/>
              <a:buAutoNum type="arabicPeriod"/>
            </a:pPr>
            <a:r>
              <a:rPr lang="en-US" sz="2800" b="1" dirty="0"/>
              <a:t>Take a pass and please hurry back. </a:t>
            </a:r>
            <a:endParaRPr lang="en-US" sz="2800" b="1" dirty="0" smtClean="0"/>
          </a:p>
          <a:p>
            <a:pPr lvl="0"/>
            <a:r>
              <a:rPr lang="en-US" sz="2800" b="1" dirty="0" smtClean="0"/>
              <a:t>Note: Please utilize time between classes for restroom. </a:t>
            </a:r>
            <a:endParaRPr lang="en-US" sz="2800" dirty="0"/>
          </a:p>
          <a:p>
            <a:endParaRPr lang="en-US" dirty="0"/>
          </a:p>
        </p:txBody>
      </p:sp>
      <p:pic>
        <p:nvPicPr>
          <p:cNvPr id="3074" name="Picture 2" descr="Image result for restroom p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6502" y="659102"/>
            <a:ext cx="3328206"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839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732" y="1041400"/>
            <a:ext cx="4354668" cy="486697"/>
          </a:xfrm>
        </p:spPr>
        <p:txBody>
          <a:bodyPr>
            <a:normAutofit fontScale="90000"/>
          </a:bodyPr>
          <a:lstStyle/>
          <a:p>
            <a:r>
              <a:rPr lang="en-US" b="1" u="sng" dirty="0"/>
              <a:t>HOW DO I TURN IN MY WORK?</a:t>
            </a:r>
          </a:p>
        </p:txBody>
      </p:sp>
      <p:sp>
        <p:nvSpPr>
          <p:cNvPr id="3" name="Content Placeholder 2"/>
          <p:cNvSpPr>
            <a:spLocks noGrp="1"/>
          </p:cNvSpPr>
          <p:nvPr>
            <p:ph type="body" sz="half" idx="2"/>
          </p:nvPr>
        </p:nvSpPr>
        <p:spPr>
          <a:xfrm>
            <a:off x="698064" y="1714114"/>
            <a:ext cx="4871463" cy="4469036"/>
          </a:xfrm>
        </p:spPr>
        <p:txBody>
          <a:bodyPr>
            <a:normAutofit fontScale="92500" lnSpcReduction="20000"/>
          </a:bodyPr>
          <a:lstStyle/>
          <a:p>
            <a:pPr marL="514350" indent="-514350">
              <a:buFont typeface="+mj-lt"/>
              <a:buAutoNum type="arabicPeriod"/>
            </a:pPr>
            <a:r>
              <a:rPr lang="en-US" sz="2600" b="1" dirty="0"/>
              <a:t>All assignments will be collected on the date they are due. Please have your completed assignment on your desk ready to be </a:t>
            </a:r>
            <a:r>
              <a:rPr lang="en-US" sz="2600" b="1" dirty="0" smtClean="0"/>
              <a:t>collected/checked </a:t>
            </a:r>
            <a:r>
              <a:rPr lang="en-US" sz="2600" b="1" dirty="0"/>
              <a:t>at the beginning of the period.</a:t>
            </a:r>
            <a:endParaRPr lang="en-US" sz="2600" dirty="0"/>
          </a:p>
          <a:p>
            <a:pPr marL="514350" indent="-514350">
              <a:buFont typeface="+mj-lt"/>
              <a:buAutoNum type="arabicPeriod"/>
            </a:pPr>
            <a:r>
              <a:rPr lang="en-US" sz="2600" b="1" dirty="0"/>
              <a:t>Homework will typically be collected during the smart start. Class assignments will typically be turned in at the colored cart </a:t>
            </a:r>
            <a:r>
              <a:rPr lang="en-US" sz="2600" b="1" dirty="0" smtClean="0"/>
              <a:t>in </a:t>
            </a:r>
            <a:r>
              <a:rPr lang="en-US" sz="2600" b="1" dirty="0"/>
              <a:t>your class drawer labeled </a:t>
            </a:r>
            <a:r>
              <a:rPr lang="en-US" sz="2600" b="1" dirty="0" smtClean="0"/>
              <a:t>IN.</a:t>
            </a:r>
            <a:endParaRPr lang="en-US" sz="2600" dirty="0"/>
          </a:p>
          <a:p>
            <a:endParaRPr lang="en-US" dirty="0">
              <a:latin typeface="Aparajita" panose="020B0604020202020204" pitchFamily="34" charset="0"/>
              <a:cs typeface="Aparajita" panose="020B0604020202020204" pitchFamily="34" charset="0"/>
            </a:endParaRPr>
          </a:p>
        </p:txBody>
      </p:sp>
      <p:pic>
        <p:nvPicPr>
          <p:cNvPr id="4104" name="Picture 8" descr="Image result for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3230" y="0"/>
            <a:ext cx="3395784" cy="5147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015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How should I get my make-up work if I am absent? </a:t>
            </a:r>
            <a:endParaRPr lang="en-US" sz="3200" dirty="0"/>
          </a:p>
        </p:txBody>
      </p:sp>
      <p:sp>
        <p:nvSpPr>
          <p:cNvPr id="6" name="Content Placeholder 5"/>
          <p:cNvSpPr>
            <a:spLocks noGrp="1"/>
          </p:cNvSpPr>
          <p:nvPr>
            <p:ph idx="1"/>
          </p:nvPr>
        </p:nvSpPr>
        <p:spPr/>
        <p:txBody>
          <a:bodyPr>
            <a:normAutofit/>
          </a:bodyPr>
          <a:lstStyle/>
          <a:p>
            <a:r>
              <a:rPr lang="en-US" sz="2000" b="1" dirty="0" smtClean="0">
                <a:solidFill>
                  <a:schemeClr val="accent2">
                    <a:lumMod val="75000"/>
                  </a:schemeClr>
                </a:solidFill>
              </a:rPr>
              <a:t>When you return, check the make-up folder for your class in the folders on the wall near the door. If you were absent more than one day, you will need to speak with me after everyone has started their Smart Start. I do not always remember to place make-up work in the folder; therefore you should ALWAYS ask your peers what we did the day before, and you may also email me and check CANVAS. </a:t>
            </a:r>
          </a:p>
          <a:p>
            <a:r>
              <a:rPr lang="en-US" sz="2000" b="1" dirty="0" smtClean="0">
                <a:solidFill>
                  <a:schemeClr val="accent2">
                    <a:lumMod val="75000"/>
                  </a:schemeClr>
                </a:solidFill>
              </a:rPr>
              <a:t>I will not track you down for missing work, it is your responsibility to make sure you complete the work and turn it into your class inbox with the word “ABSENT” at the top before turning it in. </a:t>
            </a:r>
            <a:endParaRPr lang="en-US" sz="2000" b="1" dirty="0">
              <a:solidFill>
                <a:schemeClr val="accent2">
                  <a:lumMod val="75000"/>
                </a:schemeClr>
              </a:solidFill>
            </a:endParaRPr>
          </a:p>
        </p:txBody>
      </p:sp>
    </p:spTree>
    <p:extLst>
      <p:ext uri="{BB962C8B-B14F-4D97-AF65-F5344CB8AC3E}">
        <p14:creationId xmlns:p14="http://schemas.microsoft.com/office/powerpoint/2010/main" val="3712644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I finish my assignments early?</a:t>
            </a:r>
            <a:endParaRPr lang="en-US" dirty="0"/>
          </a:p>
        </p:txBody>
      </p:sp>
      <p:sp>
        <p:nvSpPr>
          <p:cNvPr id="3" name="Content Placeholder 2"/>
          <p:cNvSpPr>
            <a:spLocks noGrp="1"/>
          </p:cNvSpPr>
          <p:nvPr>
            <p:ph idx="1"/>
          </p:nvPr>
        </p:nvSpPr>
        <p:spPr/>
        <p:txBody>
          <a:bodyPr>
            <a:normAutofit/>
          </a:bodyPr>
          <a:lstStyle/>
          <a:p>
            <a:r>
              <a:rPr lang="en-US" sz="2800" dirty="0" smtClean="0">
                <a:solidFill>
                  <a:schemeClr val="accent2">
                    <a:lumMod val="75000"/>
                  </a:schemeClr>
                </a:solidFill>
                <a:latin typeface="Garamond" panose="02020404030301010803" pitchFamily="18" charset="0"/>
              </a:rPr>
              <a:t>1. Complete any homework assignments or missing work for my class. </a:t>
            </a:r>
          </a:p>
          <a:p>
            <a:r>
              <a:rPr lang="en-US" sz="2800" dirty="0" smtClean="0">
                <a:solidFill>
                  <a:schemeClr val="accent2">
                    <a:lumMod val="75000"/>
                  </a:schemeClr>
                </a:solidFill>
                <a:latin typeface="Garamond" panose="02020404030301010803" pitchFamily="18" charset="0"/>
              </a:rPr>
              <a:t>2. Practice your handwriting or write a story and draw an illustration.</a:t>
            </a:r>
          </a:p>
          <a:p>
            <a:r>
              <a:rPr lang="en-US" sz="2800" dirty="0" smtClean="0">
                <a:solidFill>
                  <a:schemeClr val="accent2">
                    <a:lumMod val="75000"/>
                  </a:schemeClr>
                </a:solidFill>
                <a:latin typeface="Garamond" panose="02020404030301010803" pitchFamily="18" charset="0"/>
              </a:rPr>
              <a:t>3. Read a book. (You may go to the media center or sign a book out from the class library). </a:t>
            </a:r>
            <a:r>
              <a:rPr lang="en-US" sz="2800" dirty="0" smtClean="0">
                <a:solidFill>
                  <a:schemeClr val="accent2">
                    <a:lumMod val="75000"/>
                  </a:schemeClr>
                </a:solidFill>
                <a:latin typeface="Garamond" panose="02020404030301010803" pitchFamily="18" charset="0"/>
              </a:rPr>
              <a:t>*</a:t>
            </a:r>
            <a:r>
              <a:rPr lang="en-US" sz="2800" i="1" dirty="0" smtClean="0">
                <a:solidFill>
                  <a:schemeClr val="accent2">
                    <a:lumMod val="75000"/>
                  </a:schemeClr>
                </a:solidFill>
                <a:latin typeface="Garamond" panose="02020404030301010803" pitchFamily="18" charset="0"/>
              </a:rPr>
              <a:t>This is the best use of your time.</a:t>
            </a:r>
            <a:endParaRPr lang="en-US" sz="2800" i="1" dirty="0">
              <a:solidFill>
                <a:schemeClr val="accent2">
                  <a:lumMod val="75000"/>
                </a:schemeClr>
              </a:solidFill>
              <a:latin typeface="Garamond" panose="02020404030301010803" pitchFamily="18" charset="0"/>
            </a:endParaRPr>
          </a:p>
        </p:txBody>
      </p:sp>
    </p:spTree>
    <p:extLst>
      <p:ext uri="{BB962C8B-B14F-4D97-AF65-F5344CB8AC3E}">
        <p14:creationId xmlns:p14="http://schemas.microsoft.com/office/powerpoint/2010/main" val="14466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Where do I find homework assignments? </a:t>
            </a:r>
            <a:endParaRPr lang="en-US" sz="3200" dirty="0"/>
          </a:p>
        </p:txBody>
      </p:sp>
      <p:sp>
        <p:nvSpPr>
          <p:cNvPr id="3" name="Content Placeholder 2"/>
          <p:cNvSpPr>
            <a:spLocks noGrp="1"/>
          </p:cNvSpPr>
          <p:nvPr>
            <p:ph idx="1"/>
          </p:nvPr>
        </p:nvSpPr>
        <p:spPr/>
        <p:txBody>
          <a:bodyPr>
            <a:normAutofit/>
          </a:bodyPr>
          <a:lstStyle/>
          <a:p>
            <a:r>
              <a:rPr lang="en-US" sz="2400" b="1" dirty="0" smtClean="0"/>
              <a:t>Your homework assignment will be listed on the whiteboard in the front of the class. </a:t>
            </a:r>
          </a:p>
          <a:p>
            <a:r>
              <a:rPr lang="en-US" sz="2400" b="1" dirty="0" smtClean="0"/>
              <a:t>Homework assignments will also be listed on CANVAS. </a:t>
            </a:r>
          </a:p>
          <a:p>
            <a:r>
              <a:rPr lang="en-US" sz="2400" b="1" dirty="0" smtClean="0"/>
              <a:t>You should exchange phone numbers with a classmate so you have someone to speak with about assignments. </a:t>
            </a:r>
          </a:p>
          <a:p>
            <a:r>
              <a:rPr lang="en-US" sz="2400" b="1" dirty="0" smtClean="0"/>
              <a:t>If you have questions, you can email me. </a:t>
            </a:r>
            <a:endParaRPr lang="en-US" sz="2400" b="1" dirty="0"/>
          </a:p>
        </p:txBody>
      </p:sp>
    </p:spTree>
    <p:extLst>
      <p:ext uri="{BB962C8B-B14F-4D97-AF65-F5344CB8AC3E}">
        <p14:creationId xmlns:p14="http://schemas.microsoft.com/office/powerpoint/2010/main" val="2468665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I miss a test?</a:t>
            </a:r>
            <a:endParaRPr lang="en-US" dirty="0"/>
          </a:p>
        </p:txBody>
      </p:sp>
      <p:sp>
        <p:nvSpPr>
          <p:cNvPr id="3" name="Content Placeholder 2"/>
          <p:cNvSpPr>
            <a:spLocks noGrp="1"/>
          </p:cNvSpPr>
          <p:nvPr>
            <p:ph idx="1"/>
          </p:nvPr>
        </p:nvSpPr>
        <p:spPr/>
        <p:txBody>
          <a:bodyPr/>
          <a:lstStyle/>
          <a:p>
            <a:pPr algn="ctr"/>
            <a:endParaRPr lang="en-US" dirty="0" smtClean="0">
              <a:solidFill>
                <a:schemeClr val="accent6">
                  <a:lumMod val="75000"/>
                </a:schemeClr>
              </a:solidFill>
            </a:endParaRPr>
          </a:p>
          <a:p>
            <a:pPr algn="ctr"/>
            <a:r>
              <a:rPr lang="en-US" sz="2800" b="1" dirty="0" smtClean="0">
                <a:solidFill>
                  <a:schemeClr val="accent6">
                    <a:lumMod val="75000"/>
                  </a:schemeClr>
                </a:solidFill>
              </a:rPr>
              <a:t>If you are absent and miss a test, you will make it up the next class period that you are present during ILT, or before/after school. It is your responsibility to coordinate the day and time to make up your tests. </a:t>
            </a:r>
            <a:endParaRPr lang="en-US" sz="2800" b="1" dirty="0">
              <a:solidFill>
                <a:schemeClr val="accent6">
                  <a:lumMod val="75000"/>
                </a:schemeClr>
              </a:solidFill>
            </a:endParaRPr>
          </a:p>
        </p:txBody>
      </p:sp>
    </p:spTree>
    <p:extLst>
      <p:ext uri="{BB962C8B-B14F-4D97-AF65-F5344CB8AC3E}">
        <p14:creationId xmlns:p14="http://schemas.microsoft.com/office/powerpoint/2010/main" val="4049314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617" y="811448"/>
            <a:ext cx="4994565" cy="1039348"/>
          </a:xfrm>
        </p:spPr>
        <p:txBody>
          <a:bodyPr>
            <a:normAutofit fontScale="90000"/>
          </a:bodyPr>
          <a:lstStyle/>
          <a:p>
            <a:pPr algn="ctr"/>
            <a:r>
              <a:rPr lang="en-US" b="1" u="sng" dirty="0"/>
              <a:t>CLASS IS ENDING, WHAT NOW?</a:t>
            </a:r>
          </a:p>
        </p:txBody>
      </p:sp>
      <p:sp>
        <p:nvSpPr>
          <p:cNvPr id="3" name="Content Placeholder 2"/>
          <p:cNvSpPr>
            <a:spLocks noGrp="1"/>
          </p:cNvSpPr>
          <p:nvPr>
            <p:ph type="body" sz="half" idx="2"/>
          </p:nvPr>
        </p:nvSpPr>
        <p:spPr>
          <a:xfrm>
            <a:off x="956186" y="2112181"/>
            <a:ext cx="4474796" cy="3586655"/>
          </a:xfrm>
        </p:spPr>
        <p:txBody>
          <a:bodyPr>
            <a:normAutofit fontScale="70000" lnSpcReduction="20000"/>
          </a:bodyPr>
          <a:lstStyle/>
          <a:p>
            <a:pPr marL="509588" indent="-509588">
              <a:buAutoNum type="arabicPeriod"/>
            </a:pPr>
            <a:r>
              <a:rPr lang="en-US" sz="3600" b="1" dirty="0">
                <a:ea typeface="JFFlamingo" panose="02000603000000000000" pitchFamily="2" charset="0"/>
                <a:cs typeface="Aparajita" panose="020B0604020202020204" pitchFamily="34" charset="0"/>
              </a:rPr>
              <a:t>Before leaving the room, you must make sure you CLEAN up your desk and surrounding </a:t>
            </a:r>
            <a:r>
              <a:rPr lang="en-US" sz="3600" b="1" dirty="0" smtClean="0">
                <a:ea typeface="JFFlamingo" panose="02000603000000000000" pitchFamily="2" charset="0"/>
                <a:cs typeface="Aparajita" panose="020B0604020202020204" pitchFamily="34" charset="0"/>
              </a:rPr>
              <a:t>area and push in your chair.</a:t>
            </a:r>
          </a:p>
          <a:p>
            <a:pPr marL="509588" indent="-509588">
              <a:buAutoNum type="arabicPeriod"/>
            </a:pPr>
            <a:endParaRPr lang="en-US" sz="3600" b="1" dirty="0">
              <a:ea typeface="JFFlamingo" panose="02000603000000000000" pitchFamily="2" charset="0"/>
              <a:cs typeface="Aparajita" panose="020B0604020202020204" pitchFamily="34" charset="0"/>
            </a:endParaRPr>
          </a:p>
          <a:p>
            <a:pPr marL="509588" indent="-509588">
              <a:buAutoNum type="arabicPeriod"/>
            </a:pPr>
            <a:r>
              <a:rPr lang="en-US" sz="3600" b="1" dirty="0">
                <a:ea typeface="JFFlamingo" panose="02000603000000000000" pitchFamily="2" charset="0"/>
                <a:cs typeface="Aparajita" panose="020B0604020202020204" pitchFamily="34" charset="0"/>
              </a:rPr>
              <a:t>Do not run for the door when the bell rings. The bell DOES NOT dismiss you; I DO.</a:t>
            </a:r>
          </a:p>
          <a:p>
            <a:endParaRPr lang="en-US" dirty="0"/>
          </a:p>
        </p:txBody>
      </p:sp>
      <p:pic>
        <p:nvPicPr>
          <p:cNvPr id="5124" name="Picture 4" descr="Image result for EX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881" y="1850796"/>
            <a:ext cx="4136570" cy="2264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413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What do I do if there is an emergency drill? </a:t>
            </a:r>
            <a:endParaRPr lang="en-US" dirty="0"/>
          </a:p>
        </p:txBody>
      </p:sp>
      <p:sp>
        <p:nvSpPr>
          <p:cNvPr id="6" name="Content Placeholder 5"/>
          <p:cNvSpPr>
            <a:spLocks noGrp="1"/>
          </p:cNvSpPr>
          <p:nvPr>
            <p:ph idx="1"/>
          </p:nvPr>
        </p:nvSpPr>
        <p:spPr/>
        <p:txBody>
          <a:bodyPr>
            <a:normAutofit fontScale="92500" lnSpcReduction="20000"/>
          </a:bodyPr>
          <a:lstStyle/>
          <a:p>
            <a:pPr>
              <a:lnSpc>
                <a:spcPts val="3300"/>
              </a:lnSpc>
            </a:pPr>
            <a:r>
              <a:rPr lang="en-US" sz="2800" b="1" dirty="0">
                <a:solidFill>
                  <a:schemeClr val="accent1">
                    <a:lumMod val="60000"/>
                    <a:lumOff val="40000"/>
                  </a:schemeClr>
                </a:solidFill>
                <a:latin typeface="Garamond" panose="02020404030301010803" pitchFamily="18" charset="0"/>
                <a:ea typeface="JFFlamingo" panose="02000603000000000000" pitchFamily="2" charset="0"/>
              </a:rPr>
              <a:t>In the event of an emergency drill, you will hear an alarm.  When the alarm sounds, wait for me to give you the following instructions.</a:t>
            </a:r>
          </a:p>
          <a:p>
            <a:pPr marL="514350" indent="-514350">
              <a:buAutoNum type="arabicPeriod"/>
            </a:pPr>
            <a:r>
              <a:rPr lang="en-US" sz="2800" b="1" dirty="0">
                <a:solidFill>
                  <a:schemeClr val="accent1">
                    <a:lumMod val="60000"/>
                    <a:lumOff val="40000"/>
                  </a:schemeClr>
                </a:solidFill>
                <a:latin typeface="Garamond" panose="02020404030301010803" pitchFamily="18" charset="0"/>
                <a:ea typeface="JFFlamingo" panose="02000603000000000000" pitchFamily="2" charset="0"/>
              </a:rPr>
              <a:t>Stand up and exit the room in an orderly fashion.</a:t>
            </a:r>
          </a:p>
          <a:p>
            <a:pPr marL="514350" indent="-514350">
              <a:buAutoNum type="arabicPeriod"/>
            </a:pPr>
            <a:r>
              <a:rPr lang="en-US" sz="2800" b="1" dirty="0">
                <a:solidFill>
                  <a:schemeClr val="accent1">
                    <a:lumMod val="60000"/>
                    <a:lumOff val="40000"/>
                  </a:schemeClr>
                </a:solidFill>
                <a:latin typeface="Garamond" panose="02020404030301010803" pitchFamily="18" charset="0"/>
                <a:ea typeface="JFFlamingo" panose="02000603000000000000" pitchFamily="2" charset="0"/>
              </a:rPr>
              <a:t>Proceed to the back door and exit it to the bus loop in a straight line while remaining QUIET.</a:t>
            </a:r>
          </a:p>
          <a:p>
            <a:pPr marL="514350" indent="-514350">
              <a:buAutoNum type="arabicPeriod"/>
            </a:pPr>
            <a:r>
              <a:rPr lang="en-US" sz="2800" b="1" dirty="0">
                <a:solidFill>
                  <a:schemeClr val="accent1">
                    <a:lumMod val="60000"/>
                    <a:lumOff val="40000"/>
                  </a:schemeClr>
                </a:solidFill>
                <a:latin typeface="Garamond" panose="02020404030301010803" pitchFamily="18" charset="0"/>
                <a:ea typeface="JFFlamingo" panose="02000603000000000000" pitchFamily="2" charset="0"/>
              </a:rPr>
              <a:t>When the all-clear signal is given, return to class in an orderly fashion.</a:t>
            </a:r>
          </a:p>
        </p:txBody>
      </p:sp>
    </p:spTree>
    <p:extLst>
      <p:ext uri="{BB962C8B-B14F-4D97-AF65-F5344CB8AC3E}">
        <p14:creationId xmlns:p14="http://schemas.microsoft.com/office/powerpoint/2010/main" val="697714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do I do if there is a lockdown drill? </a:t>
            </a:r>
            <a:endParaRPr lang="en-US" dirty="0"/>
          </a:p>
        </p:txBody>
      </p:sp>
      <p:sp>
        <p:nvSpPr>
          <p:cNvPr id="3" name="Content Placeholder 2"/>
          <p:cNvSpPr>
            <a:spLocks noGrp="1"/>
          </p:cNvSpPr>
          <p:nvPr>
            <p:ph idx="1"/>
          </p:nvPr>
        </p:nvSpPr>
        <p:spPr>
          <a:xfrm>
            <a:off x="1052946" y="2335644"/>
            <a:ext cx="9768177" cy="4120573"/>
          </a:xfrm>
        </p:spPr>
        <p:txBody>
          <a:bodyPr>
            <a:noAutofit/>
          </a:bodyPr>
          <a:lstStyle/>
          <a:p>
            <a:pPr marL="514350" indent="-514350">
              <a:lnSpc>
                <a:spcPts val="3200"/>
              </a:lnSpc>
              <a:buAutoNum type="arabicPeriod"/>
            </a:pPr>
            <a:r>
              <a:rPr lang="en-US" sz="2000" b="1" dirty="0">
                <a:solidFill>
                  <a:schemeClr val="accent6">
                    <a:lumMod val="75000"/>
                  </a:schemeClr>
                </a:solidFill>
                <a:latin typeface="Arial Rounded MT Bold" panose="020F0704030504030204" pitchFamily="34" charset="0"/>
                <a:ea typeface="JFFlamingo" panose="02000603000000000000" pitchFamily="2" charset="0"/>
              </a:rPr>
              <a:t>If you are in the hallway or restroom, immediately enter a nearby classroom.  It does not matter if it is your assigned class or not.  Get to safety immediately!</a:t>
            </a:r>
          </a:p>
          <a:p>
            <a:pPr marL="514350" indent="-514350">
              <a:lnSpc>
                <a:spcPts val="3200"/>
              </a:lnSpc>
              <a:buAutoNum type="arabicPeriod"/>
            </a:pPr>
            <a:r>
              <a:rPr lang="en-US" sz="2000" b="1" dirty="0">
                <a:solidFill>
                  <a:schemeClr val="accent6">
                    <a:lumMod val="75000"/>
                  </a:schemeClr>
                </a:solidFill>
                <a:latin typeface="Arial Rounded MT Bold" panose="020F0704030504030204" pitchFamily="34" charset="0"/>
                <a:ea typeface="JFFlamingo" panose="02000603000000000000" pitchFamily="2" charset="0"/>
              </a:rPr>
              <a:t>If you are in a classroom, the teacher will immediately lock the door.  You should sit quietly on the floor </a:t>
            </a:r>
            <a:r>
              <a:rPr lang="en-US" sz="2000" b="1" dirty="0" smtClean="0">
                <a:solidFill>
                  <a:schemeClr val="accent6">
                    <a:lumMod val="75000"/>
                  </a:schemeClr>
                </a:solidFill>
                <a:latin typeface="Arial Rounded MT Bold" panose="020F0704030504030204" pitchFamily="34" charset="0"/>
                <a:ea typeface="JFFlamingo" panose="02000603000000000000" pitchFamily="2" charset="0"/>
              </a:rPr>
              <a:t>the back of the room.  </a:t>
            </a:r>
            <a:r>
              <a:rPr lang="en-US" sz="2000" b="1" dirty="0">
                <a:solidFill>
                  <a:schemeClr val="accent6">
                    <a:lumMod val="75000"/>
                  </a:schemeClr>
                </a:solidFill>
                <a:latin typeface="Arial Rounded MT Bold" panose="020F0704030504030204" pitchFamily="34" charset="0"/>
                <a:ea typeface="JFFlamingo" panose="02000603000000000000" pitchFamily="2" charset="0"/>
              </a:rPr>
              <a:t>There should be </a:t>
            </a:r>
            <a:r>
              <a:rPr lang="en-US" sz="2000" b="1" dirty="0" smtClean="0">
                <a:solidFill>
                  <a:schemeClr val="accent6">
                    <a:lumMod val="75000"/>
                  </a:schemeClr>
                </a:solidFill>
                <a:latin typeface="Arial Rounded MT Bold" panose="020F0704030504030204" pitchFamily="34" charset="0"/>
                <a:ea typeface="JFFlamingo" panose="02000603000000000000" pitchFamily="2" charset="0"/>
              </a:rPr>
              <a:t>NO NOISE to </a:t>
            </a:r>
            <a:r>
              <a:rPr lang="en-US" sz="2000" b="1" dirty="0">
                <a:solidFill>
                  <a:schemeClr val="accent6">
                    <a:lumMod val="75000"/>
                  </a:schemeClr>
                </a:solidFill>
                <a:latin typeface="Arial Rounded MT Bold" panose="020F0704030504030204" pitchFamily="34" charset="0"/>
                <a:ea typeface="JFFlamingo" panose="02000603000000000000" pitchFamily="2" charset="0"/>
              </a:rPr>
              <a:t>indicate the room is occupied.</a:t>
            </a:r>
          </a:p>
          <a:p>
            <a:pPr marL="514350" indent="-514350">
              <a:lnSpc>
                <a:spcPts val="3200"/>
              </a:lnSpc>
              <a:buAutoNum type="arabicPeriod"/>
            </a:pPr>
            <a:r>
              <a:rPr lang="en-US" sz="2000" b="1" dirty="0">
                <a:solidFill>
                  <a:schemeClr val="accent6">
                    <a:lumMod val="75000"/>
                  </a:schemeClr>
                </a:solidFill>
                <a:latin typeface="Arial Rounded MT Bold" panose="020F0704030504030204" pitchFamily="34" charset="0"/>
                <a:ea typeface="JFFlamingo" panose="02000603000000000000" pitchFamily="2" charset="0"/>
              </a:rPr>
              <a:t>The door is not to be opened for ANY reason.  If the fire alarm should happen to go off, you should stay in the classroom.  </a:t>
            </a:r>
          </a:p>
          <a:p>
            <a:pPr marL="514350" indent="-514350">
              <a:lnSpc>
                <a:spcPts val="3200"/>
              </a:lnSpc>
              <a:buAutoNum type="arabicPeriod"/>
            </a:pPr>
            <a:r>
              <a:rPr lang="en-US" sz="2000" b="1" dirty="0">
                <a:solidFill>
                  <a:schemeClr val="accent6">
                    <a:lumMod val="75000"/>
                  </a:schemeClr>
                </a:solidFill>
                <a:latin typeface="Arial Rounded MT Bold" panose="020F0704030504030204" pitchFamily="34" charset="0"/>
                <a:ea typeface="JFFlamingo" panose="02000603000000000000" pitchFamily="2" charset="0"/>
              </a:rPr>
              <a:t>Remember, get to safety, make no noise, and stay put!</a:t>
            </a:r>
          </a:p>
        </p:txBody>
      </p:sp>
    </p:spTree>
    <p:extLst>
      <p:ext uri="{BB962C8B-B14F-4D97-AF65-F5344CB8AC3E}">
        <p14:creationId xmlns:p14="http://schemas.microsoft.com/office/powerpoint/2010/main" val="959609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0300" y="646546"/>
            <a:ext cx="9966960" cy="3762108"/>
          </a:xfrm>
        </p:spPr>
        <p:txBody>
          <a:bodyPr/>
          <a:lstStyle/>
          <a:p>
            <a:pPr lvl="0" algn="ctr">
              <a:lnSpc>
                <a:spcPct val="100000"/>
              </a:lnSpc>
              <a:spcBef>
                <a:spcPts val="0"/>
              </a:spcBef>
            </a:pPr>
            <a:r>
              <a:rPr lang="en-US" sz="6600" b="1" cap="none" dirty="0" smtClean="0">
                <a:solidFill>
                  <a:schemeClr val="accent1">
                    <a:lumMod val="40000"/>
                    <a:lumOff val="60000"/>
                  </a:schemeClr>
                </a:solidFill>
                <a:latin typeface="Gloucester MT Extra Condensed" panose="02030808020601010101" pitchFamily="18" charset="0"/>
                <a:ea typeface="NiceandNeat" panose="02000603000000000000" pitchFamily="2" charset="0"/>
                <a:cs typeface="+mn-cs"/>
              </a:rPr>
              <a:t/>
            </a:r>
            <a:br>
              <a:rPr lang="en-US" sz="6600" b="1" cap="none" dirty="0" smtClean="0">
                <a:solidFill>
                  <a:schemeClr val="accent1">
                    <a:lumMod val="40000"/>
                    <a:lumOff val="60000"/>
                  </a:schemeClr>
                </a:solidFill>
                <a:latin typeface="Gloucester MT Extra Condensed" panose="02030808020601010101" pitchFamily="18" charset="0"/>
                <a:ea typeface="NiceandNeat" panose="02000603000000000000" pitchFamily="2" charset="0"/>
                <a:cs typeface="+mn-cs"/>
              </a:rPr>
            </a:br>
            <a:r>
              <a:rPr lang="en-US" sz="6600" b="1" dirty="0">
                <a:solidFill>
                  <a:schemeClr val="accent1">
                    <a:lumMod val="40000"/>
                    <a:lumOff val="60000"/>
                  </a:schemeClr>
                </a:solidFill>
                <a:latin typeface="Gloucester MT Extra Condensed" panose="02030808020601010101" pitchFamily="18" charset="0"/>
                <a:ea typeface="NiceandNeat" panose="02000603000000000000" pitchFamily="2" charset="0"/>
                <a:cs typeface="+mn-cs"/>
              </a:rPr>
              <a:t/>
            </a:r>
            <a:br>
              <a:rPr lang="en-US" sz="6600" b="1" dirty="0">
                <a:solidFill>
                  <a:schemeClr val="accent1">
                    <a:lumMod val="40000"/>
                    <a:lumOff val="60000"/>
                  </a:schemeClr>
                </a:solidFill>
                <a:latin typeface="Gloucester MT Extra Condensed" panose="02030808020601010101" pitchFamily="18" charset="0"/>
                <a:ea typeface="NiceandNeat" panose="02000603000000000000" pitchFamily="2" charset="0"/>
                <a:cs typeface="+mn-cs"/>
              </a:rPr>
            </a:br>
            <a:r>
              <a:rPr lang="en-US" sz="6600" b="1" cap="none" dirty="0" smtClean="0">
                <a:solidFill>
                  <a:schemeClr val="accent1">
                    <a:lumMod val="40000"/>
                    <a:lumOff val="60000"/>
                  </a:schemeClr>
                </a:solidFill>
                <a:effectLst>
                  <a:outerShdw blurRad="38100" dist="38100" dir="2700000" algn="tl">
                    <a:srgbClr val="000000">
                      <a:alpha val="43137"/>
                    </a:srgbClr>
                  </a:outerShdw>
                </a:effectLst>
                <a:latin typeface="Goudy Old Style" panose="02020502050305020303" pitchFamily="18" charset="0"/>
                <a:ea typeface="NiceandNeat" panose="02000603000000000000" pitchFamily="2" charset="0"/>
                <a:cs typeface="+mn-cs"/>
              </a:rPr>
              <a:t>Welcome </a:t>
            </a:r>
            <a:r>
              <a:rPr lang="en-US" sz="6600" b="1" cap="none" dirty="0">
                <a:solidFill>
                  <a:schemeClr val="accent1">
                    <a:lumMod val="40000"/>
                    <a:lumOff val="60000"/>
                  </a:schemeClr>
                </a:solidFill>
                <a:effectLst>
                  <a:outerShdw blurRad="38100" dist="38100" dir="2700000" algn="tl">
                    <a:srgbClr val="000000">
                      <a:alpha val="43137"/>
                    </a:srgbClr>
                  </a:outerShdw>
                </a:effectLst>
                <a:latin typeface="Goudy Old Style" panose="02020502050305020303" pitchFamily="18" charset="0"/>
                <a:ea typeface="NiceandNeat" panose="02000603000000000000" pitchFamily="2" charset="0"/>
                <a:cs typeface="+mn-cs"/>
              </a:rPr>
              <a:t>to the </a:t>
            </a:r>
            <a:r>
              <a:rPr lang="en-US" sz="6600" b="1" cap="none" dirty="0" smtClean="0">
                <a:solidFill>
                  <a:schemeClr val="accent1">
                    <a:lumMod val="40000"/>
                    <a:lumOff val="60000"/>
                  </a:schemeClr>
                </a:solidFill>
                <a:effectLst>
                  <a:outerShdw blurRad="38100" dist="38100" dir="2700000" algn="tl">
                    <a:srgbClr val="000000">
                      <a:alpha val="43137"/>
                    </a:srgbClr>
                  </a:outerShdw>
                </a:effectLst>
                <a:latin typeface="Goudy Old Style" panose="02020502050305020303" pitchFamily="18" charset="0"/>
                <a:ea typeface="NiceandNeat" panose="02000603000000000000" pitchFamily="2" charset="0"/>
                <a:cs typeface="+mn-cs"/>
              </a:rPr>
              <a:t>2018-2019 </a:t>
            </a:r>
            <a:r>
              <a:rPr lang="en-US" sz="6600" b="1" cap="none" dirty="0">
                <a:solidFill>
                  <a:schemeClr val="accent1">
                    <a:lumMod val="40000"/>
                    <a:lumOff val="60000"/>
                  </a:schemeClr>
                </a:solidFill>
                <a:effectLst>
                  <a:outerShdw blurRad="38100" dist="38100" dir="2700000" algn="tl">
                    <a:srgbClr val="000000">
                      <a:alpha val="43137"/>
                    </a:srgbClr>
                  </a:outerShdw>
                </a:effectLst>
                <a:latin typeface="Goudy Old Style" panose="02020502050305020303" pitchFamily="18" charset="0"/>
                <a:ea typeface="NiceandNeat" panose="02000603000000000000" pitchFamily="2" charset="0"/>
                <a:cs typeface="+mn-cs"/>
              </a:rPr>
              <a:t/>
            </a:r>
            <a:br>
              <a:rPr lang="en-US" sz="6600" b="1" cap="none" dirty="0">
                <a:solidFill>
                  <a:schemeClr val="accent1">
                    <a:lumMod val="40000"/>
                    <a:lumOff val="60000"/>
                  </a:schemeClr>
                </a:solidFill>
                <a:effectLst>
                  <a:outerShdw blurRad="38100" dist="38100" dir="2700000" algn="tl">
                    <a:srgbClr val="000000">
                      <a:alpha val="43137"/>
                    </a:srgbClr>
                  </a:outerShdw>
                </a:effectLst>
                <a:latin typeface="Goudy Old Style" panose="02020502050305020303" pitchFamily="18" charset="0"/>
                <a:ea typeface="NiceandNeat" panose="02000603000000000000" pitchFamily="2" charset="0"/>
                <a:cs typeface="+mn-cs"/>
              </a:rPr>
            </a:br>
            <a:r>
              <a:rPr lang="en-US" sz="6600" b="1" dirty="0">
                <a:solidFill>
                  <a:schemeClr val="accent1">
                    <a:lumMod val="40000"/>
                    <a:lumOff val="60000"/>
                  </a:schemeClr>
                </a:solidFill>
                <a:effectLst>
                  <a:outerShdw blurRad="38100" dist="38100" dir="2700000" algn="tl">
                    <a:srgbClr val="000000">
                      <a:alpha val="43137"/>
                    </a:srgbClr>
                  </a:outerShdw>
                </a:effectLst>
                <a:latin typeface="Goudy Old Style" panose="02020502050305020303" pitchFamily="18" charset="0"/>
                <a:ea typeface="NiceandNeat" panose="02000603000000000000" pitchFamily="2" charset="0"/>
                <a:cs typeface="+mn-cs"/>
              </a:rPr>
              <a:t>S</a:t>
            </a:r>
            <a:r>
              <a:rPr lang="en-US" sz="6600" b="1" cap="none" dirty="0">
                <a:solidFill>
                  <a:schemeClr val="accent1">
                    <a:lumMod val="40000"/>
                    <a:lumOff val="60000"/>
                  </a:schemeClr>
                </a:solidFill>
                <a:effectLst>
                  <a:outerShdw blurRad="38100" dist="38100" dir="2700000" algn="tl">
                    <a:srgbClr val="000000">
                      <a:alpha val="43137"/>
                    </a:srgbClr>
                  </a:outerShdw>
                </a:effectLst>
                <a:latin typeface="Goudy Old Style" panose="02020502050305020303" pitchFamily="18" charset="0"/>
                <a:ea typeface="NiceandNeat" panose="02000603000000000000" pitchFamily="2" charset="0"/>
                <a:cs typeface="+mn-cs"/>
              </a:rPr>
              <a:t>chool  </a:t>
            </a:r>
            <a:r>
              <a:rPr lang="en-US" sz="6600" b="1" cap="none" dirty="0" smtClean="0">
                <a:solidFill>
                  <a:schemeClr val="accent1">
                    <a:lumMod val="40000"/>
                    <a:lumOff val="60000"/>
                  </a:schemeClr>
                </a:solidFill>
                <a:effectLst>
                  <a:outerShdw blurRad="38100" dist="38100" dir="2700000" algn="tl">
                    <a:srgbClr val="000000">
                      <a:alpha val="43137"/>
                    </a:srgbClr>
                  </a:outerShdw>
                </a:effectLst>
                <a:latin typeface="Goudy Old Style" panose="02020502050305020303" pitchFamily="18" charset="0"/>
                <a:ea typeface="NiceandNeat" panose="02000603000000000000" pitchFamily="2" charset="0"/>
                <a:cs typeface="+mn-cs"/>
              </a:rPr>
              <a:t>Year</a:t>
            </a:r>
            <a:r>
              <a:rPr lang="en-US" sz="5400" b="1" cap="none" dirty="0">
                <a:solidFill>
                  <a:prstClr val="black"/>
                </a:solidFill>
                <a:latin typeface="Graphite Std Narrow" panose="03020502030602020204" pitchFamily="66" charset="0"/>
                <a:ea typeface="NiceandNeat" panose="02000603000000000000" pitchFamily="2" charset="0"/>
                <a:cs typeface="+mn-cs"/>
              </a:rPr>
              <a:t/>
            </a:r>
            <a:br>
              <a:rPr lang="en-US" sz="5400" b="1" cap="none" dirty="0">
                <a:solidFill>
                  <a:prstClr val="black"/>
                </a:solidFill>
                <a:latin typeface="Graphite Std Narrow" panose="03020502030602020204" pitchFamily="66" charset="0"/>
                <a:ea typeface="NiceandNeat" panose="02000603000000000000" pitchFamily="2" charset="0"/>
                <a:cs typeface="+mn-cs"/>
              </a:rPr>
            </a:br>
            <a:endParaRPr lang="en-US" dirty="0"/>
          </a:p>
        </p:txBody>
      </p:sp>
      <p:sp>
        <p:nvSpPr>
          <p:cNvPr id="3" name="Subtitle 2"/>
          <p:cNvSpPr>
            <a:spLocks noGrp="1"/>
          </p:cNvSpPr>
          <p:nvPr>
            <p:ph type="subTitle" idx="1"/>
          </p:nvPr>
        </p:nvSpPr>
        <p:spPr>
          <a:xfrm>
            <a:off x="1478894" y="4777380"/>
            <a:ext cx="4469324" cy="861420"/>
          </a:xfrm>
        </p:spPr>
        <p:txBody>
          <a:bodyPr>
            <a:normAutofit/>
          </a:bodyPr>
          <a:lstStyle/>
          <a:p>
            <a:r>
              <a:rPr lang="en-US" sz="4400" b="1" dirty="0">
                <a:latin typeface="Goudy Old Style" panose="02020502050305020303" pitchFamily="18" charset="0"/>
              </a:rPr>
              <a:t>MRS. </a:t>
            </a:r>
            <a:r>
              <a:rPr lang="en-US" sz="4400" b="1" dirty="0" smtClean="0">
                <a:latin typeface="Goudy Old Style" panose="02020502050305020303" pitchFamily="18" charset="0"/>
              </a:rPr>
              <a:t>HILL: ELA </a:t>
            </a:r>
            <a:endParaRPr lang="en-US" sz="4400" b="1" dirty="0">
              <a:latin typeface="Goudy Old Style" panose="02020502050305020303" pitchFamily="18" charset="0"/>
            </a:endParaRPr>
          </a:p>
        </p:txBody>
      </p:sp>
      <p:pic>
        <p:nvPicPr>
          <p:cNvPr id="4" name="Picture 3" descr="Original file ‎ (2,000 × 1,171 pixels, file size: 1.13 MB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0974" y="3314092"/>
            <a:ext cx="4865097" cy="2926575"/>
          </a:xfrm>
          <a:prstGeom prst="rect">
            <a:avLst/>
          </a:prstGeom>
        </p:spPr>
      </p:pic>
    </p:spTree>
    <p:extLst>
      <p:ext uri="{BB962C8B-B14F-4D97-AF65-F5344CB8AC3E}">
        <p14:creationId xmlns:p14="http://schemas.microsoft.com/office/powerpoint/2010/main" val="3213879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happens when there is another adult enters the room? </a:t>
            </a:r>
            <a:endParaRPr lang="en-US" dirty="0"/>
          </a:p>
        </p:txBody>
      </p:sp>
      <p:sp>
        <p:nvSpPr>
          <p:cNvPr id="3" name="Content Placeholder 2"/>
          <p:cNvSpPr>
            <a:spLocks noGrp="1"/>
          </p:cNvSpPr>
          <p:nvPr>
            <p:ph idx="1"/>
          </p:nvPr>
        </p:nvSpPr>
        <p:spPr>
          <a:xfrm>
            <a:off x="1154954" y="2447637"/>
            <a:ext cx="10113410" cy="3334328"/>
          </a:xfrm>
        </p:spPr>
        <p:txBody>
          <a:bodyPr>
            <a:noAutofit/>
          </a:bodyPr>
          <a:lstStyle/>
          <a:p>
            <a:pPr marL="457200" indent="-457200">
              <a:lnSpc>
                <a:spcPct val="80000"/>
              </a:lnSpc>
              <a:buFont typeface="Arial" panose="020B0604020202020204" pitchFamily="34" charset="0"/>
              <a:buChar char="•"/>
              <a:defRPr/>
            </a:pPr>
            <a:r>
              <a:rPr lang="en-US" sz="2400" b="1" dirty="0">
                <a:latin typeface="Arial Rounded MT Bold" panose="020F0704030504030204" pitchFamily="34" charset="0"/>
              </a:rPr>
              <a:t>If another adult enters the room, you should continue to work and make sure you are on your best behavior. </a:t>
            </a:r>
          </a:p>
          <a:p>
            <a:pPr marL="457200" indent="-457200">
              <a:lnSpc>
                <a:spcPct val="80000"/>
              </a:lnSpc>
              <a:buFont typeface="Arial" panose="020B0604020202020204" pitchFamily="34" charset="0"/>
              <a:buChar char="•"/>
              <a:defRPr/>
            </a:pPr>
            <a:r>
              <a:rPr lang="en-US" sz="2400" b="1" dirty="0">
                <a:latin typeface="Arial Rounded MT Bold" panose="020F0704030504030204" pitchFamily="34" charset="0"/>
              </a:rPr>
              <a:t>Remember, the standard you are being taught is always on the board at the front of the room.  If someone asks you what we are covering for the day, explain it to them.  If you are not sure, use the standard on the board</a:t>
            </a:r>
            <a:r>
              <a:rPr lang="en-US" sz="2400" b="1" dirty="0" smtClean="0">
                <a:latin typeface="Arial Rounded MT Bold" panose="020F0704030504030204" pitchFamily="34" charset="0"/>
              </a:rPr>
              <a:t>.</a:t>
            </a:r>
            <a:endParaRPr lang="en-US" sz="2400" b="1" dirty="0">
              <a:latin typeface="Arial Rounded MT Bold" panose="020F0704030504030204" pitchFamily="34" charset="0"/>
            </a:endParaRPr>
          </a:p>
          <a:p>
            <a:pPr marL="457200" indent="-457200">
              <a:lnSpc>
                <a:spcPct val="80000"/>
              </a:lnSpc>
              <a:buFont typeface="Arial" panose="020B0604020202020204" pitchFamily="34" charset="0"/>
              <a:buChar char="•"/>
              <a:defRPr/>
            </a:pPr>
            <a:r>
              <a:rPr lang="en-US" sz="2400" b="1" dirty="0">
                <a:latin typeface="Arial Rounded MT Bold" panose="020F0704030504030204" pitchFamily="34" charset="0"/>
              </a:rPr>
              <a:t>Be on your BEST behavior.  Remember, if you embarrass me, then I will embarrass you!</a:t>
            </a:r>
          </a:p>
        </p:txBody>
      </p:sp>
    </p:spTree>
    <p:extLst>
      <p:ext uri="{BB962C8B-B14F-4D97-AF65-F5344CB8AC3E}">
        <p14:creationId xmlns:p14="http://schemas.microsoft.com/office/powerpoint/2010/main" val="3611796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head my Papers?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1948" y="2482022"/>
            <a:ext cx="5428726" cy="3743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46335" y="2426450"/>
            <a:ext cx="4997982" cy="385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81530" y="2508914"/>
            <a:ext cx="2645430" cy="830997"/>
          </a:xfrm>
          <a:prstGeom prst="rect">
            <a:avLst/>
          </a:prstGeom>
        </p:spPr>
        <p:txBody>
          <a:bodyPr wrap="square">
            <a:spAutoFit/>
          </a:bodyPr>
          <a:lstStyle/>
          <a:p>
            <a:pPr algn="ctr"/>
            <a:r>
              <a:rPr lang="en-US" sz="2400" dirty="0">
                <a:latin typeface="Franklin Gothic Book" panose="020B0503020102020204" pitchFamily="34" charset="0"/>
              </a:rPr>
              <a:t>Smart </a:t>
            </a:r>
            <a:r>
              <a:rPr lang="en-US" sz="2400" dirty="0" smtClean="0">
                <a:latin typeface="Franklin Gothic Book" panose="020B0503020102020204" pitchFamily="34" charset="0"/>
              </a:rPr>
              <a:t>Start</a:t>
            </a:r>
          </a:p>
          <a:p>
            <a:pPr algn="ctr"/>
            <a:r>
              <a:rPr lang="en-US" sz="2400" dirty="0" smtClean="0">
                <a:latin typeface="Franklin Gothic Book" panose="020B0503020102020204" pitchFamily="34" charset="0"/>
              </a:rPr>
              <a:t> </a:t>
            </a:r>
            <a:r>
              <a:rPr lang="en-US" sz="2400" dirty="0">
                <a:latin typeface="Franklin Gothic Book" panose="020B0503020102020204" pitchFamily="34" charset="0"/>
              </a:rPr>
              <a:t>Week 1</a:t>
            </a:r>
          </a:p>
        </p:txBody>
      </p:sp>
      <p:sp>
        <p:nvSpPr>
          <p:cNvPr id="7" name="Rectangle 6"/>
          <p:cNvSpPr/>
          <p:nvPr/>
        </p:nvSpPr>
        <p:spPr>
          <a:xfrm>
            <a:off x="4692986" y="2595110"/>
            <a:ext cx="1249125" cy="369332"/>
          </a:xfrm>
          <a:prstGeom prst="rect">
            <a:avLst/>
          </a:prstGeom>
        </p:spPr>
        <p:txBody>
          <a:bodyPr wrap="square">
            <a:spAutoFit/>
          </a:bodyPr>
          <a:lstStyle/>
          <a:p>
            <a:pPr>
              <a:spcBef>
                <a:spcPct val="0"/>
              </a:spcBef>
              <a:spcAft>
                <a:spcPct val="0"/>
              </a:spcAft>
              <a:buFontTx/>
              <a:buNone/>
            </a:pPr>
            <a:r>
              <a:rPr lang="en-US" altLang="en-US" dirty="0" smtClean="0">
                <a:latin typeface="Arial" panose="020B0604020202020204" pitchFamily="34" charset="0"/>
              </a:rPr>
              <a:t>Name</a:t>
            </a:r>
            <a:endParaRPr lang="en-US" altLang="en-US" dirty="0">
              <a:latin typeface="Arial" panose="020B0604020202020204" pitchFamily="34" charset="0"/>
            </a:endParaRPr>
          </a:p>
        </p:txBody>
      </p:sp>
      <p:sp>
        <p:nvSpPr>
          <p:cNvPr id="8" name="Rectangle 7"/>
          <p:cNvSpPr/>
          <p:nvPr/>
        </p:nvSpPr>
        <p:spPr>
          <a:xfrm>
            <a:off x="4692986" y="2930171"/>
            <a:ext cx="671979" cy="369332"/>
          </a:xfrm>
          <a:prstGeom prst="rect">
            <a:avLst/>
          </a:prstGeom>
        </p:spPr>
        <p:txBody>
          <a:bodyPr wrap="none">
            <a:spAutoFit/>
          </a:bodyPr>
          <a:lstStyle/>
          <a:p>
            <a:pPr>
              <a:spcBef>
                <a:spcPct val="0"/>
              </a:spcBef>
              <a:spcAft>
                <a:spcPct val="0"/>
              </a:spcAft>
              <a:buFontTx/>
              <a:buNone/>
            </a:pPr>
            <a:r>
              <a:rPr lang="en-US" altLang="en-US" dirty="0" smtClean="0">
                <a:latin typeface="Arial" panose="020B0604020202020204" pitchFamily="34" charset="0"/>
              </a:rPr>
              <a:t>Date</a:t>
            </a:r>
            <a:endParaRPr lang="en-US" altLang="en-US" dirty="0">
              <a:latin typeface="Arial" panose="020B0604020202020204" pitchFamily="34" charset="0"/>
            </a:endParaRPr>
          </a:p>
        </p:txBody>
      </p:sp>
      <p:sp>
        <p:nvSpPr>
          <p:cNvPr id="9" name="Rectangle 8"/>
          <p:cNvSpPr/>
          <p:nvPr/>
        </p:nvSpPr>
        <p:spPr>
          <a:xfrm>
            <a:off x="4631780" y="3204067"/>
            <a:ext cx="1492716" cy="369332"/>
          </a:xfrm>
          <a:prstGeom prst="rect">
            <a:avLst/>
          </a:prstGeom>
        </p:spPr>
        <p:txBody>
          <a:bodyPr wrap="none">
            <a:spAutoFit/>
          </a:bodyPr>
          <a:lstStyle/>
          <a:p>
            <a:pPr>
              <a:spcBef>
                <a:spcPct val="0"/>
              </a:spcBef>
              <a:spcAft>
                <a:spcPct val="0"/>
              </a:spcAft>
              <a:buFontTx/>
              <a:buNone/>
            </a:pPr>
            <a:r>
              <a:rPr lang="en-US" altLang="en-US" dirty="0" smtClean="0">
                <a:latin typeface="Arial" panose="020B0604020202020204" pitchFamily="34" charset="0"/>
              </a:rPr>
              <a:t>Class Period</a:t>
            </a:r>
            <a:endParaRPr lang="en-US" altLang="en-US" dirty="0">
              <a:latin typeface="Arial" panose="020B0604020202020204" pitchFamily="34" charset="0"/>
            </a:endParaRPr>
          </a:p>
        </p:txBody>
      </p:sp>
      <p:sp>
        <p:nvSpPr>
          <p:cNvPr id="11" name="Rectangle 10"/>
          <p:cNvSpPr/>
          <p:nvPr/>
        </p:nvSpPr>
        <p:spPr>
          <a:xfrm>
            <a:off x="1240770" y="3769192"/>
            <a:ext cx="1864613" cy="369332"/>
          </a:xfrm>
          <a:prstGeom prst="rect">
            <a:avLst/>
          </a:prstGeom>
        </p:spPr>
        <p:txBody>
          <a:bodyPr wrap="none">
            <a:spAutoFit/>
          </a:bodyPr>
          <a:lstStyle/>
          <a:p>
            <a:pPr>
              <a:spcBef>
                <a:spcPct val="0"/>
              </a:spcBef>
              <a:spcAft>
                <a:spcPct val="0"/>
              </a:spcAft>
              <a:buFontTx/>
              <a:buNone/>
            </a:pPr>
            <a:r>
              <a:rPr lang="en-US" altLang="en-US" dirty="0" smtClean="0">
                <a:latin typeface="Arial" panose="020B0604020202020204" pitchFamily="34" charset="0"/>
              </a:rPr>
              <a:t>August 08, 2018</a:t>
            </a:r>
            <a:endParaRPr lang="en-US" altLang="en-US" dirty="0">
              <a:latin typeface="Arial" panose="020B0604020202020204" pitchFamily="34" charset="0"/>
            </a:endParaRPr>
          </a:p>
        </p:txBody>
      </p:sp>
      <p:sp>
        <p:nvSpPr>
          <p:cNvPr id="12" name="Rectangle 11"/>
          <p:cNvSpPr/>
          <p:nvPr/>
        </p:nvSpPr>
        <p:spPr>
          <a:xfrm>
            <a:off x="1323066" y="5266010"/>
            <a:ext cx="1864613" cy="369332"/>
          </a:xfrm>
          <a:prstGeom prst="rect">
            <a:avLst/>
          </a:prstGeom>
        </p:spPr>
        <p:txBody>
          <a:bodyPr wrap="none">
            <a:spAutoFit/>
          </a:bodyPr>
          <a:lstStyle/>
          <a:p>
            <a:pPr>
              <a:spcBef>
                <a:spcPct val="0"/>
              </a:spcBef>
              <a:spcAft>
                <a:spcPct val="0"/>
              </a:spcAft>
              <a:buFontTx/>
              <a:buNone/>
            </a:pPr>
            <a:r>
              <a:rPr lang="en-US" altLang="en-US" dirty="0" smtClean="0">
                <a:latin typeface="Arial" panose="020B0604020202020204" pitchFamily="34" charset="0"/>
              </a:rPr>
              <a:t>August 09, 2018</a:t>
            </a:r>
            <a:endParaRPr lang="en-US" altLang="en-US" dirty="0">
              <a:latin typeface="Arial" panose="020B0604020202020204" pitchFamily="34" charset="0"/>
            </a:endParaRPr>
          </a:p>
        </p:txBody>
      </p:sp>
      <p:sp>
        <p:nvSpPr>
          <p:cNvPr id="13" name="Rectangle 12"/>
          <p:cNvSpPr/>
          <p:nvPr/>
        </p:nvSpPr>
        <p:spPr>
          <a:xfrm>
            <a:off x="9478072" y="2675815"/>
            <a:ext cx="800219" cy="369332"/>
          </a:xfrm>
          <a:prstGeom prst="rect">
            <a:avLst/>
          </a:prstGeom>
        </p:spPr>
        <p:txBody>
          <a:bodyPr wrap="none">
            <a:spAutoFit/>
          </a:bodyPr>
          <a:lstStyle/>
          <a:p>
            <a:r>
              <a:rPr lang="en-US" altLang="en-US" dirty="0">
                <a:latin typeface="Arial" panose="020B0604020202020204" pitchFamily="34" charset="0"/>
              </a:rPr>
              <a:t>Name</a:t>
            </a:r>
            <a:endParaRPr lang="en-US" dirty="0"/>
          </a:p>
        </p:txBody>
      </p:sp>
      <p:sp>
        <p:nvSpPr>
          <p:cNvPr id="14" name="Rectangle 13"/>
          <p:cNvSpPr/>
          <p:nvPr/>
        </p:nvSpPr>
        <p:spPr>
          <a:xfrm>
            <a:off x="9458668" y="2924413"/>
            <a:ext cx="671979" cy="369332"/>
          </a:xfrm>
          <a:prstGeom prst="rect">
            <a:avLst/>
          </a:prstGeom>
        </p:spPr>
        <p:txBody>
          <a:bodyPr wrap="none">
            <a:spAutoFit/>
          </a:bodyPr>
          <a:lstStyle/>
          <a:p>
            <a:r>
              <a:rPr lang="en-US" altLang="en-US" dirty="0">
                <a:latin typeface="Arial" panose="020B0604020202020204" pitchFamily="34" charset="0"/>
              </a:rPr>
              <a:t>Date</a:t>
            </a:r>
            <a:endParaRPr lang="en-US" dirty="0"/>
          </a:p>
        </p:txBody>
      </p:sp>
      <p:sp>
        <p:nvSpPr>
          <p:cNvPr id="15" name="Rectangle 14"/>
          <p:cNvSpPr/>
          <p:nvPr/>
        </p:nvSpPr>
        <p:spPr>
          <a:xfrm>
            <a:off x="9433912" y="3204067"/>
            <a:ext cx="1492716" cy="369332"/>
          </a:xfrm>
          <a:prstGeom prst="rect">
            <a:avLst/>
          </a:prstGeom>
        </p:spPr>
        <p:txBody>
          <a:bodyPr wrap="none">
            <a:spAutoFit/>
          </a:bodyPr>
          <a:lstStyle/>
          <a:p>
            <a:pPr>
              <a:spcBef>
                <a:spcPct val="0"/>
              </a:spcBef>
              <a:spcAft>
                <a:spcPct val="0"/>
              </a:spcAft>
              <a:buFontTx/>
              <a:buNone/>
            </a:pPr>
            <a:r>
              <a:rPr lang="en-US" altLang="en-US" dirty="0" smtClean="0">
                <a:latin typeface="Arial" panose="020B0604020202020204" pitchFamily="34" charset="0"/>
              </a:rPr>
              <a:t>Class Period</a:t>
            </a:r>
            <a:endParaRPr lang="en-US" altLang="en-US" dirty="0">
              <a:latin typeface="Arial" panose="020B0604020202020204" pitchFamily="34" charset="0"/>
            </a:endParaRPr>
          </a:p>
        </p:txBody>
      </p:sp>
      <p:sp>
        <p:nvSpPr>
          <p:cNvPr id="16" name="Rectangle 15"/>
          <p:cNvSpPr/>
          <p:nvPr/>
        </p:nvSpPr>
        <p:spPr>
          <a:xfrm>
            <a:off x="9418927" y="3421610"/>
            <a:ext cx="2125390" cy="369332"/>
          </a:xfrm>
          <a:prstGeom prst="rect">
            <a:avLst/>
          </a:prstGeom>
        </p:spPr>
        <p:txBody>
          <a:bodyPr wrap="none">
            <a:spAutoFit/>
          </a:bodyPr>
          <a:lstStyle/>
          <a:p>
            <a:pPr>
              <a:spcBef>
                <a:spcPct val="0"/>
              </a:spcBef>
              <a:spcAft>
                <a:spcPct val="0"/>
              </a:spcAft>
              <a:buFontTx/>
              <a:buNone/>
            </a:pPr>
            <a:r>
              <a:rPr lang="en-US" altLang="en-US" dirty="0" smtClean="0">
                <a:latin typeface="Arial" panose="020B0604020202020204" pitchFamily="34" charset="0"/>
              </a:rPr>
              <a:t>Title of Assignment</a:t>
            </a:r>
            <a:endParaRPr lang="en-US" altLang="en-US" dirty="0">
              <a:latin typeface="Arial" panose="020B0604020202020204" pitchFamily="34" charset="0"/>
            </a:endParaRPr>
          </a:p>
        </p:txBody>
      </p:sp>
    </p:spTree>
    <p:extLst>
      <p:ext uri="{BB962C8B-B14F-4D97-AF65-F5344CB8AC3E}">
        <p14:creationId xmlns:p14="http://schemas.microsoft.com/office/powerpoint/2010/main" val="3665624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be on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8290" y="1881205"/>
            <a:ext cx="5152447" cy="37011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0" y="850900"/>
            <a:ext cx="4673600" cy="1371600"/>
          </a:xfrm>
        </p:spPr>
        <p:txBody>
          <a:bodyPr/>
          <a:lstStyle/>
          <a:p>
            <a:r>
              <a:rPr lang="en-US" b="1" u="sng" dirty="0">
                <a:solidFill>
                  <a:schemeClr val="accent1">
                    <a:lumMod val="60000"/>
                    <a:lumOff val="40000"/>
                  </a:schemeClr>
                </a:solidFill>
              </a:rPr>
              <a:t>CLASSROOM RULES</a:t>
            </a:r>
          </a:p>
        </p:txBody>
      </p:sp>
      <p:sp>
        <p:nvSpPr>
          <p:cNvPr id="3" name="Content Placeholder 2"/>
          <p:cNvSpPr>
            <a:spLocks noGrp="1"/>
          </p:cNvSpPr>
          <p:nvPr>
            <p:ph type="body" sz="half" idx="4294967295"/>
          </p:nvPr>
        </p:nvSpPr>
        <p:spPr>
          <a:xfrm>
            <a:off x="0" y="1990725"/>
            <a:ext cx="5494338" cy="4000500"/>
          </a:xfrm>
        </p:spPr>
        <p:txBody>
          <a:bodyPr>
            <a:normAutofit/>
          </a:bodyPr>
          <a:lstStyle/>
          <a:p>
            <a:r>
              <a:rPr lang="en-US" sz="2800" b="1" dirty="0"/>
              <a:t>BE ON TIME! Class is important.        </a:t>
            </a:r>
            <a:r>
              <a:rPr lang="en-US" sz="2800" b="1" dirty="0" smtClean="0"/>
              <a:t>                    </a:t>
            </a:r>
            <a:r>
              <a:rPr lang="en-US" sz="2800" b="1" dirty="0"/>
              <a:t>Your presence is essential to                                       </a:t>
            </a:r>
            <a:r>
              <a:rPr lang="en-US" sz="2800" b="1" dirty="0" smtClean="0"/>
              <a:t>your </a:t>
            </a:r>
            <a:r>
              <a:rPr lang="en-US" sz="2800" b="1" dirty="0"/>
              <a:t>success! Being tardy is                                                                 </a:t>
            </a:r>
            <a:r>
              <a:rPr lang="en-US" sz="2800" b="1" dirty="0" smtClean="0"/>
              <a:t>NOT acceptable</a:t>
            </a:r>
            <a:r>
              <a:rPr lang="en-US" sz="2800" b="1" dirty="0"/>
              <a:t>. Be at your assigned class and in your seat before the tardy bell.</a:t>
            </a:r>
            <a:endParaRPr lang="en-US" sz="2800" dirty="0"/>
          </a:p>
          <a:p>
            <a:endParaRPr lang="en-US" dirty="0"/>
          </a:p>
        </p:txBody>
      </p:sp>
    </p:spTree>
    <p:extLst>
      <p:ext uri="{BB962C8B-B14F-4D97-AF65-F5344CB8AC3E}">
        <p14:creationId xmlns:p14="http://schemas.microsoft.com/office/powerpoint/2010/main" val="2762750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616" y="1004455"/>
            <a:ext cx="5084694" cy="1234460"/>
          </a:xfrm>
        </p:spPr>
        <p:txBody>
          <a:bodyPr/>
          <a:lstStyle/>
          <a:p>
            <a:r>
              <a:rPr lang="en-US" b="1" u="sng" dirty="0"/>
              <a:t>RESPECT THE TEACHER(S)</a:t>
            </a:r>
          </a:p>
        </p:txBody>
      </p:sp>
      <p:sp>
        <p:nvSpPr>
          <p:cNvPr id="3" name="Content Placeholder 2"/>
          <p:cNvSpPr>
            <a:spLocks noGrp="1"/>
          </p:cNvSpPr>
          <p:nvPr>
            <p:ph type="body" sz="half" idx="2"/>
          </p:nvPr>
        </p:nvSpPr>
        <p:spPr>
          <a:xfrm>
            <a:off x="632616" y="2425797"/>
            <a:ext cx="4451408" cy="2749853"/>
          </a:xfrm>
        </p:spPr>
        <p:txBody>
          <a:bodyPr>
            <a:normAutofit fontScale="62500" lnSpcReduction="20000"/>
          </a:bodyPr>
          <a:lstStyle/>
          <a:p>
            <a:r>
              <a:rPr lang="en-US" sz="4100" b="1" dirty="0">
                <a:solidFill>
                  <a:schemeClr val="accent1">
                    <a:lumMod val="40000"/>
                    <a:lumOff val="60000"/>
                  </a:schemeClr>
                </a:solidFill>
                <a:ea typeface="JFFlamingo" panose="02000603000000000000" pitchFamily="2" charset="0"/>
                <a:cs typeface="Aparajita" panose="020B0604020202020204" pitchFamily="34" charset="0"/>
              </a:rPr>
              <a:t>Respecting the teacher includes raising your hand, doing what you’re asked, refraining from talking back,                                   respecting all of the materials, and </a:t>
            </a:r>
            <a:r>
              <a:rPr lang="en-US" sz="4100" b="1" dirty="0" smtClean="0">
                <a:solidFill>
                  <a:schemeClr val="accent1">
                    <a:lumMod val="40000"/>
                    <a:lumOff val="60000"/>
                  </a:schemeClr>
                </a:solidFill>
                <a:ea typeface="JFFlamingo" panose="02000603000000000000" pitchFamily="2" charset="0"/>
                <a:cs typeface="Aparajita" panose="020B0604020202020204" pitchFamily="34" charset="0"/>
              </a:rPr>
              <a:t>doing </a:t>
            </a:r>
            <a:r>
              <a:rPr lang="en-US" sz="4100" b="1" dirty="0">
                <a:solidFill>
                  <a:schemeClr val="accent1">
                    <a:lumMod val="40000"/>
                    <a:lumOff val="60000"/>
                  </a:schemeClr>
                </a:solidFill>
                <a:ea typeface="JFFlamingo" panose="02000603000000000000" pitchFamily="2" charset="0"/>
                <a:cs typeface="Aparajita" panose="020B0604020202020204" pitchFamily="34" charset="0"/>
              </a:rPr>
              <a:t>your best on each assignment.</a:t>
            </a:r>
          </a:p>
          <a:p>
            <a:endParaRPr lang="en-US" dirty="0"/>
          </a:p>
        </p:txBody>
      </p:sp>
      <p:pic>
        <p:nvPicPr>
          <p:cNvPr id="7170" name="Picture 2" descr="Image result for RESP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7813" y="918091"/>
            <a:ext cx="3454400" cy="5077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844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RESPECT YOUR PEERS</a:t>
            </a:r>
          </a:p>
        </p:txBody>
      </p:sp>
      <p:sp>
        <p:nvSpPr>
          <p:cNvPr id="3" name="Content Placeholder 2"/>
          <p:cNvSpPr>
            <a:spLocks noGrp="1"/>
          </p:cNvSpPr>
          <p:nvPr>
            <p:ph idx="1"/>
          </p:nvPr>
        </p:nvSpPr>
        <p:spPr>
          <a:xfrm>
            <a:off x="711609" y="2372591"/>
            <a:ext cx="8825659" cy="3416300"/>
          </a:xfrm>
        </p:spPr>
        <p:txBody>
          <a:bodyPr/>
          <a:lstStyle/>
          <a:p>
            <a:r>
              <a:rPr lang="en-US" sz="3200" b="1" dirty="0">
                <a:solidFill>
                  <a:prstClr val="black"/>
                </a:solidFill>
                <a:ea typeface="JFFlamingo" panose="02000603000000000000" pitchFamily="2" charset="0"/>
                <a:cs typeface="Aparajita" panose="020B0604020202020204" pitchFamily="34" charset="0"/>
              </a:rPr>
              <a:t>Respecting your classmates means that you do not distract others from their learning. Disturbances can include; t</a:t>
            </a:r>
            <a:r>
              <a:rPr lang="en-US" sz="3200" b="1" dirty="0" smtClean="0">
                <a:solidFill>
                  <a:prstClr val="black"/>
                </a:solidFill>
                <a:ea typeface="JFFlamingo" panose="02000603000000000000" pitchFamily="2" charset="0"/>
                <a:cs typeface="Aparajita" panose="020B0604020202020204" pitchFamily="34" charset="0"/>
              </a:rPr>
              <a:t>hrowing </a:t>
            </a:r>
            <a:r>
              <a:rPr lang="en-US" sz="3200" b="1" dirty="0">
                <a:solidFill>
                  <a:prstClr val="black"/>
                </a:solidFill>
                <a:ea typeface="JFFlamingo" panose="02000603000000000000" pitchFamily="2" charset="0"/>
                <a:cs typeface="Aparajita" panose="020B0604020202020204" pitchFamily="34" charset="0"/>
              </a:rPr>
              <a:t>things, being rude, tapping, or doing anything that may </a:t>
            </a:r>
            <a:r>
              <a:rPr lang="en-US" sz="3200" b="1" dirty="0" smtClean="0">
                <a:solidFill>
                  <a:prstClr val="black"/>
                </a:solidFill>
                <a:ea typeface="JFFlamingo" panose="02000603000000000000" pitchFamily="2" charset="0"/>
                <a:cs typeface="Aparajita" panose="020B0604020202020204" pitchFamily="34" charset="0"/>
              </a:rPr>
              <a:t>disrupters</a:t>
            </a:r>
            <a:r>
              <a:rPr lang="en-US" sz="3200" b="1" dirty="0">
                <a:solidFill>
                  <a:prstClr val="black"/>
                </a:solidFill>
                <a:ea typeface="JFFlamingo" panose="02000603000000000000" pitchFamily="2" charset="0"/>
                <a:cs typeface="Aparajita" panose="020B0604020202020204" pitchFamily="34" charset="0"/>
              </a:rPr>
              <a:t>.</a:t>
            </a:r>
          </a:p>
          <a:p>
            <a:endParaRPr lang="en-US" dirty="0"/>
          </a:p>
        </p:txBody>
      </p:sp>
      <p:pic>
        <p:nvPicPr>
          <p:cNvPr id="8204" name="Picture 12" descr="Image result for RESP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9977" y="4554106"/>
            <a:ext cx="4074581" cy="155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44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24" y="1041400"/>
            <a:ext cx="4348885" cy="794500"/>
          </a:xfrm>
        </p:spPr>
        <p:txBody>
          <a:bodyPr>
            <a:normAutofit fontScale="90000"/>
          </a:bodyPr>
          <a:lstStyle/>
          <a:p>
            <a:pPr algn="ctr"/>
            <a:r>
              <a:rPr lang="en-US" b="1" u="sng" dirty="0"/>
              <a:t>NO CELL PHONES OR ELECTRONICS</a:t>
            </a:r>
          </a:p>
        </p:txBody>
      </p:sp>
      <p:sp>
        <p:nvSpPr>
          <p:cNvPr id="3" name="Content Placeholder 2"/>
          <p:cNvSpPr>
            <a:spLocks noGrp="1"/>
          </p:cNvSpPr>
          <p:nvPr>
            <p:ph type="body" sz="half" idx="2"/>
          </p:nvPr>
        </p:nvSpPr>
        <p:spPr>
          <a:xfrm>
            <a:off x="962024" y="2101340"/>
            <a:ext cx="4422775" cy="3602569"/>
          </a:xfrm>
        </p:spPr>
        <p:txBody>
          <a:bodyPr>
            <a:normAutofit fontScale="85000" lnSpcReduction="20000"/>
          </a:bodyPr>
          <a:lstStyle/>
          <a:p>
            <a:r>
              <a:rPr lang="en-US" sz="3100" b="1" dirty="0">
                <a:ea typeface="JFFlamingo" panose="02000603000000000000" pitchFamily="2" charset="0"/>
                <a:cs typeface="Aparajita" panose="020B0604020202020204" pitchFamily="34" charset="0"/>
              </a:rPr>
              <a:t>Phones and electronics are </a:t>
            </a:r>
            <a:r>
              <a:rPr lang="en-US" sz="3100" b="1" dirty="0" smtClean="0">
                <a:ea typeface="JFFlamingo" panose="02000603000000000000" pitchFamily="2" charset="0"/>
                <a:cs typeface="Aparajita" panose="020B0604020202020204" pitchFamily="34" charset="0"/>
              </a:rPr>
              <a:t>NOT allowed in class unless </a:t>
            </a:r>
            <a:r>
              <a:rPr lang="en-US" sz="3100" b="1" dirty="0">
                <a:ea typeface="JFFlamingo" panose="02000603000000000000" pitchFamily="2" charset="0"/>
                <a:cs typeface="Aparajita" panose="020B0604020202020204" pitchFamily="34" charset="0"/>
              </a:rPr>
              <a:t>you have my permission to use them for an assignment. Make sure that any                                    phones or electronics are silenced and put away. If I see them or hear them, I will take them away</a:t>
            </a:r>
            <a:r>
              <a:rPr lang="en-US" sz="2800" b="1" dirty="0">
                <a:ea typeface="JFFlamingo" panose="02000603000000000000" pitchFamily="2" charset="0"/>
                <a:cs typeface="Aparajita" panose="020B0604020202020204" pitchFamily="34" charset="0"/>
              </a:rPr>
              <a:t>.</a:t>
            </a:r>
            <a:endParaRPr lang="en-US" sz="2800" dirty="0">
              <a:cs typeface="Aparajita" panose="020B0604020202020204" pitchFamily="34" charset="0"/>
            </a:endParaRPr>
          </a:p>
        </p:txBody>
      </p:sp>
      <p:pic>
        <p:nvPicPr>
          <p:cNvPr id="9220" name="Picture 4" descr="Image result for no cell phone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458" y="803108"/>
            <a:ext cx="3160491" cy="490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47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6535631" cy="706964"/>
          </a:xfrm>
        </p:spPr>
        <p:txBody>
          <a:bodyPr/>
          <a:lstStyle/>
          <a:p>
            <a:r>
              <a:rPr lang="en-US" b="1" dirty="0"/>
              <a:t>KEEP YO SELF TO YO SELF</a:t>
            </a:r>
          </a:p>
        </p:txBody>
      </p:sp>
      <p:sp>
        <p:nvSpPr>
          <p:cNvPr id="3" name="Content Placeholder 2"/>
          <p:cNvSpPr>
            <a:spLocks noGrp="1"/>
          </p:cNvSpPr>
          <p:nvPr>
            <p:ph idx="1"/>
          </p:nvPr>
        </p:nvSpPr>
        <p:spPr/>
        <p:txBody>
          <a:bodyPr/>
          <a:lstStyle/>
          <a:p>
            <a:pPr lvl="0"/>
            <a:r>
              <a:rPr lang="en-US" sz="3600" b="1" dirty="0">
                <a:solidFill>
                  <a:prstClr val="black"/>
                </a:solidFill>
                <a:latin typeface="Aparajita" panose="020B0604020202020204" pitchFamily="34" charset="0"/>
                <a:ea typeface="JFFlamingo" panose="02000603000000000000" pitchFamily="2" charset="0"/>
                <a:cs typeface="Aparajita" panose="020B0604020202020204" pitchFamily="34" charset="0"/>
              </a:rPr>
              <a:t>Do not push, trip, kick, or physically                                  touch others. Your purpose in class                                     is to learn. </a:t>
            </a:r>
          </a:p>
          <a:p>
            <a:pPr lvl="0"/>
            <a:r>
              <a:rPr lang="en-US" sz="3600" b="1" dirty="0">
                <a:solidFill>
                  <a:prstClr val="black"/>
                </a:solidFill>
                <a:latin typeface="Aparajita" panose="020B0604020202020204" pitchFamily="34" charset="0"/>
                <a:ea typeface="JFFlamingo" panose="02000603000000000000" pitchFamily="2" charset="0"/>
                <a:cs typeface="Aparajita" panose="020B0604020202020204" pitchFamily="34" charset="0"/>
              </a:rPr>
              <a:t>Do not throw or kick objects around                                                               the room or at another student.  </a:t>
            </a:r>
          </a:p>
          <a:p>
            <a:endParaRPr lang="en-US" dirty="0"/>
          </a:p>
        </p:txBody>
      </p:sp>
      <p:pic>
        <p:nvPicPr>
          <p:cNvPr id="10246" name="Picture 6" descr="Image result for no TOUCHING OR THRO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818" y="2204185"/>
            <a:ext cx="2854805" cy="332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544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CLOSING</a:t>
            </a:r>
          </a:p>
        </p:txBody>
      </p:sp>
      <p:sp>
        <p:nvSpPr>
          <p:cNvPr id="3" name="Content Placeholder 2"/>
          <p:cNvSpPr>
            <a:spLocks noGrp="1"/>
          </p:cNvSpPr>
          <p:nvPr>
            <p:ph idx="1"/>
          </p:nvPr>
        </p:nvSpPr>
        <p:spPr/>
        <p:txBody>
          <a:bodyPr>
            <a:normAutofit fontScale="92500" lnSpcReduction="20000"/>
          </a:bodyPr>
          <a:lstStyle/>
          <a:p>
            <a:pPr algn="ctr"/>
            <a:r>
              <a:rPr lang="en-US" sz="3900" b="1" dirty="0">
                <a:latin typeface="Aparajita" panose="020B0604020202020204" pitchFamily="34" charset="0"/>
                <a:ea typeface="JFFlamingo" panose="02000603000000000000" pitchFamily="2" charset="0"/>
                <a:cs typeface="Aparajita" panose="020B0604020202020204" pitchFamily="34" charset="0"/>
              </a:rPr>
              <a:t>We will be reviewing the procedures and rules for the entire week to make sure that everyone has a clear understanding of the expectations.</a:t>
            </a:r>
          </a:p>
          <a:p>
            <a:pPr algn="ctr"/>
            <a:r>
              <a:rPr lang="en-US" sz="3900" b="1" dirty="0">
                <a:solidFill>
                  <a:schemeClr val="tx2">
                    <a:lumMod val="50000"/>
                  </a:schemeClr>
                </a:solidFill>
                <a:latin typeface="Aparajita" panose="020B0604020202020204" pitchFamily="34" charset="0"/>
                <a:cs typeface="Aparajita" panose="020B0604020202020204" pitchFamily="34" charset="0"/>
              </a:rPr>
              <a:t>We promise to work hard alongside you this year, challenge you, encourage you, and believe in you every step of the </a:t>
            </a:r>
            <a:r>
              <a:rPr lang="en-US" sz="3900" b="1" dirty="0" smtClean="0">
                <a:solidFill>
                  <a:schemeClr val="tx2">
                    <a:lumMod val="50000"/>
                  </a:schemeClr>
                </a:solidFill>
                <a:latin typeface="Aparajita" panose="020B0604020202020204" pitchFamily="34" charset="0"/>
                <a:cs typeface="Aparajita" panose="020B0604020202020204" pitchFamily="34" charset="0"/>
              </a:rPr>
              <a:t>way!</a:t>
            </a:r>
            <a:endParaRPr lang="en-US" sz="3900" b="1" dirty="0">
              <a:solidFill>
                <a:schemeClr val="tx2">
                  <a:lumMod val="50000"/>
                </a:schemeClr>
              </a:solidFill>
              <a:latin typeface="Aparajita" panose="020B0604020202020204" pitchFamily="34" charset="0"/>
              <a:cs typeface="Aparajita" panose="020B0604020202020204" pitchFamily="34" charset="0"/>
            </a:endParaRPr>
          </a:p>
          <a:p>
            <a:pPr algn="ctr"/>
            <a:endParaRPr lang="en-US" sz="4000" dirty="0"/>
          </a:p>
        </p:txBody>
      </p:sp>
    </p:spTree>
    <p:extLst>
      <p:ext uri="{BB962C8B-B14F-4D97-AF65-F5344CB8AC3E}">
        <p14:creationId xmlns:p14="http://schemas.microsoft.com/office/powerpoint/2010/main" val="1105610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QUESTIONS???</a:t>
            </a:r>
          </a:p>
        </p:txBody>
      </p:sp>
      <p:pic>
        <p:nvPicPr>
          <p:cNvPr id="11268" name="Picture 4" descr="Image result for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928" y="2584641"/>
            <a:ext cx="9601195" cy="3318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939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ABOUT ME (Mrs. Hill)</a:t>
            </a:r>
            <a:endParaRPr lang="en-US" dirty="0"/>
          </a:p>
        </p:txBody>
      </p:sp>
      <p:sp>
        <p:nvSpPr>
          <p:cNvPr id="3" name="Content Placeholder 2"/>
          <p:cNvSpPr>
            <a:spLocks noGrp="1"/>
          </p:cNvSpPr>
          <p:nvPr>
            <p:ph idx="1"/>
          </p:nvPr>
        </p:nvSpPr>
        <p:spPr/>
        <p:txBody>
          <a:bodyPr>
            <a:normAutofit/>
          </a:bodyPr>
          <a:lstStyle/>
          <a:p>
            <a:r>
              <a:rPr lang="en-US" sz="2800" dirty="0" smtClean="0">
                <a:solidFill>
                  <a:schemeClr val="accent1">
                    <a:lumMod val="75000"/>
                  </a:schemeClr>
                </a:solidFill>
              </a:rPr>
              <a:t>Hometown: </a:t>
            </a:r>
            <a:r>
              <a:rPr lang="en-US" sz="2800" dirty="0" smtClean="0">
                <a:solidFill>
                  <a:schemeClr val="tx1"/>
                </a:solidFill>
              </a:rPr>
              <a:t>Albany, Ga</a:t>
            </a:r>
          </a:p>
          <a:p>
            <a:r>
              <a:rPr lang="en-US" sz="2800" dirty="0" smtClean="0">
                <a:solidFill>
                  <a:schemeClr val="accent1">
                    <a:lumMod val="75000"/>
                  </a:schemeClr>
                </a:solidFill>
              </a:rPr>
              <a:t>Birthday:</a:t>
            </a:r>
            <a:r>
              <a:rPr lang="en-US" sz="2800" dirty="0" smtClean="0">
                <a:solidFill>
                  <a:srgbClr val="0081CB"/>
                </a:solidFill>
              </a:rPr>
              <a:t> </a:t>
            </a:r>
            <a:r>
              <a:rPr lang="en-US" sz="2800" dirty="0" smtClean="0">
                <a:solidFill>
                  <a:schemeClr val="tx1"/>
                </a:solidFill>
              </a:rPr>
              <a:t>September 02</a:t>
            </a:r>
          </a:p>
          <a:p>
            <a:r>
              <a:rPr lang="en-US" sz="2800" dirty="0" smtClean="0">
                <a:solidFill>
                  <a:schemeClr val="accent1">
                    <a:lumMod val="75000"/>
                  </a:schemeClr>
                </a:solidFill>
              </a:rPr>
              <a:t>Favorite Colors</a:t>
            </a:r>
            <a:r>
              <a:rPr lang="en-US" sz="2800" dirty="0" smtClean="0">
                <a:solidFill>
                  <a:schemeClr val="tx1"/>
                </a:solidFill>
              </a:rPr>
              <a:t>: Pink, Turquoise, and Chocolate</a:t>
            </a:r>
          </a:p>
          <a:p>
            <a:r>
              <a:rPr lang="en-US" sz="2800" dirty="0" smtClean="0">
                <a:solidFill>
                  <a:schemeClr val="accent1">
                    <a:lumMod val="75000"/>
                  </a:schemeClr>
                </a:solidFill>
              </a:rPr>
              <a:t>Interesting fact: </a:t>
            </a:r>
            <a:r>
              <a:rPr lang="en-US" sz="2800" dirty="0" smtClean="0">
                <a:solidFill>
                  <a:schemeClr val="tx1"/>
                </a:solidFill>
              </a:rPr>
              <a:t>I sometime get “only child syndrome” </a:t>
            </a:r>
            <a:endParaRPr lang="en-US" dirty="0"/>
          </a:p>
        </p:txBody>
      </p:sp>
      <p:sp>
        <p:nvSpPr>
          <p:cNvPr id="4" name="AutoShape 2" descr="Image result for albany g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albany g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02663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 Facts about Mrs. Hill</a:t>
            </a:r>
            <a:endParaRPr lang="en-US" dirty="0"/>
          </a:p>
        </p:txBody>
      </p:sp>
      <p:sp>
        <p:nvSpPr>
          <p:cNvPr id="3" name="Content Placeholder 2"/>
          <p:cNvSpPr>
            <a:spLocks noGrp="1"/>
          </p:cNvSpPr>
          <p:nvPr>
            <p:ph idx="1"/>
          </p:nvPr>
        </p:nvSpPr>
        <p:spPr>
          <a:xfrm>
            <a:off x="1588655" y="2364875"/>
            <a:ext cx="8722964" cy="2852195"/>
          </a:xfrm>
        </p:spPr>
        <p:txBody>
          <a:bodyPr>
            <a:normAutofit fontScale="85000" lnSpcReduction="20000"/>
          </a:bodyPr>
          <a:lstStyle/>
          <a:p>
            <a:r>
              <a:rPr lang="en-US" sz="2900" dirty="0" smtClean="0"/>
              <a:t>I enjoy reading and writing. A couple of my favorite books are To Kill a Mockingbird by Harper Lee and Bud, not Buddy by Christopher Curtis. </a:t>
            </a:r>
          </a:p>
          <a:p>
            <a:r>
              <a:rPr lang="en-US" sz="2900" dirty="0" smtClean="0"/>
              <a:t>I enjoy writing poetry and blogging.</a:t>
            </a:r>
          </a:p>
          <a:p>
            <a:r>
              <a:rPr lang="en-US" sz="2900" dirty="0" smtClean="0"/>
              <a:t>I love Instagram, Pinterest, and shopping on Amazon. </a:t>
            </a:r>
          </a:p>
          <a:p>
            <a:r>
              <a:rPr lang="en-US" sz="2900" dirty="0" smtClean="0"/>
              <a:t>I love the Icey Girl &amp; Co., they have the best shaved ice. </a:t>
            </a:r>
            <a:endParaRPr lang="en-US" dirty="0" smtClean="0"/>
          </a:p>
          <a:p>
            <a:pPr marL="0" indent="0">
              <a:buNone/>
            </a:pPr>
            <a:endParaRPr lang="en-US" dirty="0"/>
          </a:p>
        </p:txBody>
      </p:sp>
      <p:pic>
        <p:nvPicPr>
          <p:cNvPr id="9" name="Picture 6" descr="Image result for pinter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3573" y="5208801"/>
            <a:ext cx="1067504" cy="10675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instagram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60686">
            <a:off x="4388914" y="5449878"/>
            <a:ext cx="1093271" cy="109327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e result for icey girl columbus g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05237">
            <a:off x="1327249" y="5088911"/>
            <a:ext cx="1618635" cy="161863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78039">
            <a:off x="7343810" y="5044370"/>
            <a:ext cx="1517217" cy="139636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65598">
            <a:off x="10578283" y="2950475"/>
            <a:ext cx="1248022" cy="1812752"/>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19029">
            <a:off x="247726" y="3022339"/>
            <a:ext cx="1193437" cy="1732728"/>
          </a:xfrm>
          <a:prstGeom prst="rect">
            <a:avLst/>
          </a:prstGeom>
        </p:spPr>
      </p:pic>
    </p:spTree>
    <p:extLst>
      <p:ext uri="{BB962C8B-B14F-4D97-AF65-F5344CB8AC3E}">
        <p14:creationId xmlns:p14="http://schemas.microsoft.com/office/powerpoint/2010/main" val="612868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There’s More…</a:t>
            </a:r>
            <a:endParaRPr lang="en-US" dirty="0"/>
          </a:p>
        </p:txBody>
      </p:sp>
      <p:sp>
        <p:nvSpPr>
          <p:cNvPr id="3" name="Content Placeholder 2"/>
          <p:cNvSpPr>
            <a:spLocks noGrp="1"/>
          </p:cNvSpPr>
          <p:nvPr>
            <p:ph idx="1"/>
          </p:nvPr>
        </p:nvSpPr>
        <p:spPr>
          <a:xfrm>
            <a:off x="1295402" y="2416255"/>
            <a:ext cx="6413694" cy="3590650"/>
          </a:xfrm>
        </p:spPr>
        <p:txBody>
          <a:bodyPr>
            <a:noAutofit/>
          </a:bodyPr>
          <a:lstStyle/>
          <a:p>
            <a:r>
              <a:rPr lang="en-US" sz="2800" dirty="0" smtClean="0"/>
              <a:t>I have been married for 5 years </a:t>
            </a:r>
          </a:p>
          <a:p>
            <a:r>
              <a:rPr lang="en-US" sz="2800" dirty="0" smtClean="0"/>
              <a:t>I have two daughters, </a:t>
            </a:r>
            <a:r>
              <a:rPr lang="en-US" sz="2800" dirty="0" err="1" smtClean="0"/>
              <a:t>Ariah</a:t>
            </a:r>
            <a:r>
              <a:rPr lang="en-US" sz="2800" dirty="0" smtClean="0"/>
              <a:t> 4 &amp; Nichole 2. </a:t>
            </a:r>
          </a:p>
          <a:p>
            <a:r>
              <a:rPr lang="en-US" sz="2800" dirty="0" smtClean="0"/>
              <a:t>My husband and I are foodies, we love visiting restaurants and trying new foods. </a:t>
            </a:r>
          </a:p>
        </p:txBody>
      </p:sp>
      <p:pic>
        <p:nvPicPr>
          <p:cNvPr id="2050" name="Picture 2" descr="Image result for e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03149">
            <a:off x="8413654" y="1007920"/>
            <a:ext cx="1180512" cy="11805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2855" y="2466270"/>
            <a:ext cx="2123136" cy="4133273"/>
          </a:xfrm>
          <a:prstGeom prst="rect">
            <a:avLst/>
          </a:prstGeom>
        </p:spPr>
      </p:pic>
    </p:spTree>
    <p:extLst>
      <p:ext uri="{BB962C8B-B14F-4D97-AF65-F5344CB8AC3E}">
        <p14:creationId xmlns:p14="http://schemas.microsoft.com/office/powerpoint/2010/main" val="289687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and Procedures</a:t>
            </a:r>
            <a:endParaRPr lang="en-US" dirty="0"/>
          </a:p>
        </p:txBody>
      </p:sp>
      <p:sp>
        <p:nvSpPr>
          <p:cNvPr id="3" name="Content Placeholder 2"/>
          <p:cNvSpPr>
            <a:spLocks noGrp="1"/>
          </p:cNvSpPr>
          <p:nvPr>
            <p:ph idx="1"/>
          </p:nvPr>
        </p:nvSpPr>
        <p:spPr/>
        <p:txBody>
          <a:bodyPr>
            <a:normAutofit fontScale="92500" lnSpcReduction="20000"/>
          </a:bodyPr>
          <a:lstStyle/>
          <a:p>
            <a:pPr lvl="1"/>
            <a:r>
              <a:rPr lang="en-US" sz="2800" b="1" u="sng" dirty="0" smtClean="0">
                <a:latin typeface="Garamond" panose="02020404030301010803" pitchFamily="18" charset="0"/>
                <a:ea typeface="SDMVanillaBean" panose="02000603000000000000" pitchFamily="2" charset="0"/>
              </a:rPr>
              <a:t>Rule: </a:t>
            </a:r>
            <a:r>
              <a:rPr lang="en-US" sz="2800" b="1" dirty="0">
                <a:latin typeface="Garamond" panose="02020404030301010803" pitchFamily="18" charset="0"/>
                <a:ea typeface="SDMVanillaBean" panose="02000603000000000000" pitchFamily="2" charset="0"/>
              </a:rPr>
              <a:t>A rule is a regulation that lets you know what is allowable and what is not</a:t>
            </a:r>
            <a:r>
              <a:rPr lang="en-US" sz="2800" b="1" dirty="0" smtClean="0">
                <a:latin typeface="Garamond" panose="02020404030301010803" pitchFamily="18" charset="0"/>
                <a:ea typeface="SDMVanillaBean" panose="02000603000000000000" pitchFamily="2" charset="0"/>
              </a:rPr>
              <a:t>.</a:t>
            </a:r>
          </a:p>
          <a:p>
            <a:pPr marL="457200" lvl="1" indent="0">
              <a:buNone/>
            </a:pPr>
            <a:r>
              <a:rPr lang="en-US" sz="2800" b="1" i="1" dirty="0" smtClean="0">
                <a:latin typeface="Garamond" panose="02020404030301010803" pitchFamily="18" charset="0"/>
                <a:ea typeface="SDMVanillaBean" panose="02000603000000000000" pitchFamily="2" charset="0"/>
              </a:rPr>
              <a:t>	Example</a:t>
            </a:r>
            <a:r>
              <a:rPr lang="en-US" sz="2800" b="1" i="1" dirty="0">
                <a:latin typeface="Garamond" panose="02020404030301010803" pitchFamily="18" charset="0"/>
                <a:ea typeface="SDMVanillaBean" panose="02000603000000000000" pitchFamily="2" charset="0"/>
              </a:rPr>
              <a:t>: Gum is not allowed at school.</a:t>
            </a:r>
          </a:p>
          <a:p>
            <a:pPr marL="0" indent="0">
              <a:buNone/>
            </a:pPr>
            <a:endParaRPr lang="en-US" sz="2800" b="1" u="sng" dirty="0" smtClean="0">
              <a:latin typeface="Garamond" panose="02020404030301010803" pitchFamily="18" charset="0"/>
              <a:ea typeface="SDMVanillaBean" panose="02000603000000000000" pitchFamily="2" charset="0"/>
            </a:endParaRPr>
          </a:p>
          <a:p>
            <a:pPr lvl="1"/>
            <a:r>
              <a:rPr lang="en-US" sz="2800" b="1" u="sng" dirty="0" smtClean="0">
                <a:latin typeface="Garamond" panose="02020404030301010803" pitchFamily="18" charset="0"/>
                <a:ea typeface="SDMVanillaBean" panose="02000603000000000000" pitchFamily="2" charset="0"/>
              </a:rPr>
              <a:t>Procedure: </a:t>
            </a:r>
            <a:r>
              <a:rPr lang="en-US" sz="2800" b="1" dirty="0">
                <a:latin typeface="Garamond" panose="02020404030301010803" pitchFamily="18" charset="0"/>
                <a:ea typeface="SDMVanillaBean" panose="02000603000000000000" pitchFamily="2" charset="0"/>
              </a:rPr>
              <a:t>A procedure is a process or a way of doing </a:t>
            </a:r>
            <a:r>
              <a:rPr lang="en-US" sz="2800" b="1" dirty="0" smtClean="0">
                <a:latin typeface="Garamond" panose="02020404030301010803" pitchFamily="18" charset="0"/>
                <a:ea typeface="SDMVanillaBean" panose="02000603000000000000" pitchFamily="2" charset="0"/>
              </a:rPr>
              <a:t>things.</a:t>
            </a:r>
          </a:p>
          <a:p>
            <a:pPr marL="0" indent="0">
              <a:buNone/>
            </a:pPr>
            <a:r>
              <a:rPr lang="en-US" sz="2800" b="1" dirty="0">
                <a:latin typeface="Garamond" panose="02020404030301010803" pitchFamily="18" charset="0"/>
                <a:ea typeface="SDMVanillaBean" panose="02000603000000000000" pitchFamily="2" charset="0"/>
              </a:rPr>
              <a:t>	</a:t>
            </a:r>
            <a:r>
              <a:rPr lang="en-US" sz="2800" b="1" dirty="0" smtClean="0">
                <a:latin typeface="Garamond" panose="02020404030301010803" pitchFamily="18" charset="0"/>
                <a:ea typeface="SDMVanillaBean" panose="02000603000000000000" pitchFamily="2" charset="0"/>
              </a:rPr>
              <a:t>	</a:t>
            </a:r>
            <a:r>
              <a:rPr lang="en-US" sz="2800" b="1" i="1" dirty="0" smtClean="0">
                <a:latin typeface="Garamond" panose="02020404030301010803" pitchFamily="18" charset="0"/>
                <a:ea typeface="SDMVanillaBean" panose="02000603000000000000" pitchFamily="2" charset="0"/>
              </a:rPr>
              <a:t>Example</a:t>
            </a:r>
            <a:r>
              <a:rPr lang="en-US" sz="2800" b="1" i="1" dirty="0">
                <a:latin typeface="Garamond" panose="02020404030301010803" pitchFamily="18" charset="0"/>
                <a:ea typeface="SDMVanillaBean" panose="02000603000000000000" pitchFamily="2" charset="0"/>
              </a:rPr>
              <a:t>: Completed classwork should be placed in </a:t>
            </a:r>
            <a:r>
              <a:rPr lang="en-US" sz="2800" b="1" i="1" dirty="0" smtClean="0">
                <a:latin typeface="Garamond" panose="02020404030301010803" pitchFamily="18" charset="0"/>
                <a:ea typeface="SDMVanillaBean" panose="02000603000000000000" pitchFamily="2" charset="0"/>
              </a:rPr>
              <a:t>		     the </a:t>
            </a:r>
            <a:r>
              <a:rPr lang="en-US" sz="2800" b="1" i="1" dirty="0">
                <a:latin typeface="Garamond" panose="02020404030301010803" pitchFamily="18" charset="0"/>
                <a:ea typeface="SDMVanillaBean" panose="02000603000000000000" pitchFamily="2" charset="0"/>
              </a:rPr>
              <a:t>trays hanging under the board</a:t>
            </a:r>
          </a:p>
          <a:p>
            <a:pPr lvl="1"/>
            <a:endParaRPr lang="en-US" b="1" u="sng" dirty="0">
              <a:latin typeface="Graphite Std Narrow" panose="03020502030602020204" pitchFamily="66" charset="0"/>
              <a:ea typeface="SDMVanillaBean" panose="02000603000000000000" pitchFamily="2" charset="0"/>
            </a:endParaRPr>
          </a:p>
          <a:p>
            <a:pPr lvl="1"/>
            <a:endParaRPr lang="en-US" sz="1200" b="1" dirty="0">
              <a:latin typeface="Graphite Std Narrow" panose="03020502030602020204" pitchFamily="66" charset="0"/>
              <a:ea typeface="SDMVanillaBean" panose="02000603000000000000" pitchFamily="2" charset="0"/>
            </a:endParaRPr>
          </a:p>
          <a:p>
            <a:pPr algn="ctr"/>
            <a:endParaRPr lang="en-US" b="1" dirty="0">
              <a:latin typeface="Graphite Std Narrow" panose="03020502030602020204" pitchFamily="66" charset="0"/>
              <a:ea typeface="NiceandNeat" panose="02000603000000000000" pitchFamily="2" charset="0"/>
            </a:endParaRPr>
          </a:p>
        </p:txBody>
      </p:sp>
    </p:spTree>
    <p:extLst>
      <p:ext uri="{BB962C8B-B14F-4D97-AF65-F5344CB8AC3E}">
        <p14:creationId xmlns:p14="http://schemas.microsoft.com/office/powerpoint/2010/main" val="1079134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482" y="575734"/>
            <a:ext cx="3865134" cy="1391612"/>
          </a:xfrm>
        </p:spPr>
        <p:txBody>
          <a:bodyPr>
            <a:noAutofit/>
          </a:bodyPr>
          <a:lstStyle/>
          <a:p>
            <a:r>
              <a:rPr lang="en-US" sz="4400" b="1" u="sng" dirty="0"/>
              <a:t>CLASSROOM PROCEDURES</a:t>
            </a:r>
          </a:p>
        </p:txBody>
      </p:sp>
      <p:sp>
        <p:nvSpPr>
          <p:cNvPr id="3" name="Content Placeholder 2"/>
          <p:cNvSpPr>
            <a:spLocks noGrp="1"/>
          </p:cNvSpPr>
          <p:nvPr>
            <p:ph type="body" sz="half" idx="2"/>
          </p:nvPr>
        </p:nvSpPr>
        <p:spPr>
          <a:xfrm>
            <a:off x="648382" y="2139323"/>
            <a:ext cx="5040746" cy="3901259"/>
          </a:xfrm>
        </p:spPr>
        <p:txBody>
          <a:bodyPr>
            <a:normAutofit fontScale="77500" lnSpcReduction="20000"/>
          </a:bodyPr>
          <a:lstStyle/>
          <a:p>
            <a:pPr lvl="0"/>
            <a:r>
              <a:rPr lang="en-US" sz="4500" b="1" dirty="0">
                <a:cs typeface="Aharoni" panose="02010803020104030203" pitchFamily="2" charset="-79"/>
              </a:rPr>
              <a:t>1. Form a line outside the classroom and wait quietly until you are asked to enter.</a:t>
            </a:r>
          </a:p>
          <a:p>
            <a:pPr lvl="0"/>
            <a:r>
              <a:rPr lang="en-US" sz="4500" b="1" dirty="0">
                <a:cs typeface="Aharoni" panose="02010803020104030203" pitchFamily="2" charset="-79"/>
              </a:rPr>
              <a:t>2. When told to enter the room, please do so </a:t>
            </a:r>
            <a:r>
              <a:rPr lang="en-US" sz="4500" b="1" u="sng" dirty="0">
                <a:cs typeface="Aharoni" panose="02010803020104030203" pitchFamily="2" charset="-79"/>
              </a:rPr>
              <a:t>quietly</a:t>
            </a:r>
            <a:r>
              <a:rPr lang="en-US" sz="4500" b="1" dirty="0">
                <a:cs typeface="Aharoni" panose="02010803020104030203" pitchFamily="2" charset="-79"/>
              </a:rPr>
              <a:t> and go </a:t>
            </a:r>
            <a:r>
              <a:rPr lang="en-US" sz="4500" b="1" u="sng" dirty="0">
                <a:cs typeface="Aharoni" panose="02010803020104030203" pitchFamily="2" charset="-79"/>
              </a:rPr>
              <a:t>directly</a:t>
            </a:r>
            <a:r>
              <a:rPr lang="en-US" sz="4500" b="1" dirty="0">
                <a:cs typeface="Aharoni" panose="02010803020104030203" pitchFamily="2" charset="-79"/>
              </a:rPr>
              <a:t> to your seat</a:t>
            </a:r>
            <a:r>
              <a:rPr lang="en-US" sz="4500" b="1" dirty="0" smtClean="0">
                <a:cs typeface="Aharoni" panose="02010803020104030203" pitchFamily="2" charset="-79"/>
              </a:rPr>
              <a:t>.</a:t>
            </a:r>
          </a:p>
          <a:p>
            <a:pPr lvl="0"/>
            <a:endParaRPr lang="en-US" dirty="0"/>
          </a:p>
        </p:txBody>
      </p:sp>
      <p:pic>
        <p:nvPicPr>
          <p:cNvPr id="1026" name="Picture 2" descr="Image result for sit quiet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1573" y="764309"/>
            <a:ext cx="2722298" cy="4736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040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DO I DO AFTER I SIT DOWN?</a:t>
            </a:r>
          </a:p>
        </p:txBody>
      </p:sp>
      <p:sp>
        <p:nvSpPr>
          <p:cNvPr id="3" name="Content Placeholder 2"/>
          <p:cNvSpPr>
            <a:spLocks noGrp="1"/>
          </p:cNvSpPr>
          <p:nvPr>
            <p:ph idx="1"/>
          </p:nvPr>
        </p:nvSpPr>
        <p:spPr/>
        <p:txBody>
          <a:bodyPr>
            <a:normAutofit fontScale="70000" lnSpcReduction="20000"/>
          </a:bodyPr>
          <a:lstStyle/>
          <a:p>
            <a:pPr marL="514350" lvl="0" indent="-514350">
              <a:buFont typeface="+mj-lt"/>
              <a:buAutoNum type="arabicPeriod"/>
            </a:pPr>
            <a:r>
              <a:rPr lang="en-US" sz="3200" b="1" dirty="0">
                <a:solidFill>
                  <a:prstClr val="black"/>
                </a:solidFill>
                <a:ea typeface="SDMVanillaBean" panose="02000603000000000000" pitchFamily="2" charset="0"/>
              </a:rPr>
              <a:t>Get out your ELA </a:t>
            </a:r>
            <a:r>
              <a:rPr lang="en-US" sz="3200" b="1" dirty="0" smtClean="0">
                <a:solidFill>
                  <a:prstClr val="black"/>
                </a:solidFill>
                <a:ea typeface="SDMVanillaBean" panose="02000603000000000000" pitchFamily="2" charset="0"/>
              </a:rPr>
              <a:t>Binder and complete the “Smart </a:t>
            </a:r>
            <a:r>
              <a:rPr lang="en-US" sz="3200" b="1" dirty="0">
                <a:solidFill>
                  <a:prstClr val="black"/>
                </a:solidFill>
                <a:ea typeface="SDMVanillaBean" panose="02000603000000000000" pitchFamily="2" charset="0"/>
              </a:rPr>
              <a:t>Start</a:t>
            </a:r>
            <a:r>
              <a:rPr lang="en-US" sz="3200" b="1" dirty="0" smtClean="0">
                <a:solidFill>
                  <a:prstClr val="black"/>
                </a:solidFill>
                <a:ea typeface="SDMVanillaBean" panose="02000603000000000000" pitchFamily="2" charset="0"/>
              </a:rPr>
              <a:t>” listed on the board in the appropriate section. </a:t>
            </a:r>
            <a:r>
              <a:rPr lang="en-US" sz="3200" b="1" dirty="0" smtClean="0">
                <a:solidFill>
                  <a:schemeClr val="accent1">
                    <a:lumMod val="40000"/>
                    <a:lumOff val="60000"/>
                  </a:schemeClr>
                </a:solidFill>
                <a:ea typeface="SDMVanillaBean" panose="02000603000000000000" pitchFamily="2" charset="0"/>
              </a:rPr>
              <a:t>Note:</a:t>
            </a:r>
            <a:r>
              <a:rPr lang="en-US" sz="3200" b="1" dirty="0" smtClean="0">
                <a:solidFill>
                  <a:prstClr val="black"/>
                </a:solidFill>
                <a:ea typeface="SDMVanillaBean" panose="02000603000000000000" pitchFamily="2" charset="0"/>
              </a:rPr>
              <a:t> </a:t>
            </a:r>
            <a:r>
              <a:rPr lang="en-US" sz="3200" i="1" dirty="0" smtClean="0">
                <a:solidFill>
                  <a:schemeClr val="accent1">
                    <a:lumMod val="40000"/>
                    <a:lumOff val="60000"/>
                  </a:schemeClr>
                </a:solidFill>
                <a:ea typeface="SDMVanillaBean" panose="02000603000000000000" pitchFamily="2" charset="0"/>
              </a:rPr>
              <a:t>You </a:t>
            </a:r>
            <a:r>
              <a:rPr lang="en-US" sz="3200" i="1" dirty="0">
                <a:solidFill>
                  <a:schemeClr val="accent1">
                    <a:lumMod val="40000"/>
                    <a:lumOff val="60000"/>
                  </a:schemeClr>
                </a:solidFill>
                <a:ea typeface="SDMVanillaBean" panose="02000603000000000000" pitchFamily="2" charset="0"/>
              </a:rPr>
              <a:t>should use the same sheet of the paper for the </a:t>
            </a:r>
            <a:r>
              <a:rPr lang="en-US" sz="3200" i="1" dirty="0" smtClean="0">
                <a:solidFill>
                  <a:schemeClr val="accent1">
                    <a:lumMod val="40000"/>
                    <a:lumOff val="60000"/>
                  </a:schemeClr>
                </a:solidFill>
                <a:ea typeface="SDMVanillaBean" panose="02000603000000000000" pitchFamily="2" charset="0"/>
              </a:rPr>
              <a:t>entire </a:t>
            </a:r>
            <a:r>
              <a:rPr lang="en-US" sz="3200" i="1" dirty="0">
                <a:solidFill>
                  <a:schemeClr val="accent1">
                    <a:lumMod val="40000"/>
                    <a:lumOff val="60000"/>
                  </a:schemeClr>
                </a:solidFill>
                <a:ea typeface="SDMVanillaBean" panose="02000603000000000000" pitchFamily="2" charset="0"/>
              </a:rPr>
              <a:t>week</a:t>
            </a:r>
            <a:r>
              <a:rPr lang="en-US" sz="3200" i="1" dirty="0" smtClean="0">
                <a:solidFill>
                  <a:schemeClr val="accent1">
                    <a:lumMod val="40000"/>
                    <a:lumOff val="60000"/>
                  </a:schemeClr>
                </a:solidFill>
                <a:ea typeface="SDMVanillaBean" panose="02000603000000000000" pitchFamily="2" charset="0"/>
              </a:rPr>
              <a:t>. If you are absent, put the date and put absent.  </a:t>
            </a:r>
            <a:r>
              <a:rPr lang="en-US" sz="3200" b="1" i="1" dirty="0">
                <a:solidFill>
                  <a:schemeClr val="accent1">
                    <a:lumMod val="40000"/>
                    <a:lumOff val="60000"/>
                  </a:schemeClr>
                </a:solidFill>
                <a:ea typeface="SDMVanillaBean" panose="02000603000000000000" pitchFamily="2" charset="0"/>
              </a:rPr>
              <a:t>We will go over how to head your paper later. </a:t>
            </a:r>
          </a:p>
          <a:p>
            <a:pPr marL="514350" lvl="0" indent="-514350">
              <a:buFont typeface="+mj-lt"/>
              <a:buAutoNum type="arabicPeriod"/>
            </a:pPr>
            <a:r>
              <a:rPr lang="en-US" sz="3200" b="1" dirty="0" smtClean="0">
                <a:solidFill>
                  <a:prstClr val="black"/>
                </a:solidFill>
                <a:ea typeface="SDMVanillaBean" panose="02000603000000000000" pitchFamily="2" charset="0"/>
              </a:rPr>
              <a:t>Get </a:t>
            </a:r>
            <a:r>
              <a:rPr lang="en-US" sz="3200" b="1" dirty="0">
                <a:solidFill>
                  <a:prstClr val="black"/>
                </a:solidFill>
                <a:ea typeface="SDMVanillaBean" panose="02000603000000000000" pitchFamily="2" charset="0"/>
              </a:rPr>
              <a:t>out any homework(if applicable) and put in the center of </a:t>
            </a:r>
            <a:r>
              <a:rPr lang="en-US" sz="3200" b="1" dirty="0" smtClean="0">
                <a:solidFill>
                  <a:prstClr val="black"/>
                </a:solidFill>
                <a:ea typeface="SDMVanillaBean" panose="02000603000000000000" pitchFamily="2" charset="0"/>
              </a:rPr>
              <a:t>table. </a:t>
            </a:r>
            <a:r>
              <a:rPr lang="en-US" sz="3200" b="1" dirty="0" smtClean="0">
                <a:solidFill>
                  <a:schemeClr val="accent1">
                    <a:lumMod val="40000"/>
                    <a:lumOff val="60000"/>
                  </a:schemeClr>
                </a:solidFill>
                <a:ea typeface="SDMVanillaBean" panose="02000603000000000000" pitchFamily="2" charset="0"/>
              </a:rPr>
              <a:t>Note: </a:t>
            </a:r>
            <a:r>
              <a:rPr lang="en-US" sz="3200" i="1" dirty="0" smtClean="0">
                <a:solidFill>
                  <a:schemeClr val="accent1">
                    <a:lumMod val="40000"/>
                    <a:lumOff val="60000"/>
                  </a:schemeClr>
                </a:solidFill>
                <a:ea typeface="SDMVanillaBean" panose="02000603000000000000" pitchFamily="2" charset="0"/>
              </a:rPr>
              <a:t>Make sure your name is on the assignment.</a:t>
            </a:r>
            <a:endParaRPr lang="en-US" sz="3200" i="1" dirty="0">
              <a:solidFill>
                <a:schemeClr val="accent1">
                  <a:lumMod val="40000"/>
                  <a:lumOff val="60000"/>
                </a:schemeClr>
              </a:solidFill>
              <a:ea typeface="SDMVanillaBean" panose="02000603000000000000" pitchFamily="2" charset="0"/>
            </a:endParaRPr>
          </a:p>
          <a:p>
            <a:pPr marL="514350" indent="-514350">
              <a:buFont typeface="+mj-lt"/>
              <a:buAutoNum type="arabicPeriod"/>
            </a:pPr>
            <a:r>
              <a:rPr lang="en-US" sz="3200" b="1" dirty="0" smtClean="0">
                <a:solidFill>
                  <a:prstClr val="black"/>
                </a:solidFill>
                <a:ea typeface="SDMVanillaBean" panose="02000603000000000000" pitchFamily="2" charset="0"/>
              </a:rPr>
              <a:t>3. Write </a:t>
            </a:r>
            <a:r>
              <a:rPr lang="en-US" sz="3200" b="1" dirty="0">
                <a:solidFill>
                  <a:prstClr val="black"/>
                </a:solidFill>
                <a:ea typeface="SDMVanillaBean" panose="02000603000000000000" pitchFamily="2" charset="0"/>
              </a:rPr>
              <a:t>down the homework for the day and/or week. If you finish before we go over the smart start, remain in your seat quietly.  If you have a book, read it.</a:t>
            </a:r>
          </a:p>
          <a:p>
            <a:endParaRPr lang="en-US" dirty="0"/>
          </a:p>
        </p:txBody>
      </p:sp>
    </p:spTree>
    <p:extLst>
      <p:ext uri="{BB962C8B-B14F-4D97-AF65-F5344CB8AC3E}">
        <p14:creationId xmlns:p14="http://schemas.microsoft.com/office/powerpoint/2010/main" val="472262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838" y="887026"/>
            <a:ext cx="5196944" cy="1371600"/>
          </a:xfrm>
        </p:spPr>
        <p:txBody>
          <a:bodyPr>
            <a:noAutofit/>
          </a:bodyPr>
          <a:lstStyle/>
          <a:p>
            <a:r>
              <a:rPr lang="en-US" sz="4400" b="1" u="sng" dirty="0"/>
              <a:t>WHAT ABOUT MY PERSONAL ITEMS?</a:t>
            </a:r>
          </a:p>
        </p:txBody>
      </p:sp>
      <p:sp>
        <p:nvSpPr>
          <p:cNvPr id="3" name="Content Placeholder 2"/>
          <p:cNvSpPr>
            <a:spLocks noGrp="1"/>
          </p:cNvSpPr>
          <p:nvPr>
            <p:ph type="body" sz="half" idx="2"/>
          </p:nvPr>
        </p:nvSpPr>
        <p:spPr>
          <a:xfrm>
            <a:off x="759689" y="2516523"/>
            <a:ext cx="4532746" cy="3089950"/>
          </a:xfrm>
        </p:spPr>
        <p:txBody>
          <a:bodyPr>
            <a:normAutofit fontScale="77500" lnSpcReduction="20000"/>
          </a:bodyPr>
          <a:lstStyle/>
          <a:p>
            <a:r>
              <a:rPr lang="en-US" sz="3000" b="1" dirty="0"/>
              <a:t>If you must bring a personal item (bag/purse), it should be placed UNDER your chair, NOT beside your chair.  </a:t>
            </a:r>
            <a:endParaRPr lang="en-US" sz="3000" b="1" dirty="0" smtClean="0"/>
          </a:p>
          <a:p>
            <a:endParaRPr lang="en-US" sz="3000" b="1" dirty="0" smtClean="0"/>
          </a:p>
          <a:p>
            <a:pPr algn="ctr"/>
            <a:r>
              <a:rPr lang="en-US" sz="3000" b="1" dirty="0" smtClean="0"/>
              <a:t>**Note: NO BOOKBAGS OR BOOKBAG PURSES ALLOWED!</a:t>
            </a:r>
            <a:endParaRPr lang="en-US" dirty="0"/>
          </a:p>
        </p:txBody>
      </p:sp>
      <p:pic>
        <p:nvPicPr>
          <p:cNvPr id="2052" name="Picture 4" descr="Image result for HUGE B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558" y="831274"/>
            <a:ext cx="3063347" cy="4775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646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
  <TotalTime>2131</TotalTime>
  <Words>1593</Words>
  <Application>Microsoft Office PowerPoint</Application>
  <PresentationFormat>Widescreen</PresentationFormat>
  <Paragraphs>106</Paragraphs>
  <Slides>28</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28</vt:i4>
      </vt:variant>
    </vt:vector>
  </HeadingPairs>
  <TitlesOfParts>
    <vt:vector size="44" baseType="lpstr">
      <vt:lpstr>Aharoni</vt:lpstr>
      <vt:lpstr>Aparajita</vt:lpstr>
      <vt:lpstr>Arial</vt:lpstr>
      <vt:lpstr>Arial Rounded MT Bold</vt:lpstr>
      <vt:lpstr>Century Gothic</vt:lpstr>
      <vt:lpstr>Franklin Gothic Book</vt:lpstr>
      <vt:lpstr>Garamond</vt:lpstr>
      <vt:lpstr>Gloucester MT Extra Condensed</vt:lpstr>
      <vt:lpstr>Goudy Old Style</vt:lpstr>
      <vt:lpstr>Graphite Std Narrow</vt:lpstr>
      <vt:lpstr>JFFlamingo</vt:lpstr>
      <vt:lpstr>NiceandNeat</vt:lpstr>
      <vt:lpstr>SDMVanillaBean</vt:lpstr>
      <vt:lpstr>Wingdings</vt:lpstr>
      <vt:lpstr>Wingdings 3</vt:lpstr>
      <vt:lpstr>Ion Boardroom</vt:lpstr>
      <vt:lpstr>PowerPoint Presentation</vt:lpstr>
      <vt:lpstr>  Welcome to the 2018-2019  School  Year </vt:lpstr>
      <vt:lpstr>ALL ABOUT ME (Mrs. Hill)</vt:lpstr>
      <vt:lpstr>Fun Facts about Mrs. Hill</vt:lpstr>
      <vt:lpstr>There’s More…</vt:lpstr>
      <vt:lpstr>Rules and Procedures</vt:lpstr>
      <vt:lpstr>CLASSROOM PROCEDURES</vt:lpstr>
      <vt:lpstr>WHAT DO I DO AFTER I SIT DOWN?</vt:lpstr>
      <vt:lpstr>WHAT ABOUT MY PERSONAL ITEMS?</vt:lpstr>
      <vt:lpstr>CAN I SHARPEN MY PENCIL???</vt:lpstr>
      <vt:lpstr>I NEED TO USE THE RESTROOM!!</vt:lpstr>
      <vt:lpstr>HOW DO I TURN IN MY WORK?</vt:lpstr>
      <vt:lpstr>How should I get my make-up work if I am absent? </vt:lpstr>
      <vt:lpstr>What if I finish my assignments early?</vt:lpstr>
      <vt:lpstr>Where do I find homework assignments? </vt:lpstr>
      <vt:lpstr>What if I miss a test?</vt:lpstr>
      <vt:lpstr>CLASS IS ENDING, WHAT NOW?</vt:lpstr>
      <vt:lpstr>What do I do if there is an emergency drill? </vt:lpstr>
      <vt:lpstr>What do I do if there is a lockdown drill? </vt:lpstr>
      <vt:lpstr>What happens when there is another adult enters the room? </vt:lpstr>
      <vt:lpstr>How do I head my Papers?</vt:lpstr>
      <vt:lpstr>CLASSROOM RULES</vt:lpstr>
      <vt:lpstr>RESPECT THE TEACHER(S)</vt:lpstr>
      <vt:lpstr>RESPECT YOUR PEERS</vt:lpstr>
      <vt:lpstr>NO CELL PHONES OR ELECTRONICS</vt:lpstr>
      <vt:lpstr>KEEP YO SELF TO YO SELF</vt:lpstr>
      <vt:lpstr>CLOSING</vt:lpstr>
      <vt:lpstr>QUESTIONS???</vt:lpstr>
    </vt:vector>
  </TitlesOfParts>
  <Company>Muscogee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Rodriguiz Jeremy V</dc:creator>
  <cp:lastModifiedBy>Hill Tiffany N</cp:lastModifiedBy>
  <cp:revision>42</cp:revision>
  <dcterms:created xsi:type="dcterms:W3CDTF">2017-08-05T01:39:46Z</dcterms:created>
  <dcterms:modified xsi:type="dcterms:W3CDTF">2018-08-08T00:54:15Z</dcterms:modified>
</cp:coreProperties>
</file>