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sldIdLst>
    <p:sldId id="257" r:id="rId3"/>
    <p:sldId id="260" r:id="rId4"/>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20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10315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347887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4063453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9457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8555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9677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7849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5399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5197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989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1245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583284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20229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1517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170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183790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35039F-513D-4E86-9550-AE7AF01F28FF}"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9323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35039F-513D-4E86-9550-AE7AF01F28FF}" type="datetimeFigureOut">
              <a:rPr lang="en-US" smtClean="0"/>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77206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35039F-513D-4E86-9550-AE7AF01F28FF}" type="datetimeFigureOut">
              <a:rPr lang="en-US" smtClean="0"/>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137678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5039F-513D-4E86-9550-AE7AF01F28FF}" type="datetimeFigureOut">
              <a:rPr lang="en-US" smtClean="0"/>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0467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5039F-513D-4E86-9550-AE7AF01F28FF}"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4237428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5039F-513D-4E86-9550-AE7AF01F28FF}"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401923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935039F-513D-4E86-9550-AE7AF01F28FF}" type="datetimeFigureOut">
              <a:rPr lang="en-US" smtClean="0"/>
              <a:t>8/6/2018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043B902-0D5C-4C70-B52D-547570310594}" type="slidenum">
              <a:rPr lang="en-US" smtClean="0"/>
              <a:t>‹#›</a:t>
            </a:fld>
            <a:endParaRPr lang="en-US"/>
          </a:p>
        </p:txBody>
      </p:sp>
    </p:spTree>
    <p:extLst>
      <p:ext uri="{BB962C8B-B14F-4D97-AF65-F5344CB8AC3E}">
        <p14:creationId xmlns:p14="http://schemas.microsoft.com/office/powerpoint/2010/main" val="2308245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3956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2330" y="209848"/>
            <a:ext cx="7360798" cy="1107996"/>
          </a:xfrm>
          <a:prstGeom prst="rect">
            <a:avLst/>
          </a:prstGeom>
        </p:spPr>
        <p:txBody>
          <a:bodyPr wrap="square">
            <a:spAutoFit/>
          </a:bodyPr>
          <a:lstStyle/>
          <a:p>
            <a:r>
              <a:rPr lang="en-US" sz="6600" dirty="0" smtClean="0">
                <a:solidFill>
                  <a:prstClr val="black"/>
                </a:solidFill>
                <a:latin typeface="Gill Sans Ultra Bold Condensed" panose="020B0A06020104020203" pitchFamily="34" charset="0"/>
                <a:ea typeface="Sweet Pea" pitchFamily="2" charset="-128"/>
                <a:cs typeface="Sweet Pea" pitchFamily="2" charset="-128"/>
              </a:rPr>
              <a:t>Life Science </a:t>
            </a:r>
            <a:r>
              <a:rPr lang="en-US" sz="3600" dirty="0" smtClean="0">
                <a:solidFill>
                  <a:prstClr val="black"/>
                </a:solidFill>
                <a:latin typeface="Gill Sans Ultra Bold Condensed" panose="020B0A06020104020203" pitchFamily="34" charset="0"/>
                <a:ea typeface="Sweet Pea" pitchFamily="2" charset="-128"/>
                <a:cs typeface="Sweet Pea" pitchFamily="2" charset="-128"/>
              </a:rPr>
              <a:t>(Advanced)</a:t>
            </a:r>
            <a:endParaRPr lang="en-US" sz="6600" dirty="0">
              <a:solidFill>
                <a:prstClr val="black"/>
              </a:solidFill>
              <a:latin typeface="Gill Sans Ultra Bold Condensed" panose="020B0A06020104020203" pitchFamily="34" charset="0"/>
              <a:ea typeface="Sweet Pea" pitchFamily="2" charset="-128"/>
              <a:cs typeface="Sweet Pea" pitchFamily="2" charset="-128"/>
            </a:endParaRPr>
          </a:p>
        </p:txBody>
      </p:sp>
      <p:sp>
        <p:nvSpPr>
          <p:cNvPr id="28" name="Oval 27"/>
          <p:cNvSpPr/>
          <p:nvPr/>
        </p:nvSpPr>
        <p:spPr>
          <a:xfrm>
            <a:off x="26010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7626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9241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20857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52472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84087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15703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47318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78934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10549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42164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73780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06142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37757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69373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00988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32604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64219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95834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27450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59065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0681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22296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p:cNvSpPr txBox="1"/>
          <p:nvPr/>
        </p:nvSpPr>
        <p:spPr>
          <a:xfrm>
            <a:off x="1381298" y="6331251"/>
            <a:ext cx="5009805" cy="523220"/>
          </a:xfrm>
          <a:prstGeom prst="rect">
            <a:avLst/>
          </a:prstGeom>
          <a:noFill/>
        </p:spPr>
        <p:txBody>
          <a:bodyPr wrap="square" rtlCol="0">
            <a:spAutoFit/>
          </a:bodyPr>
          <a:lstStyle/>
          <a:p>
            <a:pPr algn="ctr"/>
            <a:r>
              <a:rPr lang="en-US" sz="2800" dirty="0" smtClean="0">
                <a:latin typeface="KG Always A Good Time" panose="02000505000000020003" pitchFamily="2" charset="0"/>
              </a:rPr>
              <a:t>Grading &amp; Policies</a:t>
            </a:r>
            <a:endParaRPr lang="en-US" sz="2800" dirty="0">
              <a:latin typeface="KG Always A Good Time" panose="02000505000000020003" pitchFamily="2" charset="0"/>
            </a:endParaRPr>
          </a:p>
        </p:txBody>
      </p:sp>
      <p:sp>
        <p:nvSpPr>
          <p:cNvPr id="92" name="TextBox 91"/>
          <p:cNvSpPr txBox="1"/>
          <p:nvPr/>
        </p:nvSpPr>
        <p:spPr>
          <a:xfrm>
            <a:off x="212330" y="6785448"/>
            <a:ext cx="1843150" cy="1384995"/>
          </a:xfrm>
          <a:prstGeom prst="rect">
            <a:avLst/>
          </a:prstGeom>
          <a:noFill/>
        </p:spPr>
        <p:txBody>
          <a:bodyPr wrap="square" rtlCol="0">
            <a:spAutoFit/>
          </a:bodyPr>
          <a:lstStyle/>
          <a:p>
            <a:pPr algn="ctr"/>
            <a:r>
              <a:rPr lang="en-US" sz="2000" dirty="0">
                <a:latin typeface="KG Always A Good Time" panose="02000505000000020003" pitchFamily="2" charset="0"/>
              </a:rPr>
              <a:t>Formatives</a:t>
            </a:r>
            <a:r>
              <a:rPr lang="en-US" sz="1600" dirty="0" smtClean="0">
                <a:latin typeface="Century Gothic" panose="020B0502020202020204" pitchFamily="34" charset="0"/>
              </a:rPr>
              <a:t>:</a:t>
            </a:r>
          </a:p>
          <a:p>
            <a:pPr algn="ctr"/>
            <a:r>
              <a:rPr lang="en-US" sz="1600" dirty="0" smtClean="0">
                <a:latin typeface="Century Gothic" panose="020B0502020202020204" pitchFamily="34" charset="0"/>
              </a:rPr>
              <a:t>40%</a:t>
            </a:r>
          </a:p>
          <a:p>
            <a:pPr algn="ctr"/>
            <a:r>
              <a:rPr lang="en-US" sz="1200" dirty="0" smtClean="0">
                <a:latin typeface="Century Gothic" panose="020B0502020202020204" pitchFamily="34" charset="0"/>
              </a:rPr>
              <a:t>This includes classwork, homework,  warm-ups, exit tickets, discussions, and more.</a:t>
            </a:r>
            <a:endParaRPr lang="en-US" sz="1200" dirty="0">
              <a:latin typeface="Century Gothic" panose="020B0502020202020204" pitchFamily="34" charset="0"/>
            </a:endParaRPr>
          </a:p>
        </p:txBody>
      </p:sp>
      <p:sp>
        <p:nvSpPr>
          <p:cNvPr id="97" name="TextBox 96"/>
          <p:cNvSpPr txBox="1"/>
          <p:nvPr/>
        </p:nvSpPr>
        <p:spPr>
          <a:xfrm>
            <a:off x="5474631" y="6791491"/>
            <a:ext cx="2194893" cy="1261884"/>
          </a:xfrm>
          <a:prstGeom prst="rect">
            <a:avLst/>
          </a:prstGeom>
          <a:noFill/>
        </p:spPr>
        <p:txBody>
          <a:bodyPr wrap="square" rtlCol="0">
            <a:spAutoFit/>
          </a:bodyPr>
          <a:lstStyle/>
          <a:p>
            <a:pPr algn="ctr"/>
            <a:r>
              <a:rPr lang="en-US" sz="2000" dirty="0" err="1" smtClean="0">
                <a:latin typeface="KG Always A Good Time" panose="02000505000000020003" pitchFamily="2" charset="0"/>
              </a:rPr>
              <a:t>Summatives</a:t>
            </a:r>
            <a:r>
              <a:rPr lang="en-US" sz="2000" dirty="0" smtClean="0">
                <a:latin typeface="Century Gothic" panose="020B0502020202020204" pitchFamily="34" charset="0"/>
              </a:rPr>
              <a:t>:</a:t>
            </a:r>
          </a:p>
          <a:p>
            <a:pPr algn="ctr"/>
            <a:r>
              <a:rPr lang="en-US" sz="2000" dirty="0" smtClean="0">
                <a:latin typeface="Century Gothic" panose="020B0502020202020204" pitchFamily="34" charset="0"/>
              </a:rPr>
              <a:t>60%</a:t>
            </a:r>
          </a:p>
          <a:p>
            <a:pPr algn="ctr"/>
            <a:r>
              <a:rPr lang="en-US" sz="1200" dirty="0" smtClean="0">
                <a:latin typeface="Century Gothic" panose="020B0502020202020204" pitchFamily="34" charset="0"/>
              </a:rPr>
              <a:t>This includes quizzes, tests, essays, projects, science fair project, and more.</a:t>
            </a:r>
            <a:endParaRPr lang="en-US" sz="1200" dirty="0">
              <a:latin typeface="Century Gothic" panose="020B0502020202020204" pitchFamily="34" charset="0"/>
            </a:endParaRPr>
          </a:p>
        </p:txBody>
      </p:sp>
      <p:sp>
        <p:nvSpPr>
          <p:cNvPr id="98" name="TextBox 97"/>
          <p:cNvSpPr txBox="1"/>
          <p:nvPr/>
        </p:nvSpPr>
        <p:spPr>
          <a:xfrm>
            <a:off x="2431353" y="7092799"/>
            <a:ext cx="2951838" cy="1323439"/>
          </a:xfrm>
          <a:prstGeom prst="rect">
            <a:avLst/>
          </a:prstGeom>
          <a:noFill/>
        </p:spPr>
        <p:txBody>
          <a:bodyPr wrap="square" rtlCol="0">
            <a:spAutoFit/>
          </a:bodyPr>
          <a:lstStyle/>
          <a:p>
            <a:pPr algn="ctr"/>
            <a:r>
              <a:rPr lang="en-US" sz="2000" dirty="0" smtClean="0">
                <a:latin typeface="KG Always A Good Time" panose="02000505000000020003" pitchFamily="2" charset="0"/>
              </a:rPr>
              <a:t>Organization</a:t>
            </a:r>
            <a:r>
              <a:rPr lang="en-US" sz="1600" dirty="0" smtClean="0">
                <a:latin typeface="Century Gothic" panose="020B0502020202020204" pitchFamily="34" charset="0"/>
              </a:rPr>
              <a:t>:</a:t>
            </a:r>
          </a:p>
          <a:p>
            <a:pPr algn="ctr"/>
            <a:r>
              <a:rPr lang="en-US" sz="1200" dirty="0" smtClean="0">
                <a:latin typeface="Century Gothic" panose="020B0502020202020204" pitchFamily="34" charset="0"/>
              </a:rPr>
              <a:t>You should keep everything in your binder by date.  I will NOT issue text books so your notes and classwork are very important to have organized to use to study!  </a:t>
            </a:r>
            <a:endParaRPr lang="en-US" sz="1200" dirty="0">
              <a:latin typeface="Century Gothic" panose="020B0502020202020204" pitchFamily="34" charset="0"/>
            </a:endParaRPr>
          </a:p>
        </p:txBody>
      </p:sp>
      <p:sp>
        <p:nvSpPr>
          <p:cNvPr id="99" name="TextBox 98"/>
          <p:cNvSpPr txBox="1"/>
          <p:nvPr/>
        </p:nvSpPr>
        <p:spPr>
          <a:xfrm>
            <a:off x="474531" y="8840704"/>
            <a:ext cx="6988464" cy="954107"/>
          </a:xfrm>
          <a:prstGeom prst="rect">
            <a:avLst/>
          </a:prstGeom>
          <a:noFill/>
        </p:spPr>
        <p:txBody>
          <a:bodyPr wrap="square" rtlCol="0">
            <a:spAutoFit/>
          </a:bodyPr>
          <a:lstStyle/>
          <a:p>
            <a:pPr algn="ctr"/>
            <a:r>
              <a:rPr lang="en-US" sz="2000" dirty="0" smtClean="0">
                <a:latin typeface="KG Always A Good Time" panose="02000505000000020003" pitchFamily="2" charset="0"/>
              </a:rPr>
              <a:t>Make-up Policy</a:t>
            </a:r>
            <a:r>
              <a:rPr lang="en-US" sz="1600" dirty="0" smtClean="0">
                <a:latin typeface="Century Gothic" panose="020B0502020202020204" pitchFamily="34" charset="0"/>
              </a:rPr>
              <a:t>:</a:t>
            </a:r>
          </a:p>
          <a:p>
            <a:pPr algn="ctr"/>
            <a:r>
              <a:rPr lang="en-US" sz="1200" dirty="0" smtClean="0">
                <a:latin typeface="Century Gothic" panose="020B0502020202020204" pitchFamily="34" charset="0"/>
              </a:rPr>
              <a:t>You have 3 days to make up any missed work during your excused absence. Please refer to canvas and see me for make-up work.  Class time is valuable and you can’t take me home- try to be at school everyday!</a:t>
            </a:r>
            <a:endParaRPr lang="en-US" sz="1200" dirty="0">
              <a:latin typeface="Century Gothic" panose="020B0502020202020204" pitchFamily="34" charset="0"/>
            </a:endParaRPr>
          </a:p>
        </p:txBody>
      </p:sp>
      <p:sp>
        <p:nvSpPr>
          <p:cNvPr id="100" name="TextBox 99"/>
          <p:cNvSpPr txBox="1"/>
          <p:nvPr/>
        </p:nvSpPr>
        <p:spPr>
          <a:xfrm>
            <a:off x="-449422" y="1564265"/>
            <a:ext cx="5009805" cy="523220"/>
          </a:xfrm>
          <a:prstGeom prst="rect">
            <a:avLst/>
          </a:prstGeom>
          <a:noFill/>
        </p:spPr>
        <p:txBody>
          <a:bodyPr wrap="square" rtlCol="0">
            <a:spAutoFit/>
          </a:bodyPr>
          <a:lstStyle/>
          <a:p>
            <a:pPr algn="ctr"/>
            <a:r>
              <a:rPr lang="en-US" sz="2800" dirty="0" smtClean="0">
                <a:latin typeface="KG Always A Good Time" panose="02000505000000020003" pitchFamily="2" charset="0"/>
              </a:rPr>
              <a:t>Contact Information</a:t>
            </a:r>
            <a:endParaRPr lang="en-US" sz="2800" dirty="0">
              <a:latin typeface="KG Always A Good Time" panose="02000505000000020003" pitchFamily="2" charset="0"/>
            </a:endParaRPr>
          </a:p>
        </p:txBody>
      </p:sp>
      <p:sp>
        <p:nvSpPr>
          <p:cNvPr id="95" name="TextBox 94"/>
          <p:cNvSpPr txBox="1"/>
          <p:nvPr/>
        </p:nvSpPr>
        <p:spPr>
          <a:xfrm>
            <a:off x="316839" y="2155908"/>
            <a:ext cx="3801736" cy="1200329"/>
          </a:xfrm>
          <a:prstGeom prst="rect">
            <a:avLst/>
          </a:prstGeom>
          <a:noFill/>
        </p:spPr>
        <p:txBody>
          <a:bodyPr wrap="square" rtlCol="0">
            <a:spAutoFit/>
          </a:bodyPr>
          <a:lstStyle/>
          <a:p>
            <a:pPr marL="171450" indent="-171450">
              <a:buFont typeface="Arial" panose="020B0604020202020204" pitchFamily="34" charset="0"/>
              <a:buChar char="•"/>
            </a:pPr>
            <a:r>
              <a:rPr lang="en-US" sz="1200" dirty="0" smtClean="0">
                <a:latin typeface="Century Gothic" panose="020B0502020202020204" pitchFamily="34" charset="0"/>
              </a:rPr>
              <a:t>Mrs. Woods</a:t>
            </a:r>
          </a:p>
          <a:p>
            <a:pPr marL="171450" indent="-171450">
              <a:buFont typeface="Arial" panose="020B0604020202020204" pitchFamily="34" charset="0"/>
              <a:buChar char="•"/>
            </a:pPr>
            <a:r>
              <a:rPr lang="en-US" sz="1200" dirty="0" smtClean="0">
                <a:latin typeface="Century Gothic" panose="020B0502020202020204" pitchFamily="34" charset="0"/>
              </a:rPr>
              <a:t>Room #706</a:t>
            </a:r>
          </a:p>
          <a:p>
            <a:pPr marL="171450" indent="-171450">
              <a:buFont typeface="Arial" panose="020B0604020202020204" pitchFamily="34" charset="0"/>
              <a:buChar char="•"/>
            </a:pPr>
            <a:r>
              <a:rPr lang="en-US" sz="1200" dirty="0" smtClean="0">
                <a:latin typeface="Century Gothic" panose="020B0502020202020204" pitchFamily="34" charset="0"/>
              </a:rPr>
              <a:t>Email is best: Woods.lindsey.g@muscogee.k12.ga.us</a:t>
            </a:r>
          </a:p>
          <a:p>
            <a:pPr marL="171450" indent="-171450">
              <a:buFont typeface="Arial" panose="020B0604020202020204" pitchFamily="34" charset="0"/>
              <a:buChar char="•"/>
            </a:pPr>
            <a:r>
              <a:rPr lang="en-US" sz="1200" dirty="0" smtClean="0">
                <a:latin typeface="Century Gothic" panose="020B0502020202020204" pitchFamily="34" charset="0"/>
              </a:rPr>
              <a:t>Leave a message @ 706-748-3203 &amp; I will return your call </a:t>
            </a:r>
            <a:r>
              <a:rPr lang="en-US" sz="1200" dirty="0" smtClean="0">
                <a:latin typeface="Century Gothic" panose="020B0502020202020204" pitchFamily="34" charset="0"/>
              </a:rPr>
              <a:t>during </a:t>
            </a:r>
            <a:r>
              <a:rPr lang="en-US" sz="1200" dirty="0" smtClean="0">
                <a:latin typeface="Century Gothic" panose="020B0502020202020204" pitchFamily="34" charset="0"/>
              </a:rPr>
              <a:t>planning or after school.</a:t>
            </a:r>
          </a:p>
        </p:txBody>
      </p:sp>
      <p:sp>
        <p:nvSpPr>
          <p:cNvPr id="102" name="Oval 101"/>
          <p:cNvSpPr/>
          <p:nvPr/>
        </p:nvSpPr>
        <p:spPr>
          <a:xfrm>
            <a:off x="31725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63341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94956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26572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158187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89802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21418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253033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84649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16264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347879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79495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411857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443472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475088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506703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538319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569934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01549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633165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664780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696396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p:cNvSpPr txBox="1"/>
          <p:nvPr/>
        </p:nvSpPr>
        <p:spPr>
          <a:xfrm>
            <a:off x="4353503" y="2115612"/>
            <a:ext cx="3057992" cy="2123658"/>
          </a:xfrm>
          <a:prstGeom prst="rect">
            <a:avLst/>
          </a:prstGeom>
          <a:noFill/>
        </p:spPr>
        <p:txBody>
          <a:bodyPr wrap="square" rtlCol="0">
            <a:spAutoFit/>
          </a:bodyPr>
          <a:lstStyle/>
          <a:p>
            <a:r>
              <a:rPr lang="en-US" sz="1200" dirty="0" smtClean="0">
                <a:latin typeface="Century Gothic" panose="020B0502020202020204" pitchFamily="34" charset="0"/>
              </a:rPr>
              <a:t>For this course, you will need the following resources:</a:t>
            </a:r>
          </a:p>
          <a:p>
            <a:pPr marL="228600" indent="-228600">
              <a:buFont typeface="+mj-lt"/>
              <a:buAutoNum type="arabicPeriod"/>
            </a:pPr>
            <a:r>
              <a:rPr lang="en-US" sz="1200" dirty="0" smtClean="0">
                <a:latin typeface="Century Gothic" panose="020B0502020202020204" pitchFamily="34" charset="0"/>
              </a:rPr>
              <a:t>Pencils</a:t>
            </a:r>
          </a:p>
          <a:p>
            <a:pPr marL="228600" indent="-228600">
              <a:buFont typeface="+mj-lt"/>
              <a:buAutoNum type="arabicPeriod"/>
            </a:pPr>
            <a:r>
              <a:rPr lang="en-US" sz="1200" dirty="0" smtClean="0">
                <a:latin typeface="Century Gothic" panose="020B0502020202020204" pitchFamily="34" charset="0"/>
              </a:rPr>
              <a:t>1” binder</a:t>
            </a:r>
          </a:p>
          <a:p>
            <a:pPr marL="228600" indent="-228600">
              <a:buFont typeface="+mj-lt"/>
              <a:buAutoNum type="arabicPeriod"/>
            </a:pPr>
            <a:r>
              <a:rPr lang="en-US" sz="1200" dirty="0" smtClean="0">
                <a:latin typeface="Century Gothic" panose="020B0502020202020204" pitchFamily="34" charset="0"/>
              </a:rPr>
              <a:t>Notebook paper</a:t>
            </a:r>
          </a:p>
          <a:p>
            <a:pPr marL="228600" indent="-228600">
              <a:buFont typeface="+mj-lt"/>
              <a:buAutoNum type="arabicPeriod"/>
            </a:pPr>
            <a:r>
              <a:rPr lang="en-US" sz="1200" dirty="0" smtClean="0">
                <a:latin typeface="Century Gothic" panose="020B0502020202020204" pitchFamily="34" charset="0"/>
              </a:rPr>
              <a:t>Colored pencils</a:t>
            </a:r>
          </a:p>
          <a:p>
            <a:endParaRPr lang="en-US" sz="1200" dirty="0">
              <a:latin typeface="Century Gothic" panose="020B0502020202020204" pitchFamily="34" charset="0"/>
            </a:endParaRPr>
          </a:p>
          <a:p>
            <a:r>
              <a:rPr lang="en-US" sz="1200" dirty="0" smtClean="0">
                <a:latin typeface="Century Gothic" panose="020B0502020202020204" pitchFamily="34" charset="0"/>
              </a:rPr>
              <a:t>The following would be appreciated:</a:t>
            </a:r>
          </a:p>
          <a:p>
            <a:r>
              <a:rPr lang="en-US" sz="1200" dirty="0" smtClean="0">
                <a:latin typeface="Century Gothic" panose="020B0502020202020204" pitchFamily="34" charset="0"/>
              </a:rPr>
              <a:t>*Hand Sanitizer        *Paper Towels</a:t>
            </a:r>
          </a:p>
          <a:p>
            <a:r>
              <a:rPr lang="en-US" sz="1200" dirty="0" smtClean="0">
                <a:latin typeface="Century Gothic" panose="020B0502020202020204" pitchFamily="34" charset="0"/>
              </a:rPr>
              <a:t>*Kleenex	             *Clorox Wipes</a:t>
            </a:r>
          </a:p>
          <a:p>
            <a:endParaRPr lang="en-US" sz="1200" dirty="0" smtClean="0">
              <a:latin typeface="Century Gothic" panose="020B0502020202020204" pitchFamily="34" charset="0"/>
            </a:endParaRPr>
          </a:p>
        </p:txBody>
      </p:sp>
      <p:sp>
        <p:nvSpPr>
          <p:cNvPr id="124" name="Oval 123"/>
          <p:cNvSpPr/>
          <p:nvPr/>
        </p:nvSpPr>
        <p:spPr>
          <a:xfrm>
            <a:off x="728011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5" name="Picture 2" descr="http://images.clipartpanda.com/email-clipart-4cbKGp8X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5791" y="2057107"/>
            <a:ext cx="891489" cy="637415"/>
          </a:xfrm>
          <a:prstGeom prst="rect">
            <a:avLst/>
          </a:prstGeom>
          <a:noFill/>
          <a:extLst>
            <a:ext uri="{909E8E84-426E-40DD-AFC4-6F175D3DCCD1}">
              <a14:hiddenFill xmlns:a14="http://schemas.microsoft.com/office/drawing/2010/main">
                <a:solidFill>
                  <a:srgbClr val="FFFFFF"/>
                </a:solidFill>
              </a14:hiddenFill>
            </a:ext>
          </a:extLst>
        </p:spPr>
      </p:pic>
      <p:sp>
        <p:nvSpPr>
          <p:cNvPr id="126" name="TextBox 125"/>
          <p:cNvSpPr txBox="1"/>
          <p:nvPr/>
        </p:nvSpPr>
        <p:spPr>
          <a:xfrm>
            <a:off x="3285882" y="1564265"/>
            <a:ext cx="5009805" cy="457200"/>
          </a:xfrm>
          <a:prstGeom prst="rect">
            <a:avLst/>
          </a:prstGeom>
          <a:noFill/>
        </p:spPr>
        <p:txBody>
          <a:bodyPr wrap="square" rtlCol="0">
            <a:spAutoFit/>
          </a:bodyPr>
          <a:lstStyle/>
          <a:p>
            <a:pPr algn="ctr"/>
            <a:r>
              <a:rPr lang="en-US" sz="2800" dirty="0" smtClean="0">
                <a:latin typeface="KG Always A Good Time" panose="02000505000000020003" pitchFamily="2" charset="0"/>
              </a:rPr>
              <a:t>Class Materials</a:t>
            </a:r>
            <a:endParaRPr lang="en-US" sz="2800" dirty="0">
              <a:latin typeface="KG Always A Good Time" panose="02000505000000020003" pitchFamily="2" charset="0"/>
            </a:endParaRPr>
          </a:p>
        </p:txBody>
      </p:sp>
      <p:pic>
        <p:nvPicPr>
          <p:cNvPr id="96" name="Picture 2" descr="School Supplies Icon by GDJ"/>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7300" y="2475454"/>
            <a:ext cx="1356056" cy="873078"/>
          </a:xfrm>
          <a:prstGeom prst="rect">
            <a:avLst/>
          </a:prstGeom>
          <a:noFill/>
          <a:extLst>
            <a:ext uri="{909E8E84-426E-40DD-AFC4-6F175D3DCCD1}">
              <a14:hiddenFill xmlns:a14="http://schemas.microsoft.com/office/drawing/2010/main">
                <a:solidFill>
                  <a:srgbClr val="FFFFFF"/>
                </a:solidFill>
              </a14:hiddenFill>
            </a:ext>
          </a:extLst>
        </p:spPr>
      </p:pic>
      <p:sp>
        <p:nvSpPr>
          <p:cNvPr id="156" name="TextBox 155"/>
          <p:cNvSpPr txBox="1"/>
          <p:nvPr/>
        </p:nvSpPr>
        <p:spPr>
          <a:xfrm>
            <a:off x="316617" y="3740310"/>
            <a:ext cx="4339665" cy="523220"/>
          </a:xfrm>
          <a:prstGeom prst="rect">
            <a:avLst/>
          </a:prstGeom>
          <a:noFill/>
        </p:spPr>
        <p:txBody>
          <a:bodyPr wrap="square" rtlCol="0">
            <a:spAutoFit/>
          </a:bodyPr>
          <a:lstStyle/>
          <a:p>
            <a:r>
              <a:rPr lang="en-US" sz="2800" dirty="0" smtClean="0">
                <a:latin typeface="KG Always A Good Time" panose="02000505000000020003" pitchFamily="2" charset="0"/>
              </a:rPr>
              <a:t>Units of Study:</a:t>
            </a:r>
            <a:endParaRPr lang="en-US" sz="2800" dirty="0">
              <a:latin typeface="KG Always A Good Time" panose="02000505000000020003" pitchFamily="2" charset="0"/>
            </a:endParaRPr>
          </a:p>
        </p:txBody>
      </p:sp>
      <p:sp>
        <p:nvSpPr>
          <p:cNvPr id="101" name="TextBox 100"/>
          <p:cNvSpPr txBox="1"/>
          <p:nvPr/>
        </p:nvSpPr>
        <p:spPr>
          <a:xfrm>
            <a:off x="316617" y="4322307"/>
            <a:ext cx="7214815" cy="1938992"/>
          </a:xfrm>
          <a:prstGeom prst="rect">
            <a:avLst/>
          </a:prstGeom>
          <a:noFill/>
        </p:spPr>
        <p:txBody>
          <a:bodyPr wrap="square" rtlCol="0">
            <a:spAutoFit/>
          </a:bodyPr>
          <a:lstStyle/>
          <a:p>
            <a:r>
              <a:rPr lang="en-US" sz="1200" dirty="0" smtClean="0">
                <a:latin typeface="Century Gothic" panose="020B0502020202020204" pitchFamily="34" charset="0"/>
              </a:rPr>
              <a:t>We will focus on the living side of science starting with the microscopic and working our way larger.  Topics of study will include the structure and function of the cell, classification and the kingdoms, human body systems, and genetics and heredity. After winter break, we will study evolution then turn our focus to the environment including interactions of organisms and the biomes. It will be a busy year.  I want to build on past experiences and knowledge and prepare students for further study in high school biology.  I want for class to inspire of love of science, of questioning, of curiosity, and for wanting to know more about the world in which we live.</a:t>
            </a:r>
          </a:p>
          <a:p>
            <a:pPr marL="171450" indent="-171450" algn="ctr">
              <a:buFont typeface="Arial" panose="020B0604020202020204" pitchFamily="34" charset="0"/>
              <a:buChar char="•"/>
            </a:pPr>
            <a:endParaRPr lang="en-US" sz="1200" dirty="0" smtClean="0">
              <a:latin typeface="Century Gothic" panose="020B0502020202020204" pitchFamily="34" charset="0"/>
            </a:endParaRPr>
          </a:p>
          <a:p>
            <a:pPr marL="171450" indent="-171450" algn="ctr">
              <a:buFont typeface="Arial" panose="020B0604020202020204" pitchFamily="34" charset="0"/>
              <a:buChar char="•"/>
            </a:pPr>
            <a:endParaRPr lang="en-US" sz="1200" dirty="0">
              <a:latin typeface="Century Gothic" panose="020B0502020202020204" pitchFamily="34" charset="0"/>
            </a:endParaRPr>
          </a:p>
        </p:txBody>
      </p:sp>
    </p:spTree>
    <p:extLst>
      <p:ext uri="{BB962C8B-B14F-4D97-AF65-F5344CB8AC3E}">
        <p14:creationId xmlns:p14="http://schemas.microsoft.com/office/powerpoint/2010/main" val="3942058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51522" y="1642971"/>
            <a:ext cx="1127277" cy="943231"/>
          </a:xfrm>
          <a:prstGeom prst="rect">
            <a:avLst/>
          </a:prstGeom>
        </p:spPr>
      </p:pic>
      <p:sp>
        <p:nvSpPr>
          <p:cNvPr id="4" name="Rectangle 3"/>
          <p:cNvSpPr/>
          <p:nvPr/>
        </p:nvSpPr>
        <p:spPr>
          <a:xfrm>
            <a:off x="228600" y="150712"/>
            <a:ext cx="6786666" cy="1107996"/>
          </a:xfrm>
          <a:prstGeom prst="rect">
            <a:avLst/>
          </a:prstGeom>
        </p:spPr>
        <p:txBody>
          <a:bodyPr wrap="none">
            <a:spAutoFit/>
          </a:bodyPr>
          <a:lstStyle/>
          <a:p>
            <a:r>
              <a:rPr lang="en-US" sz="6600" dirty="0" smtClean="0">
                <a:solidFill>
                  <a:prstClr val="black"/>
                </a:solidFill>
                <a:latin typeface="Gill Sans Ultra Bold Condensed" panose="020B0A06020104020203" pitchFamily="34" charset="0"/>
                <a:ea typeface="Sweet Pea" pitchFamily="2" charset="-128"/>
                <a:cs typeface="Sweet Pea" pitchFamily="2" charset="-128"/>
              </a:rPr>
              <a:t>Life Science</a:t>
            </a:r>
            <a:r>
              <a:rPr lang="en-US" sz="3600" dirty="0" smtClean="0">
                <a:solidFill>
                  <a:prstClr val="black"/>
                </a:solidFill>
                <a:latin typeface="Gill Sans Ultra Bold Condensed" panose="020B0A06020104020203" pitchFamily="34" charset="0"/>
                <a:ea typeface="Sweet Pea" pitchFamily="2" charset="-128"/>
                <a:cs typeface="Sweet Pea" pitchFamily="2" charset="-128"/>
              </a:rPr>
              <a:t>(Advanced)</a:t>
            </a:r>
            <a:endParaRPr lang="en-US" sz="6600" dirty="0">
              <a:solidFill>
                <a:prstClr val="black"/>
              </a:solidFill>
              <a:latin typeface="Gill Sans Ultra Bold Condensed" panose="020B0A06020104020203" pitchFamily="34" charset="0"/>
              <a:ea typeface="Sweet Pea" pitchFamily="2" charset="-128"/>
              <a:cs typeface="Sweet Pea" pitchFamily="2" charset="-128"/>
            </a:endParaRPr>
          </a:p>
        </p:txBody>
      </p:sp>
      <p:sp>
        <p:nvSpPr>
          <p:cNvPr id="28" name="Oval 27"/>
          <p:cNvSpPr/>
          <p:nvPr/>
        </p:nvSpPr>
        <p:spPr>
          <a:xfrm>
            <a:off x="26010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7626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9241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20857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52472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84087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15703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47318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78934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10549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42164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73780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06142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37757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69373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00988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32604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64219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95834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27450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59065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0681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22296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p:cNvSpPr txBox="1"/>
          <p:nvPr/>
        </p:nvSpPr>
        <p:spPr>
          <a:xfrm>
            <a:off x="228600" y="6306608"/>
            <a:ext cx="2919152" cy="2923877"/>
          </a:xfrm>
          <a:prstGeom prst="rect">
            <a:avLst/>
          </a:prstGeom>
          <a:noFill/>
        </p:spPr>
        <p:txBody>
          <a:bodyPr wrap="square" rtlCol="0">
            <a:spAutoFit/>
          </a:bodyPr>
          <a:lstStyle/>
          <a:p>
            <a:pPr algn="ctr"/>
            <a:r>
              <a:rPr lang="en-US" sz="2000" dirty="0" smtClean="0">
                <a:latin typeface="KG Always A Good Time" panose="02000505000000020003" pitchFamily="2" charset="0"/>
              </a:rPr>
              <a:t>Class Web Page:</a:t>
            </a:r>
            <a:endParaRPr lang="en-US" sz="1600" dirty="0" smtClean="0">
              <a:latin typeface="Century Gothic" panose="020B0502020202020204" pitchFamily="34" charset="0"/>
            </a:endParaRPr>
          </a:p>
          <a:p>
            <a:pPr algn="ctr"/>
            <a:r>
              <a:rPr lang="en-US" sz="1200" dirty="0" smtClean="0">
                <a:latin typeface="Century Gothic" panose="020B0502020202020204" pitchFamily="34" charset="0"/>
              </a:rPr>
              <a:t>I will be using </a:t>
            </a:r>
            <a:r>
              <a:rPr lang="en-US" sz="2000" dirty="0" smtClean="0">
                <a:latin typeface="Century Gothic" panose="020B0502020202020204" pitchFamily="34" charset="0"/>
              </a:rPr>
              <a:t>Canvas</a:t>
            </a:r>
            <a:r>
              <a:rPr lang="en-US" sz="1200" dirty="0" smtClean="0">
                <a:latin typeface="Century Gothic" panose="020B0502020202020204" pitchFamily="34" charset="0"/>
              </a:rPr>
              <a:t> for my class webpage this year (I am not the best at it but I will try).  My plan will be to upload the weekly science starters, PowerPoints, and other resources.  I also want to make a page for science fair information.  However technology is not my strongest suit. Sign up for remind.  Sign up for the Canvas account and I will let you know as I upload info.  I do try to email weekly or biweekly updates.</a:t>
            </a:r>
            <a:endParaRPr lang="en-US" sz="1200" dirty="0">
              <a:latin typeface="Century Gothic" panose="020B0502020202020204" pitchFamily="34" charset="0"/>
            </a:endParaRPr>
          </a:p>
        </p:txBody>
      </p:sp>
      <p:sp>
        <p:nvSpPr>
          <p:cNvPr id="97" name="TextBox 96"/>
          <p:cNvSpPr txBox="1"/>
          <p:nvPr/>
        </p:nvSpPr>
        <p:spPr>
          <a:xfrm>
            <a:off x="4987371" y="6646712"/>
            <a:ext cx="2574263" cy="1815882"/>
          </a:xfrm>
          <a:prstGeom prst="rect">
            <a:avLst/>
          </a:prstGeom>
          <a:noFill/>
        </p:spPr>
        <p:txBody>
          <a:bodyPr wrap="square" rtlCol="0">
            <a:spAutoFit/>
          </a:bodyPr>
          <a:lstStyle/>
          <a:p>
            <a:pPr algn="ctr"/>
            <a:r>
              <a:rPr lang="en-US" sz="2000" dirty="0" smtClean="0">
                <a:latin typeface="Century Gothic" panose="020B0502020202020204" pitchFamily="34" charset="0"/>
              </a:rPr>
              <a:t>Parents &amp; Students:</a:t>
            </a:r>
          </a:p>
          <a:p>
            <a:pPr algn="ctr"/>
            <a:r>
              <a:rPr lang="en-US" sz="1200" dirty="0" smtClean="0">
                <a:latin typeface="Century Gothic" panose="020B0502020202020204" pitchFamily="34" charset="0"/>
              </a:rPr>
              <a:t>Sign up for text message reminders for homework, tests, quizzes, science fair deadlines, and other important info</a:t>
            </a:r>
          </a:p>
          <a:p>
            <a:pPr algn="ctr"/>
            <a:endParaRPr lang="en-US" sz="1200" dirty="0">
              <a:latin typeface="Century Gothic" panose="020B0502020202020204" pitchFamily="34" charset="0"/>
            </a:endParaRPr>
          </a:p>
          <a:p>
            <a:pPr algn="ctr"/>
            <a:r>
              <a:rPr lang="en-US" sz="1200" dirty="0" smtClean="0">
                <a:latin typeface="Century Gothic" panose="020B0502020202020204" pitchFamily="34" charset="0"/>
              </a:rPr>
              <a:t>Text 81010 or 404-620-5251</a:t>
            </a:r>
            <a:endParaRPr lang="en-US" sz="1200" dirty="0">
              <a:latin typeface="Century Gothic" panose="020B0502020202020204" pitchFamily="34" charset="0"/>
            </a:endParaRPr>
          </a:p>
          <a:p>
            <a:pPr algn="ctr"/>
            <a:r>
              <a:rPr lang="en-US" sz="2000" dirty="0" smtClean="0">
                <a:latin typeface="Century Gothic" panose="020B0502020202020204" pitchFamily="34" charset="0"/>
              </a:rPr>
              <a:t>@woodsadv7</a:t>
            </a:r>
          </a:p>
        </p:txBody>
      </p:sp>
      <p:sp>
        <p:nvSpPr>
          <p:cNvPr id="100" name="TextBox 99"/>
          <p:cNvSpPr txBox="1"/>
          <p:nvPr/>
        </p:nvSpPr>
        <p:spPr>
          <a:xfrm>
            <a:off x="312234" y="1564265"/>
            <a:ext cx="4248149" cy="523220"/>
          </a:xfrm>
          <a:prstGeom prst="rect">
            <a:avLst/>
          </a:prstGeom>
          <a:noFill/>
        </p:spPr>
        <p:txBody>
          <a:bodyPr wrap="square" rtlCol="0">
            <a:spAutoFit/>
          </a:bodyPr>
          <a:lstStyle/>
          <a:p>
            <a:r>
              <a:rPr lang="en-US" sz="2800" dirty="0" smtClean="0">
                <a:latin typeface="KG Always A Good Time" panose="02000505000000020003" pitchFamily="2" charset="0"/>
              </a:rPr>
              <a:t>Extra Help:</a:t>
            </a:r>
            <a:endParaRPr lang="en-US" sz="2800" dirty="0">
              <a:latin typeface="KG Always A Good Time" panose="02000505000000020003" pitchFamily="2" charset="0"/>
            </a:endParaRPr>
          </a:p>
        </p:txBody>
      </p:sp>
      <p:sp>
        <p:nvSpPr>
          <p:cNvPr id="95" name="TextBox 94"/>
          <p:cNvSpPr txBox="1"/>
          <p:nvPr/>
        </p:nvSpPr>
        <p:spPr>
          <a:xfrm>
            <a:off x="335559" y="2021465"/>
            <a:ext cx="3783016" cy="1384995"/>
          </a:xfrm>
          <a:prstGeom prst="rect">
            <a:avLst/>
          </a:prstGeom>
          <a:noFill/>
        </p:spPr>
        <p:txBody>
          <a:bodyPr wrap="square" rtlCol="0">
            <a:spAutoFit/>
          </a:bodyPr>
          <a:lstStyle/>
          <a:p>
            <a:r>
              <a:rPr lang="en-US" sz="1200" dirty="0" smtClean="0">
                <a:latin typeface="Century Gothic" panose="020B0502020202020204" pitchFamily="34" charset="0"/>
              </a:rPr>
              <a:t>I am usually available</a:t>
            </a:r>
          </a:p>
          <a:p>
            <a:r>
              <a:rPr lang="en-US" sz="1200" dirty="0" smtClean="0">
                <a:latin typeface="Century Gothic" panose="020B0502020202020204" pitchFamily="34" charset="0"/>
              </a:rPr>
              <a:t>everyday afterschool</a:t>
            </a:r>
          </a:p>
          <a:p>
            <a:r>
              <a:rPr lang="en-US" sz="1200" dirty="0" smtClean="0">
                <a:latin typeface="Century Gothic" panose="020B0502020202020204" pitchFamily="34" charset="0"/>
              </a:rPr>
              <a:t>until 5 unless I have some </a:t>
            </a:r>
          </a:p>
          <a:p>
            <a:r>
              <a:rPr lang="en-US" sz="1200" dirty="0" smtClean="0">
                <a:latin typeface="Century Gothic" panose="020B0502020202020204" pitchFamily="34" charset="0"/>
              </a:rPr>
              <a:t>other meeting scheduled or something comes up with my own kids.  Just ask or email if it is okay to stay and 95% of the time it is.  I want for everyone to succeed!  </a:t>
            </a:r>
          </a:p>
        </p:txBody>
      </p:sp>
      <p:sp>
        <p:nvSpPr>
          <p:cNvPr id="102" name="Oval 101"/>
          <p:cNvSpPr/>
          <p:nvPr/>
        </p:nvSpPr>
        <p:spPr>
          <a:xfrm>
            <a:off x="31725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63341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94956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26572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158187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89802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21418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253033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84649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16264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347879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79495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411857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443472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475088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506703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538319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569934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01549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633165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664780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696396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p:cNvSpPr txBox="1"/>
          <p:nvPr/>
        </p:nvSpPr>
        <p:spPr>
          <a:xfrm>
            <a:off x="4353503" y="2059800"/>
            <a:ext cx="3143782" cy="1384995"/>
          </a:xfrm>
          <a:prstGeom prst="rect">
            <a:avLst/>
          </a:prstGeom>
          <a:noFill/>
        </p:spPr>
        <p:txBody>
          <a:bodyPr wrap="square" rtlCol="0">
            <a:spAutoFit/>
          </a:bodyPr>
          <a:lstStyle/>
          <a:p>
            <a:r>
              <a:rPr lang="en-US" sz="1200" dirty="0" smtClean="0">
                <a:latin typeface="Century Gothic" panose="020B0502020202020204" pitchFamily="34" charset="0"/>
              </a:rPr>
              <a:t>As a part of the advanced track, you will be required to do either a science or social studies fair project.  These will be due before Thanksgiving break.  More information will be given soon!  Don’t stress out too bad- I will give you small deadlines to meet along the way.</a:t>
            </a:r>
            <a:endParaRPr lang="en-US" sz="1200" dirty="0">
              <a:latin typeface="Century Gothic" panose="020B0502020202020204" pitchFamily="34" charset="0"/>
            </a:endParaRPr>
          </a:p>
        </p:txBody>
      </p:sp>
      <p:sp>
        <p:nvSpPr>
          <p:cNvPr id="124" name="Oval 123"/>
          <p:cNvSpPr/>
          <p:nvPr/>
        </p:nvSpPr>
        <p:spPr>
          <a:xfrm>
            <a:off x="728011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3285882" y="1564265"/>
            <a:ext cx="5009805" cy="523220"/>
          </a:xfrm>
          <a:prstGeom prst="rect">
            <a:avLst/>
          </a:prstGeom>
          <a:noFill/>
        </p:spPr>
        <p:txBody>
          <a:bodyPr wrap="square" rtlCol="0">
            <a:spAutoFit/>
          </a:bodyPr>
          <a:lstStyle/>
          <a:p>
            <a:pPr algn="ctr"/>
            <a:r>
              <a:rPr lang="en-US" sz="2800" dirty="0" smtClean="0">
                <a:latin typeface="KG Always A Good Time" panose="02000505000000020003" pitchFamily="2" charset="0"/>
              </a:rPr>
              <a:t>Science Fair:</a:t>
            </a:r>
            <a:endParaRPr lang="en-US" sz="2800" dirty="0">
              <a:latin typeface="KG Always A Good Time" panose="02000505000000020003" pitchFamily="2" charset="0"/>
            </a:endParaRPr>
          </a:p>
        </p:txBody>
      </p:sp>
      <p:sp>
        <p:nvSpPr>
          <p:cNvPr id="156" name="TextBox 155"/>
          <p:cNvSpPr txBox="1"/>
          <p:nvPr/>
        </p:nvSpPr>
        <p:spPr>
          <a:xfrm>
            <a:off x="312234" y="3550262"/>
            <a:ext cx="4339665" cy="523220"/>
          </a:xfrm>
          <a:prstGeom prst="rect">
            <a:avLst/>
          </a:prstGeom>
          <a:noFill/>
        </p:spPr>
        <p:txBody>
          <a:bodyPr wrap="square" rtlCol="0">
            <a:spAutoFit/>
          </a:bodyPr>
          <a:lstStyle/>
          <a:p>
            <a:r>
              <a:rPr lang="en-US" sz="2800" dirty="0" smtClean="0">
                <a:latin typeface="KG Always A Good Time" panose="02000505000000020003" pitchFamily="2" charset="0"/>
              </a:rPr>
              <a:t>Class Expectations:</a:t>
            </a:r>
            <a:endParaRPr lang="en-US" sz="2800" dirty="0">
              <a:latin typeface="KG Always A Good Time" panose="02000505000000020003" pitchFamily="2" charset="0"/>
            </a:endParaRPr>
          </a:p>
        </p:txBody>
      </p:sp>
      <p:sp>
        <p:nvSpPr>
          <p:cNvPr id="101" name="TextBox 100"/>
          <p:cNvSpPr txBox="1"/>
          <p:nvPr/>
        </p:nvSpPr>
        <p:spPr>
          <a:xfrm>
            <a:off x="312234" y="4025347"/>
            <a:ext cx="7214815" cy="1631216"/>
          </a:xfrm>
          <a:prstGeom prst="rect">
            <a:avLst/>
          </a:prstGeom>
          <a:noFill/>
        </p:spPr>
        <p:txBody>
          <a:bodyPr wrap="square" rtlCol="0">
            <a:spAutoFit/>
          </a:bodyPr>
          <a:lstStyle/>
          <a:p>
            <a:pPr algn="ctr"/>
            <a:r>
              <a:rPr lang="en-US" sz="1400" dirty="0" smtClean="0">
                <a:latin typeface="Century Gothic" panose="020B0502020202020204" pitchFamily="34" charset="0"/>
              </a:rPr>
              <a:t>You will be held to high expectations both academically and behaviorally. </a:t>
            </a:r>
            <a:endParaRPr lang="en-US" sz="1400" dirty="0">
              <a:latin typeface="Century Gothic" panose="020B0502020202020204" pitchFamily="34" charset="0"/>
            </a:endParaRPr>
          </a:p>
          <a:p>
            <a:pPr algn="ctr"/>
            <a:endParaRPr lang="en-US" sz="800" dirty="0">
              <a:latin typeface="Century Gothic" panose="020B0502020202020204" pitchFamily="34" charset="0"/>
            </a:endParaRPr>
          </a:p>
          <a:p>
            <a:pPr algn="just"/>
            <a:r>
              <a:rPr lang="en-US" sz="1400" dirty="0" smtClean="0">
                <a:latin typeface="Century Gothic" panose="020B0502020202020204" pitchFamily="34" charset="0"/>
              </a:rPr>
              <a:t>	*Be respectful	*Be responsible	*Be honest	</a:t>
            </a:r>
          </a:p>
          <a:p>
            <a:pPr algn="just"/>
            <a:r>
              <a:rPr lang="en-US" sz="1400" dirty="0" smtClean="0">
                <a:latin typeface="Century Gothic" panose="020B0502020202020204" pitchFamily="34" charset="0"/>
              </a:rPr>
              <a:t>	*Be on time 	*Be prepared	*Be organized</a:t>
            </a:r>
          </a:p>
          <a:p>
            <a:pPr algn="just"/>
            <a:r>
              <a:rPr lang="en-US" sz="1400" dirty="0" smtClean="0">
                <a:latin typeface="Century Gothic" panose="020B0502020202020204" pitchFamily="34" charset="0"/>
              </a:rPr>
              <a:t>			*Be a team player</a:t>
            </a:r>
          </a:p>
          <a:p>
            <a:pPr marL="171450" indent="-171450" algn="ctr">
              <a:buFont typeface="Arial" panose="020B0604020202020204" pitchFamily="34" charset="0"/>
              <a:buChar char="•"/>
            </a:pPr>
            <a:endParaRPr lang="en-US" sz="1200" dirty="0" smtClean="0">
              <a:latin typeface="Century Gothic" panose="020B0502020202020204" pitchFamily="34" charset="0"/>
            </a:endParaRPr>
          </a:p>
          <a:p>
            <a:pPr marL="171450" indent="-171450" algn="ctr">
              <a:buFont typeface="Arial" panose="020B0604020202020204" pitchFamily="34" charset="0"/>
              <a:buChar char="•"/>
            </a:pPr>
            <a:endParaRPr lang="en-US" sz="1200" dirty="0" smtClean="0">
              <a:latin typeface="Century Gothic" panose="020B0502020202020204" pitchFamily="34" charset="0"/>
            </a:endParaRPr>
          </a:p>
          <a:p>
            <a:pPr marL="171450" indent="-171450" algn="ctr">
              <a:buFont typeface="Arial" panose="020B0604020202020204" pitchFamily="34" charset="0"/>
              <a:buChar char="•"/>
            </a:pPr>
            <a:endParaRPr lang="en-US" sz="1200" dirty="0">
              <a:latin typeface="Century Gothic" panose="020B0502020202020204" pitchFamily="34" charset="0"/>
            </a:endParaRPr>
          </a:p>
        </p:txBody>
      </p:sp>
      <p:sp>
        <p:nvSpPr>
          <p:cNvPr id="127" name="Rectangle 126"/>
          <p:cNvSpPr/>
          <p:nvPr/>
        </p:nvSpPr>
        <p:spPr>
          <a:xfrm>
            <a:off x="949567" y="5232143"/>
            <a:ext cx="6275068" cy="1200329"/>
          </a:xfrm>
          <a:prstGeom prst="rect">
            <a:avLst/>
          </a:prstGeom>
        </p:spPr>
        <p:txBody>
          <a:bodyPr wrap="square">
            <a:spAutoFit/>
          </a:bodyPr>
          <a:lstStyle/>
          <a:p>
            <a:pPr algn="ctr"/>
            <a:r>
              <a:rPr lang="en-US" sz="3600" dirty="0">
                <a:latin typeface="KG Always A Good Time" panose="02000505000000020003" pitchFamily="2" charset="0"/>
              </a:rPr>
              <a:t>Be </a:t>
            </a:r>
            <a:r>
              <a:rPr lang="en-US" sz="3600" dirty="0" smtClean="0">
                <a:latin typeface="KG Always A Good Time" panose="02000505000000020003" pitchFamily="2" charset="0"/>
              </a:rPr>
              <a:t>the best you can be !</a:t>
            </a:r>
          </a:p>
          <a:p>
            <a:pPr algn="ctr"/>
            <a:endParaRPr lang="en-US" sz="3600" dirty="0">
              <a:latin typeface="KG Always A Good Time" panose="02000505000000020003" pitchFamily="2" charset="0"/>
            </a:endParaRPr>
          </a:p>
        </p:txBody>
      </p:sp>
      <p:sp>
        <p:nvSpPr>
          <p:cNvPr id="3" name="Rectangle 2"/>
          <p:cNvSpPr/>
          <p:nvPr/>
        </p:nvSpPr>
        <p:spPr>
          <a:xfrm>
            <a:off x="3538730" y="8781706"/>
            <a:ext cx="4022904" cy="892552"/>
          </a:xfrm>
          <a:prstGeom prst="rect">
            <a:avLst/>
          </a:prstGeom>
        </p:spPr>
        <p:txBody>
          <a:bodyPr wrap="square">
            <a:spAutoFit/>
          </a:bodyPr>
          <a:lstStyle/>
          <a:p>
            <a:pPr lvl="0" algn="ctr"/>
            <a:r>
              <a:rPr lang="en-US" sz="1400" dirty="0" smtClean="0">
                <a:solidFill>
                  <a:prstClr val="black"/>
                </a:solidFill>
                <a:latin typeface="KG Always A Good Time" panose="02000505000000020003" pitchFamily="2" charset="0"/>
              </a:rPr>
              <a:t>	    </a:t>
            </a:r>
            <a:r>
              <a:rPr lang="en-US" sz="1600" dirty="0" smtClean="0">
                <a:solidFill>
                  <a:prstClr val="black"/>
                </a:solidFill>
                <a:latin typeface="KG Always A Good Time" panose="02000505000000020003" pitchFamily="2" charset="0"/>
              </a:rPr>
              <a:t>Parent &amp; Student Portal</a:t>
            </a:r>
            <a:r>
              <a:rPr lang="en-US" sz="1600" dirty="0" smtClean="0">
                <a:solidFill>
                  <a:prstClr val="black"/>
                </a:solidFill>
                <a:latin typeface="Century Gothic" panose="020B0502020202020204" pitchFamily="34" charset="0"/>
              </a:rPr>
              <a:t>:</a:t>
            </a:r>
            <a:endParaRPr lang="en-US" sz="1600" dirty="0">
              <a:solidFill>
                <a:prstClr val="black"/>
              </a:solidFill>
              <a:latin typeface="Century Gothic" panose="020B0502020202020204" pitchFamily="34" charset="0"/>
            </a:endParaRPr>
          </a:p>
          <a:p>
            <a:pPr lvl="0" algn="ctr"/>
            <a:r>
              <a:rPr lang="en-US" sz="1200" dirty="0" smtClean="0">
                <a:solidFill>
                  <a:prstClr val="black"/>
                </a:solidFill>
                <a:latin typeface="Century Gothic" panose="020B0502020202020204" pitchFamily="34" charset="0"/>
              </a:rPr>
              <a:t>I update grades on a daily basis. Please stay informed of grades and missing work.  There is no excuse to not know where you stand in my class.</a:t>
            </a:r>
            <a:endParaRPr lang="en-US" sz="1200" dirty="0">
              <a:solidFill>
                <a:prstClr val="black"/>
              </a:solidFill>
              <a:latin typeface="Century Gothic" panose="020B0502020202020204" pitchFamily="34" charset="0"/>
            </a:endParaRPr>
          </a:p>
        </p:txBody>
      </p:sp>
      <p:pic>
        <p:nvPicPr>
          <p:cNvPr id="5" name="Picture 4"/>
          <p:cNvPicPr>
            <a:picLocks noChangeAspect="1"/>
          </p:cNvPicPr>
          <p:nvPr/>
        </p:nvPicPr>
        <p:blipFill>
          <a:blip r:embed="rId3"/>
          <a:stretch>
            <a:fillRect/>
          </a:stretch>
        </p:blipFill>
        <p:spPr>
          <a:xfrm>
            <a:off x="3757425" y="8447916"/>
            <a:ext cx="1073468" cy="426364"/>
          </a:xfrm>
          <a:prstGeom prst="rect">
            <a:avLst/>
          </a:prstGeom>
        </p:spPr>
      </p:pic>
      <p:pic>
        <p:nvPicPr>
          <p:cNvPr id="6" name="Picture 5"/>
          <p:cNvPicPr>
            <a:picLocks noChangeAspect="1"/>
          </p:cNvPicPr>
          <p:nvPr/>
        </p:nvPicPr>
        <p:blipFill>
          <a:blip r:embed="rId4"/>
          <a:stretch>
            <a:fillRect/>
          </a:stretch>
        </p:blipFill>
        <p:spPr>
          <a:xfrm>
            <a:off x="693841" y="9230485"/>
            <a:ext cx="2095500" cy="495300"/>
          </a:xfrm>
          <a:prstGeom prst="rect">
            <a:avLst/>
          </a:prstGeom>
        </p:spPr>
      </p:pic>
      <p:pic>
        <p:nvPicPr>
          <p:cNvPr id="7" name="Picture 6"/>
          <p:cNvPicPr>
            <a:picLocks noChangeAspect="1"/>
          </p:cNvPicPr>
          <p:nvPr/>
        </p:nvPicPr>
        <p:blipFill>
          <a:blip r:embed="rId5"/>
          <a:stretch>
            <a:fillRect/>
          </a:stretch>
        </p:blipFill>
        <p:spPr>
          <a:xfrm>
            <a:off x="5104798" y="6306608"/>
            <a:ext cx="2155928" cy="402163"/>
          </a:xfrm>
          <a:prstGeom prst="rect">
            <a:avLst/>
          </a:prstGeom>
        </p:spPr>
      </p:pic>
      <p:sp>
        <p:nvSpPr>
          <p:cNvPr id="8" name="TextBox 7"/>
          <p:cNvSpPr txBox="1"/>
          <p:nvPr/>
        </p:nvSpPr>
        <p:spPr>
          <a:xfrm rot="16200000">
            <a:off x="3049563" y="6832508"/>
            <a:ext cx="1856542" cy="954107"/>
          </a:xfrm>
          <a:prstGeom prst="rect">
            <a:avLst/>
          </a:prstGeom>
          <a:noFill/>
        </p:spPr>
        <p:txBody>
          <a:bodyPr wrap="square" rtlCol="0">
            <a:spAutoFit/>
          </a:bodyPr>
          <a:lstStyle/>
          <a:p>
            <a:pPr algn="ctr"/>
            <a:r>
              <a:rPr lang="en-US" sz="2800" dirty="0" smtClean="0">
                <a:latin typeface="HelloEtchASketch" panose="02000603000000000000" pitchFamily="2" charset="0"/>
                <a:ea typeface="HelloEtchASketch" panose="02000603000000000000" pitchFamily="2" charset="0"/>
              </a:rPr>
              <a:t>Stay</a:t>
            </a:r>
          </a:p>
          <a:p>
            <a:pPr algn="ctr"/>
            <a:r>
              <a:rPr lang="en-US" sz="2800" dirty="0" smtClean="0">
                <a:latin typeface="HelloEtchASketch" panose="02000603000000000000" pitchFamily="2" charset="0"/>
                <a:ea typeface="HelloEtchASketch" panose="02000603000000000000" pitchFamily="2" charset="0"/>
              </a:rPr>
              <a:t>Informed</a:t>
            </a:r>
          </a:p>
        </p:txBody>
      </p:sp>
    </p:spTree>
    <p:extLst>
      <p:ext uri="{BB962C8B-B14F-4D97-AF65-F5344CB8AC3E}">
        <p14:creationId xmlns:p14="http://schemas.microsoft.com/office/powerpoint/2010/main" val="19190880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5314</TotalTime>
  <Words>591</Words>
  <Application>Microsoft Office PowerPoint</Application>
  <PresentationFormat>Custom</PresentationFormat>
  <Paragraphs>56</Paragraphs>
  <Slides>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vt:i4>
      </vt:variant>
    </vt:vector>
  </HeadingPairs>
  <TitlesOfParts>
    <vt:vector size="12" baseType="lpstr">
      <vt:lpstr>Arial</vt:lpstr>
      <vt:lpstr>Calibri</vt:lpstr>
      <vt:lpstr>Calibri Light</vt:lpstr>
      <vt:lpstr>Century Gothic</vt:lpstr>
      <vt:lpstr>Gill Sans Ultra Bold Condensed</vt:lpstr>
      <vt:lpstr>HelloEtchASketch</vt:lpstr>
      <vt:lpstr>KG Always A Good Time</vt:lpstr>
      <vt:lpstr>Sweet Pea</vt:lpstr>
      <vt:lpstr>Office Theme</vt:lpstr>
      <vt:lpstr>2_Office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Staci Lamb</dc:creator>
  <cp:lastModifiedBy>Woods Lindsey G</cp:lastModifiedBy>
  <cp:revision>42</cp:revision>
  <cp:lastPrinted>2018-08-06T22:05:33Z</cp:lastPrinted>
  <dcterms:created xsi:type="dcterms:W3CDTF">2016-06-23T01:55:28Z</dcterms:created>
  <dcterms:modified xsi:type="dcterms:W3CDTF">2018-08-06T22:44:06Z</dcterms:modified>
</cp:coreProperties>
</file>