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5" r:id="rId5"/>
    <p:sldId id="268" r:id="rId6"/>
    <p:sldId id="269" r:id="rId7"/>
    <p:sldId id="264" r:id="rId8"/>
    <p:sldId id="265" r:id="rId9"/>
    <p:sldId id="259" r:id="rId10"/>
    <p:sldId id="270" r:id="rId11"/>
    <p:sldId id="260" r:id="rId12"/>
    <p:sldId id="266" r:id="rId13"/>
    <p:sldId id="271" r:id="rId14"/>
    <p:sldId id="272" r:id="rId15"/>
    <p:sldId id="274" r:id="rId16"/>
    <p:sldId id="273" r:id="rId17"/>
    <p:sldId id="261" r:id="rId18"/>
    <p:sldId id="267" r:id="rId19"/>
    <p:sldId id="262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Beanie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Beanie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Beanie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Beanie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Beanie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Beanie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Beanie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Beanie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Beanie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>
      <p:cViewPr varScale="1">
        <p:scale>
          <a:sx n="69" d="100"/>
          <a:sy n="69" d="100"/>
        </p:scale>
        <p:origin x="1072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788CCB-8D6F-4A66-A58B-5A1987AE5D5F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A5D8F8-4F11-4309-8B6B-CED4DE9C5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18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CF9423F-091B-462C-B61F-296C6F2C3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94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8967A-C3F5-4A4E-8B5A-8145060B84D2}" type="slidenum">
              <a:rPr lang="en-US"/>
              <a:pPr/>
              <a:t>1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5633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7C5E-F001-4989-BF07-4BB62753A193}" type="slidenum">
              <a:rPr lang="en-US"/>
              <a:pPr/>
              <a:t>10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4031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7C5E-F001-4989-BF07-4BB62753A193}" type="slidenum">
              <a:rPr lang="en-US"/>
              <a:pPr/>
              <a:t>11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4105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7C5E-F001-4989-BF07-4BB62753A193}" type="slidenum">
              <a:rPr lang="en-US"/>
              <a:pPr/>
              <a:t>12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3030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7C5E-F001-4989-BF07-4BB62753A193}" type="slidenum">
              <a:rPr lang="en-US"/>
              <a:pPr/>
              <a:t>13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5323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7C5E-F001-4989-BF07-4BB62753A193}" type="slidenum">
              <a:rPr lang="en-US"/>
              <a:pPr/>
              <a:t>14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0939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7C5E-F001-4989-BF07-4BB62753A193}" type="slidenum">
              <a:rPr lang="en-US"/>
              <a:pPr/>
              <a:t>15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25652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7C5E-F001-4989-BF07-4BB62753A193}" type="slidenum">
              <a:rPr lang="en-US"/>
              <a:pPr/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24216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26A72-5CC6-4382-B2E7-BE5538FC6078}" type="slidenum">
              <a:rPr lang="en-US"/>
              <a:pPr/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29440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26A72-5CC6-4382-B2E7-BE5538FC6078}" type="slidenum">
              <a:rPr lang="en-US"/>
              <a:pPr/>
              <a:t>18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52540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242CCE-2894-4D66-9AEB-21867C5EBFAA}" type="slidenum">
              <a:rPr lang="en-US"/>
              <a:pPr/>
              <a:t>19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5612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F9124-26AF-48B7-A795-834B4EDC64C3}" type="slidenum">
              <a:rPr lang="en-US"/>
              <a:pPr/>
              <a:t>2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3017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7C7D12-0B2B-4858-AE2C-6BF91A208DB4}" type="slidenum">
              <a:rPr lang="en-US"/>
              <a:pPr/>
              <a:t>3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2571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7C7D12-0B2B-4858-AE2C-6BF91A208DB4}" type="slidenum">
              <a:rPr lang="en-US"/>
              <a:pPr/>
              <a:t>4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341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7223E-B09C-48F1-AB73-237BA700BC08}" type="slidenum">
              <a:rPr lang="en-US"/>
              <a:pPr/>
              <a:t>5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4685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7223E-B09C-48F1-AB73-237BA700BC08}" type="slidenum">
              <a:rPr lang="en-US"/>
              <a:pPr/>
              <a:t>6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2096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7223E-B09C-48F1-AB73-237BA700BC08}" type="slidenum">
              <a:rPr lang="en-US"/>
              <a:pPr/>
              <a:t>7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666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7223E-B09C-48F1-AB73-237BA700BC08}" type="slidenum">
              <a:rPr lang="en-US"/>
              <a:pPr/>
              <a:t>8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268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D1EAB-4015-4B04-9792-F77DF85BA16B}" type="slidenum">
              <a:rPr lang="en-US"/>
              <a:pPr/>
              <a:t>9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242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6188F-94E6-411E-B78A-7EB073F91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2D2D0-1779-4EE6-9FE9-EA8C40DD6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4FEA9-DC6C-42D1-B593-180441A17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5C688-D76E-4383-B572-AA0BACEAD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738AE-1CE0-469F-88B3-51A8BD77F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9A362-9174-4932-937A-57B05E8AF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CABF-82AD-491A-B649-DD30EDDB0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2047F-7F50-40C3-A807-5C953D2EB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DAF3A-F948-40E9-87DA-BC32A7DEB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17CAB-556B-4414-9498-2B4C62884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E8C15-A3DA-47FB-8D1D-E12D29175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861C0-767A-4682-A25F-2297C0D11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66FF"/>
            </a:gs>
            <a:gs pos="50000">
              <a:srgbClr val="5E2F76"/>
            </a:gs>
            <a:gs pos="100000">
              <a:srgbClr val="CC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4159A3A-1F61-4D36-9F79-6AD53D96C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Program%20Files\Microsoft%20Office\Media\CntCD1\Sounds\BKNPTY01.mid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6.png"/><Relationship Id="rId5" Type="http://schemas.openxmlformats.org/officeDocument/2006/relationships/image" Target="../media/image11.gif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6.png"/><Relationship Id="rId5" Type="http://schemas.openxmlformats.org/officeDocument/2006/relationships/image" Target="../media/image12.wmf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6.png"/><Relationship Id="rId5" Type="http://schemas.openxmlformats.org/officeDocument/2006/relationships/image" Target="../media/image12.wmf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6.png"/><Relationship Id="rId5" Type="http://schemas.openxmlformats.org/officeDocument/2006/relationships/image" Target="../media/image10.gif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"/>
            <a:ext cx="7467600" cy="3067050"/>
          </a:xfrm>
        </p:spPr>
        <p:txBody>
          <a:bodyPr/>
          <a:lstStyle/>
          <a:p>
            <a:pPr eaLnBrk="1" hangingPunct="1"/>
            <a:r>
              <a:rPr lang="en-US" sz="9600" smtClean="0">
                <a:solidFill>
                  <a:schemeClr val="bg1"/>
                </a:solidFill>
                <a:latin typeface="Beanie" pitchFamily="2" charset="0"/>
              </a:rPr>
              <a:t>Scientific Method</a:t>
            </a:r>
          </a:p>
        </p:txBody>
      </p:sp>
      <p:pic>
        <p:nvPicPr>
          <p:cNvPr id="2051" name="Picture 4" descr="j033697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267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j022379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4038600"/>
            <a:ext cx="18859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j021605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4519613"/>
            <a:ext cx="3048000" cy="202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BKNPTY01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988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0"/>
            <a:ext cx="4038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7848600" cy="65532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chemeClr val="bg1"/>
                </a:solidFill>
              </a:rPr>
              <a:t>You must have step by step instructions explaining how to do the experiment.</a:t>
            </a:r>
          </a:p>
          <a:p>
            <a:pPr eaLnBrk="1" hangingPunct="1"/>
            <a:r>
              <a:rPr lang="en-US" sz="4400" b="1" dirty="0" smtClean="0">
                <a:solidFill>
                  <a:schemeClr val="bg1"/>
                </a:solidFill>
              </a:rPr>
              <a:t>Someone else should be able to follow your instructions.</a:t>
            </a:r>
          </a:p>
          <a:p>
            <a:pPr eaLnBrk="1" hangingPunct="1">
              <a:buFontTx/>
              <a:buNone/>
            </a:pPr>
            <a:endParaRPr lang="en-US" sz="4400" b="1" dirty="0" smtClean="0">
              <a:solidFill>
                <a:schemeClr val="bg1"/>
              </a:solidFill>
            </a:endParaRPr>
          </a:p>
        </p:txBody>
      </p:sp>
      <p:pic>
        <p:nvPicPr>
          <p:cNvPr id="10246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771286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84" fill="hold"/>
                                        <p:tgtEl>
                                          <p:spTgt spid="102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6"/>
                </p:tgtEl>
              </p:cMediaNode>
            </p:audio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05400" y="0"/>
            <a:ext cx="4038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5532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chemeClr val="bg1"/>
                </a:solidFill>
              </a:rPr>
              <a:t>You must test your hypothesis.</a:t>
            </a:r>
          </a:p>
          <a:p>
            <a:pPr eaLnBrk="1" hangingPunct="1"/>
            <a:r>
              <a:rPr lang="en-US" sz="4400" b="1" smtClean="0">
                <a:solidFill>
                  <a:schemeClr val="bg1"/>
                </a:solidFill>
              </a:rPr>
              <a:t>Experiments must have a control group.</a:t>
            </a:r>
          </a:p>
          <a:p>
            <a:pPr eaLnBrk="1" hangingPunct="1"/>
            <a:r>
              <a:rPr lang="en-US" sz="4400" b="1" smtClean="0">
                <a:solidFill>
                  <a:schemeClr val="bg1"/>
                </a:solidFill>
              </a:rPr>
              <a:t>They also must contain repeated trials to assure accuracy.</a:t>
            </a:r>
          </a:p>
          <a:p>
            <a:pPr eaLnBrk="1" hangingPunct="1">
              <a:buFontTx/>
              <a:buNone/>
            </a:pPr>
            <a:endParaRPr lang="en-US" sz="4400" b="1" smtClean="0">
              <a:solidFill>
                <a:schemeClr val="bg1"/>
              </a:solidFill>
            </a:endParaRPr>
          </a:p>
        </p:txBody>
      </p:sp>
      <p:pic>
        <p:nvPicPr>
          <p:cNvPr id="7172" name="Picture 4" descr="3y3uoqfo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4913313" y="1828800"/>
            <a:ext cx="3811587" cy="4419600"/>
          </a:xfrm>
          <a:noFill/>
        </p:spPr>
      </p:pic>
      <p:pic>
        <p:nvPicPr>
          <p:cNvPr id="10246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84" fill="hold"/>
                                        <p:tgtEl>
                                          <p:spTgt spid="102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6"/>
                </p:tgtEl>
              </p:cMediaNode>
            </p:audio>
          </p:childTnLst>
        </p:cTn>
      </p:par>
    </p:tnLst>
    <p:bldLst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0"/>
            <a:ext cx="4038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7848600" cy="65532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chemeClr val="bg1"/>
                </a:solidFill>
              </a:rPr>
              <a:t>You must have dependent variables and independent variables.</a:t>
            </a:r>
          </a:p>
        </p:txBody>
      </p:sp>
    </p:spTree>
    <p:extLst>
      <p:ext uri="{BB962C8B-B14F-4D97-AF65-F5344CB8AC3E}">
        <p14:creationId xmlns:p14="http://schemas.microsoft.com/office/powerpoint/2010/main" val="23045400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0"/>
            <a:ext cx="4038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7848600" cy="5715000"/>
          </a:xfrm>
        </p:spPr>
        <p:txBody>
          <a:bodyPr/>
          <a:lstStyle/>
          <a:p>
            <a:pPr eaLnBrk="1" hangingPunct="1"/>
            <a:r>
              <a:rPr lang="en-US" sz="4400" dirty="0">
                <a:solidFill>
                  <a:schemeClr val="bg1"/>
                </a:solidFill>
              </a:rPr>
              <a:t>Control – Variables that are kept the same throughout experiment; part of experiment used to compare </a:t>
            </a:r>
            <a:r>
              <a:rPr lang="en-US" sz="4400" dirty="0" smtClean="0">
                <a:solidFill>
                  <a:schemeClr val="bg1"/>
                </a:solidFill>
              </a:rPr>
              <a:t>to</a:t>
            </a:r>
          </a:p>
          <a:p>
            <a:pPr eaLnBrk="1" hangingPunct="1"/>
            <a:r>
              <a:rPr lang="en-US" sz="4400" dirty="0">
                <a:solidFill>
                  <a:schemeClr val="bg1"/>
                </a:solidFill>
              </a:rPr>
              <a:t>Variable – Factors that can or do change during an experiment</a:t>
            </a:r>
          </a:p>
          <a:p>
            <a:pPr eaLnBrk="1" hangingPunct="1"/>
            <a:endParaRPr lang="en-US" sz="4400" dirty="0"/>
          </a:p>
          <a:p>
            <a:pPr eaLnBrk="1" hangingPunct="1"/>
            <a:endParaRPr lang="en-US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0649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0"/>
            <a:ext cx="4038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8686800" cy="5715000"/>
          </a:xfrm>
        </p:spPr>
        <p:txBody>
          <a:bodyPr/>
          <a:lstStyle/>
          <a:p>
            <a:pPr lvl="0"/>
            <a:r>
              <a:rPr lang="en-US" sz="4400" dirty="0">
                <a:solidFill>
                  <a:schemeClr val="bg1"/>
                </a:solidFill>
              </a:rPr>
              <a:t>Independent variable – Factor changed by the experimenter to test the hypothesis (I change)</a:t>
            </a:r>
          </a:p>
          <a:p>
            <a:pPr lvl="0"/>
            <a:r>
              <a:rPr lang="en-US" sz="4400" dirty="0" smtClean="0">
                <a:solidFill>
                  <a:schemeClr val="bg1"/>
                </a:solidFill>
              </a:rPr>
              <a:t>Dependent </a:t>
            </a:r>
            <a:r>
              <a:rPr lang="en-US" sz="4400" dirty="0">
                <a:solidFill>
                  <a:schemeClr val="bg1"/>
                </a:solidFill>
              </a:rPr>
              <a:t>variable – Factor that changes because of the independent variable; measureable (data)</a:t>
            </a:r>
          </a:p>
          <a:p>
            <a:pPr marL="0" indent="0">
              <a:buNone/>
            </a:pPr>
            <a:r>
              <a:rPr lang="en-US" sz="4400" dirty="0"/>
              <a:t> </a:t>
            </a:r>
          </a:p>
          <a:p>
            <a:pPr eaLnBrk="1" hangingPunct="1"/>
            <a:endParaRPr lang="en-US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613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0"/>
            <a:ext cx="4038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8686800" cy="5715000"/>
          </a:xfrm>
        </p:spPr>
        <p:txBody>
          <a:bodyPr/>
          <a:lstStyle/>
          <a:p>
            <a:pPr lvl="0"/>
            <a:r>
              <a:rPr lang="en-US" sz="4400" dirty="0">
                <a:solidFill>
                  <a:schemeClr val="bg1"/>
                </a:solidFill>
              </a:rPr>
              <a:t>A scientist studies how many days people can eat soup until they get sick. </a:t>
            </a:r>
            <a:r>
              <a:rPr lang="en-US" sz="4400" dirty="0" smtClean="0">
                <a:solidFill>
                  <a:schemeClr val="bg1"/>
                </a:solidFill>
              </a:rPr>
              <a:t>What is the dependent and independent variable? </a:t>
            </a:r>
            <a:r>
              <a:rPr lang="en-US" dirty="0" smtClean="0">
                <a:solidFill>
                  <a:schemeClr val="bg1"/>
                </a:solidFill>
              </a:rPr>
              <a:t>http</a:t>
            </a:r>
            <a:r>
              <a:rPr lang="en-US" dirty="0">
                <a:solidFill>
                  <a:schemeClr val="bg1"/>
                </a:solidFill>
              </a:rPr>
              <a:t>://examples.yourdictionary.com/independent-and-dependent-variable-examples.html#lPL24Z0pxHF6LS32.99 </a:t>
            </a:r>
          </a:p>
          <a:p>
            <a:pPr eaLnBrk="1" hangingPunct="1"/>
            <a:endParaRPr lang="en-US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51665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0"/>
            <a:ext cx="4038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Procedures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8686800" cy="5715000"/>
          </a:xfrm>
        </p:spPr>
        <p:txBody>
          <a:bodyPr/>
          <a:lstStyle/>
          <a:p>
            <a:pPr lvl="0"/>
            <a:r>
              <a:rPr lang="en-US" sz="4400" dirty="0" smtClean="0">
                <a:solidFill>
                  <a:schemeClr val="bg1"/>
                </a:solidFill>
              </a:rPr>
              <a:t>The </a:t>
            </a:r>
            <a:r>
              <a:rPr lang="en-US" sz="4400" dirty="0">
                <a:solidFill>
                  <a:schemeClr val="bg1"/>
                </a:solidFill>
              </a:rPr>
              <a:t>independent variable is the number of days of consuming soup. The dependent variable is the onset of illness</a:t>
            </a:r>
            <a:r>
              <a:rPr lang="en-US" sz="4400" dirty="0" smtClean="0">
                <a:solidFill>
                  <a:schemeClr val="bg1"/>
                </a:solidFill>
              </a:rPr>
              <a:t>. </a:t>
            </a:r>
          </a:p>
          <a:p>
            <a:pPr marL="0" lvl="0" indent="0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14216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dirty="0" smtClean="0">
                <a:solidFill>
                  <a:schemeClr val="bg1"/>
                </a:solidFill>
              </a:rPr>
              <a:t>   Data/Results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95600" y="1295400"/>
            <a:ext cx="6248400" cy="52578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chemeClr val="bg1"/>
                </a:solidFill>
              </a:rPr>
              <a:t>Record your data as you do your experiment.  This may be a chart, graph, tick marks, etc.</a:t>
            </a:r>
          </a:p>
        </p:txBody>
      </p:sp>
      <p:pic>
        <p:nvPicPr>
          <p:cNvPr id="12292" name="Picture 4" descr="otif2djd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1752600"/>
            <a:ext cx="3124200" cy="3886200"/>
          </a:xfrm>
          <a:noFill/>
        </p:spPr>
      </p:pic>
      <p:pic>
        <p:nvPicPr>
          <p:cNvPr id="12294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3" fill="hold"/>
                                        <p:tgtEl>
                                          <p:spTgt spid="122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4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dirty="0" smtClean="0">
                <a:solidFill>
                  <a:schemeClr val="bg1"/>
                </a:solidFill>
              </a:rPr>
              <a:t>   Data/Results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95600" y="1295400"/>
            <a:ext cx="6248400" cy="52578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bg1"/>
                </a:solidFill>
              </a:rPr>
              <a:t>After you complete an experiment, you must look at the data collected and decide if it supports your hypothesis.</a:t>
            </a:r>
          </a:p>
        </p:txBody>
      </p:sp>
      <p:pic>
        <p:nvPicPr>
          <p:cNvPr id="12292" name="Picture 4" descr="otif2djd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1752600"/>
            <a:ext cx="3124200" cy="3886200"/>
          </a:xfrm>
          <a:noFill/>
        </p:spPr>
      </p:pic>
      <p:pic>
        <p:nvPicPr>
          <p:cNvPr id="12294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068468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3" fill="hold"/>
                                        <p:tgtEl>
                                          <p:spTgt spid="122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8610600" cy="5287963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Your conclusion states whether your hypothesis was correct or not.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You need to tell 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                      why you were right or                wrong.</a:t>
            </a:r>
          </a:p>
        </p:txBody>
      </p:sp>
      <p:pic>
        <p:nvPicPr>
          <p:cNvPr id="9220" name="Picture 4" descr="j028278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638925" y="3505200"/>
            <a:ext cx="2505075" cy="2392363"/>
          </a:xfr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chemeClr val="bg1"/>
                </a:solidFill>
                <a:latin typeface="Arial Unicode MS" pitchFamily="34" charset="-128"/>
              </a:rPr>
              <a:t>There are 6 steps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8458200" cy="58674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Purpose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Problem/Research Plan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Hypothesis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Procedures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Data/Results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Conclusion</a:t>
            </a:r>
          </a:p>
        </p:txBody>
      </p:sp>
      <p:pic>
        <p:nvPicPr>
          <p:cNvPr id="4100" name="Picture 4" descr="x0yxfjim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5217994" y="3401704"/>
            <a:ext cx="3962400" cy="3429000"/>
          </a:xfrm>
          <a:noFill/>
        </p:spPr>
      </p:pic>
      <p:pic>
        <p:nvPicPr>
          <p:cNvPr id="4102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7" fill="hold"/>
                                        <p:tgtEl>
                                          <p:spTgt spid="4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z="7200" b="1" dirty="0" smtClean="0">
                <a:solidFill>
                  <a:schemeClr val="bg1"/>
                </a:solidFill>
              </a:rPr>
              <a:t>Purpose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14400"/>
            <a:ext cx="8839200" cy="5592763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z="5400" b="1" dirty="0" smtClean="0">
                <a:solidFill>
                  <a:schemeClr val="bg1"/>
                </a:solidFill>
              </a:rPr>
              <a:t>The purpose is reason or point of doing the</a:t>
            </a:r>
          </a:p>
          <a:p>
            <a:pPr marL="0" indent="0" eaLnBrk="1" hangingPunct="1">
              <a:buNone/>
            </a:pP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 experiment.</a:t>
            </a:r>
          </a:p>
        </p:txBody>
      </p:sp>
      <p:pic>
        <p:nvPicPr>
          <p:cNvPr id="4100" name="Picture 4" descr="j028274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667500" y="2514600"/>
            <a:ext cx="2476500" cy="2476500"/>
          </a:xfr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sz="7200" b="1" dirty="0" smtClean="0">
                <a:solidFill>
                  <a:schemeClr val="bg1"/>
                </a:solidFill>
              </a:rPr>
              <a:t>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14400"/>
            <a:ext cx="8839200" cy="5592763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z="5400" b="1" dirty="0" smtClean="0">
                <a:solidFill>
                  <a:schemeClr val="bg1"/>
                </a:solidFill>
              </a:rPr>
              <a:t>The problem is the question you are trying to answer.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5400" b="1" dirty="0" smtClean="0">
                <a:solidFill>
                  <a:schemeClr val="bg1"/>
                </a:solidFill>
              </a:rPr>
              <a:t>It may also be an observation you have made that you are trying to prove true.</a:t>
            </a:r>
          </a:p>
        </p:txBody>
      </p:sp>
      <p:pic>
        <p:nvPicPr>
          <p:cNvPr id="4100" name="Picture 4" descr="j028274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667500" y="2514600"/>
            <a:ext cx="2476500" cy="2476500"/>
          </a:xfrm>
          <a:noFill/>
        </p:spPr>
      </p:pic>
    </p:spTree>
    <p:extLst>
      <p:ext uri="{BB962C8B-B14F-4D97-AF65-F5344CB8AC3E}">
        <p14:creationId xmlns:p14="http://schemas.microsoft.com/office/powerpoint/2010/main" val="331647470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</p:spPr>
        <p:txBody>
          <a:bodyPr/>
          <a:lstStyle/>
          <a:p>
            <a:pPr eaLnBrk="1" hangingPunct="1"/>
            <a:r>
              <a:rPr lang="en-US" sz="6500" b="1" dirty="0">
                <a:solidFill>
                  <a:schemeClr val="bg1"/>
                </a:solidFill>
              </a:rPr>
              <a:t>Research Question(s)</a:t>
            </a:r>
            <a:endParaRPr lang="en-US" sz="6500" b="1" dirty="0" smtClean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9144000" cy="5592763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These are questions that you come up with when trying to figure out the outcome of the experiment.  </a:t>
            </a:r>
          </a:p>
        </p:txBody>
      </p:sp>
      <p:pic>
        <p:nvPicPr>
          <p:cNvPr id="5124" name="Picture 2" descr="C:\Program Files\Microsoft Office\MEDIA\CAGCAT10\j0299125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96063" y="5181600"/>
            <a:ext cx="2547937" cy="1676400"/>
          </a:xfrm>
          <a:noFill/>
        </p:spPr>
      </p:pic>
    </p:spTree>
    <p:extLst>
      <p:ext uri="{BB962C8B-B14F-4D97-AF65-F5344CB8AC3E}">
        <p14:creationId xmlns:p14="http://schemas.microsoft.com/office/powerpoint/2010/main" val="70589161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</p:spPr>
        <p:txBody>
          <a:bodyPr/>
          <a:lstStyle/>
          <a:p>
            <a:pPr eaLnBrk="1" hangingPunct="1"/>
            <a:r>
              <a:rPr lang="en-US" sz="6500" b="1" dirty="0">
                <a:solidFill>
                  <a:schemeClr val="bg1"/>
                </a:solidFill>
              </a:rPr>
              <a:t>Research Question(s)</a:t>
            </a:r>
            <a:endParaRPr lang="en-US" sz="6500" b="1" dirty="0" smtClean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9144000" cy="5592763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Your first research question should be the problem question. You must answer these using textual evidence. </a:t>
            </a:r>
          </a:p>
        </p:txBody>
      </p:sp>
      <p:pic>
        <p:nvPicPr>
          <p:cNvPr id="5124" name="Picture 2" descr="C:\Program Files\Microsoft Office\MEDIA\CAGCAT10\j0299125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96063" y="5181600"/>
            <a:ext cx="2547937" cy="1676400"/>
          </a:xfrm>
          <a:noFill/>
        </p:spPr>
      </p:pic>
    </p:spTree>
    <p:extLst>
      <p:ext uri="{BB962C8B-B14F-4D97-AF65-F5344CB8AC3E}">
        <p14:creationId xmlns:p14="http://schemas.microsoft.com/office/powerpoint/2010/main" val="118572416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</p:spPr>
        <p:txBody>
          <a:bodyPr/>
          <a:lstStyle/>
          <a:p>
            <a:pPr eaLnBrk="1" hangingPunct="1"/>
            <a:r>
              <a:rPr lang="en-US" sz="6500" b="1" dirty="0" smtClean="0">
                <a:solidFill>
                  <a:schemeClr val="bg1"/>
                </a:solidFill>
              </a:rPr>
              <a:t>Research Question(s)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9144000" cy="5592763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Research is where you find out about your topic.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You can do research in various ways.  Name ways to research a topic?</a:t>
            </a:r>
          </a:p>
        </p:txBody>
      </p:sp>
      <p:pic>
        <p:nvPicPr>
          <p:cNvPr id="5124" name="Picture 2" descr="C:\Program Files\Microsoft Office\MEDIA\CAGCAT10\j0299125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96063" y="5181600"/>
            <a:ext cx="2547937" cy="1676400"/>
          </a:xfr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838200"/>
          </a:xfrm>
        </p:spPr>
        <p:txBody>
          <a:bodyPr/>
          <a:lstStyle/>
          <a:p>
            <a:pPr eaLnBrk="1" hangingPunct="1"/>
            <a:r>
              <a:rPr lang="en-US" sz="6500" b="1" dirty="0">
                <a:solidFill>
                  <a:schemeClr val="bg1"/>
                </a:solidFill>
              </a:rPr>
              <a:t>Research Question(s)</a:t>
            </a:r>
            <a:endParaRPr lang="en-US" sz="6500" b="1" dirty="0" smtClean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9144000" cy="5592763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Research has to come from a reliable source.  Wikipedia is NOT a reliable source.  </a:t>
            </a:r>
          </a:p>
          <a:p>
            <a:pPr eaLnBrk="1" hangingPunct="1"/>
            <a:r>
              <a:rPr lang="en-US" sz="5400" b="1" dirty="0" smtClean="0">
                <a:solidFill>
                  <a:schemeClr val="bg1"/>
                </a:solidFill>
              </a:rPr>
              <a:t>You must give credit or cite your source.</a:t>
            </a:r>
          </a:p>
        </p:txBody>
      </p:sp>
      <p:pic>
        <p:nvPicPr>
          <p:cNvPr id="5124" name="Picture 2" descr="C:\Program Files\Microsoft Office\MEDIA\CAGCAT10\j0299125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96063" y="5181600"/>
            <a:ext cx="2547937" cy="1676400"/>
          </a:xfrm>
          <a:noFill/>
        </p:spPr>
      </p:pic>
    </p:spTree>
    <p:extLst>
      <p:ext uri="{BB962C8B-B14F-4D97-AF65-F5344CB8AC3E}">
        <p14:creationId xmlns:p14="http://schemas.microsoft.com/office/powerpoint/2010/main" val="15932202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solidFill>
                  <a:schemeClr val="bg1"/>
                </a:solidFill>
              </a:rPr>
              <a:t>  Hypothesis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077200" cy="4221163"/>
          </a:xfrm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chemeClr val="bg1"/>
                </a:solidFill>
              </a:rPr>
              <a:t>An educated guess</a:t>
            </a:r>
          </a:p>
          <a:p>
            <a:pPr eaLnBrk="1" hangingPunct="1"/>
            <a:r>
              <a:rPr lang="en-US" sz="6000" b="1" dirty="0" smtClean="0">
                <a:solidFill>
                  <a:schemeClr val="bg1"/>
                </a:solidFill>
              </a:rPr>
              <a:t>Your educated guess must be based on research.</a:t>
            </a:r>
          </a:p>
        </p:txBody>
      </p:sp>
      <p:pic>
        <p:nvPicPr>
          <p:cNvPr id="6148" name="Picture 4" descr="j0303469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0"/>
            <a:ext cx="2362200" cy="1882775"/>
          </a:xfrm>
          <a:noFill/>
        </p:spPr>
      </p:pic>
      <p:pic>
        <p:nvPicPr>
          <p:cNvPr id="8198" name="Picture 6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1" fill="hold"/>
                                        <p:tgtEl>
                                          <p:spTgt spid="81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Beanie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Beanie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7568</TotalTime>
  <Words>429</Words>
  <Application>Microsoft Office PowerPoint</Application>
  <PresentationFormat>On-screen Show (4:3)</PresentationFormat>
  <Paragraphs>73</Paragraphs>
  <Slides>19</Slides>
  <Notes>19</Notes>
  <HiddenSlides>0</HiddenSlides>
  <MMClips>7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Arial Unicode MS</vt:lpstr>
      <vt:lpstr>Beanie</vt:lpstr>
      <vt:lpstr>Default Design</vt:lpstr>
      <vt:lpstr>Scientific Method</vt:lpstr>
      <vt:lpstr>There are 6 steps</vt:lpstr>
      <vt:lpstr>Purpose</vt:lpstr>
      <vt:lpstr>Problem</vt:lpstr>
      <vt:lpstr>Research Question(s)</vt:lpstr>
      <vt:lpstr>Research Question(s)</vt:lpstr>
      <vt:lpstr>Research Question(s)</vt:lpstr>
      <vt:lpstr>Research Question(s)</vt:lpstr>
      <vt:lpstr>  Hypothesis</vt:lpstr>
      <vt:lpstr>Procedures</vt:lpstr>
      <vt:lpstr>Procedures</vt:lpstr>
      <vt:lpstr>Procedures</vt:lpstr>
      <vt:lpstr>Procedures</vt:lpstr>
      <vt:lpstr>Procedures</vt:lpstr>
      <vt:lpstr>Procedures</vt:lpstr>
      <vt:lpstr>Procedures</vt:lpstr>
      <vt:lpstr>   Data/Results</vt:lpstr>
      <vt:lpstr>   Data/Results</vt:lpstr>
      <vt:lpstr>Conclusion</vt:lpstr>
    </vt:vector>
  </TitlesOfParts>
  <Company>MCSD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A satisfied Microsoft Office User</dc:creator>
  <cp:lastModifiedBy>Scarbrough Christi A</cp:lastModifiedBy>
  <cp:revision>49</cp:revision>
  <cp:lastPrinted>2018-08-06T14:15:31Z</cp:lastPrinted>
  <dcterms:created xsi:type="dcterms:W3CDTF">2004-07-12T20:23:07Z</dcterms:created>
  <dcterms:modified xsi:type="dcterms:W3CDTF">2018-08-06T14:15:56Z</dcterms:modified>
</cp:coreProperties>
</file>