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</p:sldMasterIdLst>
  <p:notesMasterIdLst>
    <p:notesMasterId r:id="rId65"/>
  </p:notesMasterIdLst>
  <p:handoutMasterIdLst>
    <p:handoutMasterId r:id="rId66"/>
  </p:handoutMasterIdLst>
  <p:sldIdLst>
    <p:sldId id="278" r:id="rId14"/>
    <p:sldId id="282" r:id="rId15"/>
    <p:sldId id="294" r:id="rId16"/>
    <p:sldId id="295" r:id="rId17"/>
    <p:sldId id="296" r:id="rId18"/>
    <p:sldId id="283" r:id="rId19"/>
    <p:sldId id="284" r:id="rId20"/>
    <p:sldId id="289" r:id="rId21"/>
    <p:sldId id="297" r:id="rId22"/>
    <p:sldId id="325" r:id="rId23"/>
    <p:sldId id="285" r:id="rId24"/>
    <p:sldId id="323" r:id="rId25"/>
    <p:sldId id="298" r:id="rId26"/>
    <p:sldId id="326" r:id="rId27"/>
    <p:sldId id="332" r:id="rId28"/>
    <p:sldId id="286" r:id="rId29"/>
    <p:sldId id="364" r:id="rId30"/>
    <p:sldId id="310" r:id="rId31"/>
    <p:sldId id="311" r:id="rId32"/>
    <p:sldId id="312" r:id="rId33"/>
    <p:sldId id="315" r:id="rId34"/>
    <p:sldId id="314" r:id="rId35"/>
    <p:sldId id="313" r:id="rId36"/>
    <p:sldId id="357" r:id="rId37"/>
    <p:sldId id="327" r:id="rId38"/>
    <p:sldId id="287" r:id="rId39"/>
    <p:sldId id="301" r:id="rId40"/>
    <p:sldId id="309" r:id="rId41"/>
    <p:sldId id="290" r:id="rId42"/>
    <p:sldId id="328" r:id="rId43"/>
    <p:sldId id="307" r:id="rId44"/>
    <p:sldId id="308" r:id="rId45"/>
    <p:sldId id="305" r:id="rId46"/>
    <p:sldId id="329" r:id="rId47"/>
    <p:sldId id="333" r:id="rId48"/>
    <p:sldId id="365" r:id="rId49"/>
    <p:sldId id="317" r:id="rId50"/>
    <p:sldId id="318" r:id="rId51"/>
    <p:sldId id="319" r:id="rId52"/>
    <p:sldId id="322" r:id="rId53"/>
    <p:sldId id="321" r:id="rId54"/>
    <p:sldId id="320" r:id="rId55"/>
    <p:sldId id="330" r:id="rId56"/>
    <p:sldId id="366" r:id="rId57"/>
    <p:sldId id="353" r:id="rId58"/>
    <p:sldId id="331" r:id="rId59"/>
    <p:sldId id="334" r:id="rId60"/>
    <p:sldId id="359" r:id="rId61"/>
    <p:sldId id="361" r:id="rId62"/>
    <p:sldId id="362" r:id="rId63"/>
    <p:sldId id="363" r:id="rId64"/>
  </p:sldIdLst>
  <p:sldSz cx="9144000" cy="6858000" type="screen4x3"/>
  <p:notesSz cx="7010400" cy="92964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FF19AD-0D4A-4B7F-9EE1-4473E22B215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B56341-7746-436F-B828-8888390B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85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203C37-4E24-45EF-989B-B4B90DA3425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A02D2C-7D5F-4AE8-B634-F6211AE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8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r>
              <a:rPr lang="en-US" baseline="0" dirty="0" smtClean="0"/>
              <a:t> briefly with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02D2C-7D5F-4AE8-B634-F6211AE62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Volcanoes do not form because</a:t>
            </a:r>
            <a:r>
              <a:rPr lang="en-US" baseline="0" dirty="0" smtClean="0"/>
              <a:t> there is no </a:t>
            </a:r>
            <a:r>
              <a:rPr lang="en-US" baseline="0" dirty="0" err="1" smtClean="0"/>
              <a:t>subduction</a:t>
            </a:r>
            <a:r>
              <a:rPr lang="en-US" baseline="0" dirty="0" smtClean="0"/>
              <a:t> when continental plates collide; therefore, no melting of the crust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02D2C-7D5F-4AE8-B634-F6211AE62F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3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02D2C-7D5F-4AE8-B634-F6211AE62F2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449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243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1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927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0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4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1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5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032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835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656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714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523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2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606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4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07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CD7-FE46-4E8E-B152-68D43D1E521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499C-1D41-46A6-A28E-69233AD9877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976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42B-30DE-4847-867E-E81749C7DF8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B6CF-4C5D-4244-90C5-25FAB80FB59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BB93-B65F-4722-88C6-3EA0D349E5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E0A-35E7-478E-9D25-9DEC9061F616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F533-3C0A-46CE-849D-3260B5F85330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0C29-4BCC-4961-90B7-8ADF65EA980D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A851-A56C-4E41-8BFD-1D04FBA096F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95F2-AC0C-4BEB-A3CE-9F18534D184F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839F-31EC-4FF3-9AD2-54401CE69B1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36D-B0EA-4B64-B1A0-089856B66AB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2609-6A26-4ACE-ADCA-5AD37AAA01E5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B7B0-5039-4FBD-A0E0-0A901C029A6E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A02-8DD5-462E-B1F5-904EAE76DEE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F5C2-E3B8-4800-BED1-A757447FFB6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61EE-DEEB-4D91-95B7-42742A9182B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2170-8E9C-4784-813F-67526F549293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4F0-8A51-40F2-920D-A6C1C88CB3A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9056-D7E3-4A95-8BC0-3DD39A41A598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6BBC-0731-45D5-8A7A-0A6C44B9777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5EA0-2FB5-4028-972B-569299F7DAA0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/>
              <a:pPr>
                <a:defRPr/>
              </a:pPr>
              <a:t>12/9/2018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0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1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6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3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1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6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9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9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1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5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CC312-BC14-4A7A-8663-594F442B738A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12/9/2018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41D1D-2ED3-4380-8D0F-0572E38F01CA}" type="slidenum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1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0903/es0903page01.cfm?chapter_no=visualization" TargetMode="Externa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0902/es0902page01.cfm?chapter_no=visualization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yrXAGY1dmE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1105/es1105page01.cfm?chapter_no=visualization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0904/es0904page01.cfm?chapter_no=visualization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classzone.com/books/earth_science/terc/content/visualizations/es1103/es1103page01.cfm?chapter_no=visualizatio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m-vqkOyUM" TargetMode="External"/><Relationship Id="rId2" Type="http://schemas.openxmlformats.org/officeDocument/2006/relationships/hyperlink" Target="https://www.youtube.com/watch?v=wW23Z94yf24" TargetMode="External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.sdsc.edu/optiputer/flash/convection.htm" TargetMode="External"/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ktM2luLok" TargetMode="External"/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ilQsno2WI&amp;index=57&amp;list=PLqTEqBBPoqwVTbS_6i2lsAmWTaW9312Fl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/>
          </p:cNvSpPr>
          <p:nvPr/>
        </p:nvSpPr>
        <p:spPr>
          <a:xfrm>
            <a:off x="279969" y="836712"/>
            <a:ext cx="8545632" cy="24482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smtClean="0">
                <a:solidFill>
                  <a:prstClr val="black"/>
                </a:solidFill>
              </a:rPr>
              <a:t>A new theory that combined continental drift and seafloor spreading was developed known as the theory of Plate Tectonics.</a:t>
            </a:r>
            <a:endParaRPr lang="es-ES" sz="4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http://www.windows2universe.org/earth/images/earth_plates_usgs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77" y="3573016"/>
            <a:ext cx="5169807" cy="30114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2134" y="317918"/>
            <a:ext cx="8820472" cy="1372998"/>
            <a:chOff x="185299" y="260648"/>
            <a:chExt cx="8820472" cy="1372998"/>
          </a:xfrm>
        </p:grpSpPr>
        <p:sp>
          <p:nvSpPr>
            <p:cNvPr id="5" name="Rectangle 7"/>
            <p:cNvSpPr txBox="1">
              <a:spLocks/>
            </p:cNvSpPr>
            <p:nvPr/>
          </p:nvSpPr>
          <p:spPr>
            <a:xfrm>
              <a:off x="185299" y="260648"/>
              <a:ext cx="8820472" cy="1372998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 b="1" dirty="0" smtClean="0">
                  <a:solidFill>
                    <a:prstClr val="black"/>
                  </a:solidFill>
                </a:rPr>
                <a:t>Divergent Plate Boundary</a:t>
              </a:r>
              <a:r>
                <a:rPr lang="en-US" sz="4000" b="1" dirty="0">
                  <a:solidFill>
                    <a:prstClr val="black"/>
                  </a:solidFill>
                </a:rPr>
                <a:t>:</a:t>
              </a:r>
              <a:r>
                <a:rPr lang="en-US" sz="4000" b="1" dirty="0" smtClean="0">
                  <a:solidFill>
                    <a:prstClr val="black"/>
                  </a:solidFill>
                </a:rPr>
                <a:t> </a:t>
              </a:r>
              <a:br>
                <a:rPr lang="en-US" sz="4000" b="1" dirty="0" smtClean="0">
                  <a:solidFill>
                    <a:prstClr val="black"/>
                  </a:solidFill>
                </a:rPr>
              </a:br>
              <a:r>
                <a:rPr lang="en-US" sz="3600" b="1" dirty="0" smtClean="0">
                  <a:solidFill>
                    <a:prstClr val="black"/>
                  </a:solidFill>
                </a:rPr>
                <a:t>Continental Plate  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                   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Continental Plate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33077" y="1211490"/>
              <a:ext cx="1543467" cy="0"/>
              <a:chOff x="3833077" y="1211490"/>
              <a:chExt cx="1543467" cy="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3833077" y="1211490"/>
                <a:ext cx="754119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4745492" y="1211490"/>
                <a:ext cx="631052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828476"/>
              </p:ext>
            </p:extLst>
          </p:nvPr>
        </p:nvGraphicFramePr>
        <p:xfrm>
          <a:off x="303527" y="1916832"/>
          <a:ext cx="8584016" cy="484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Bitmap Image" r:id="rId3" imgW="2883048" imgH="1625684" progId="Paint.Picture">
                  <p:embed/>
                </p:oleObj>
              </mc:Choice>
              <mc:Fallback>
                <p:oleObj name="Bitmap Image" r:id="rId3" imgW="2883048" imgH="162568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27" y="1916832"/>
                        <a:ext cx="8584016" cy="48424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31942" y="247163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Continental</a:t>
            </a:r>
            <a:br>
              <a:rPr lang="en-US" sz="2000" b="1" dirty="0" smtClean="0"/>
            </a:br>
            <a:r>
              <a:rPr lang="en-US" sz="2000" b="1" dirty="0" smtClean="0"/>
              <a:t>Crust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5499" y="2825031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Continental</a:t>
            </a:r>
          </a:p>
          <a:p>
            <a:pPr algn="ctr"/>
            <a:r>
              <a:rPr lang="en-US" sz="2000" b="1" dirty="0" smtClean="0"/>
              <a:t>Crust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45417" y="2867563"/>
            <a:ext cx="1584176" cy="534858"/>
          </a:xfrm>
          <a:prstGeom prst="straightConnector1">
            <a:avLst/>
          </a:prstGeom>
          <a:ln w="279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778980" y="2204865"/>
            <a:ext cx="1793020" cy="620166"/>
          </a:xfrm>
          <a:prstGeom prst="straightConnector1">
            <a:avLst/>
          </a:prstGeom>
          <a:ln w="279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727541" y="4149080"/>
            <a:ext cx="1895897" cy="1351339"/>
            <a:chOff x="2727541" y="4149080"/>
            <a:chExt cx="1895897" cy="1351339"/>
          </a:xfrm>
        </p:grpSpPr>
        <p:sp>
          <p:nvSpPr>
            <p:cNvPr id="20" name="TextBox 19"/>
            <p:cNvSpPr txBox="1"/>
            <p:nvPr/>
          </p:nvSpPr>
          <p:spPr>
            <a:xfrm>
              <a:off x="2727541" y="4854088"/>
              <a:ext cx="1895897" cy="646331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Ridge</a:t>
              </a:r>
              <a:endParaRPr lang="en-US" sz="3600" b="1" dirty="0"/>
            </a:p>
          </p:txBody>
        </p:sp>
        <p:cxnSp>
          <p:nvCxnSpPr>
            <p:cNvPr id="22" name="Straight Arrow Connector 21"/>
            <p:cNvCxnSpPr>
              <a:stCxn id="20" idx="0"/>
            </p:cNvCxnSpPr>
            <p:nvPr/>
          </p:nvCxnSpPr>
          <p:spPr>
            <a:xfrm flipV="1">
              <a:off x="3675490" y="4149080"/>
              <a:ext cx="0" cy="705008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62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14184 0.057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87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14601 -0.066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098" y="6021287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www.classzone.com/books/earth_science/terc/content/visualizations/es0903/es0903page01.cfm?chapter_no=visualization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77899" y="764704"/>
            <a:ext cx="8869229" cy="4608512"/>
            <a:chOff x="167266" y="992869"/>
            <a:chExt cx="8869229" cy="4608512"/>
          </a:xfrm>
        </p:grpSpPr>
        <p:sp>
          <p:nvSpPr>
            <p:cNvPr id="5" name="Rectangle 7"/>
            <p:cNvSpPr txBox="1">
              <a:spLocks/>
            </p:cNvSpPr>
            <p:nvPr/>
          </p:nvSpPr>
          <p:spPr>
            <a:xfrm>
              <a:off x="167266" y="992869"/>
              <a:ext cx="8869229" cy="4608512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5800" b="1" dirty="0" smtClean="0">
                  <a:solidFill>
                    <a:prstClr val="black"/>
                  </a:solidFill>
                </a:rPr>
                <a:t>Divergent Plate Boundary:</a:t>
              </a:r>
            </a:p>
            <a:p>
              <a:r>
                <a:rPr lang="en-US" sz="4800" b="1" dirty="0" smtClean="0">
                  <a:solidFill>
                    <a:prstClr val="black"/>
                  </a:solidFill>
                </a:rPr>
                <a:t>Oceanic Plate    </a:t>
              </a:r>
              <a:r>
                <a:rPr lang="en-US" sz="5400" b="1" dirty="0" smtClean="0">
                  <a:solidFill>
                    <a:prstClr val="black"/>
                  </a:solidFill>
                </a:rPr>
                <a:t>        </a:t>
              </a:r>
              <a:r>
                <a:rPr lang="en-US" sz="4800" b="1" dirty="0" smtClean="0">
                  <a:solidFill>
                    <a:prstClr val="black"/>
                  </a:solidFill>
                </a:rPr>
                <a:t>Oceanic Plate </a:t>
              </a:r>
              <a:r>
                <a:rPr lang="en-US" sz="5400" b="1" dirty="0" smtClean="0">
                  <a:solidFill>
                    <a:prstClr val="black"/>
                  </a:solidFill>
                </a:rPr>
                <a:t/>
              </a:r>
              <a:br>
                <a:rPr lang="en-US" sz="5400" b="1" dirty="0" smtClean="0">
                  <a:solidFill>
                    <a:prstClr val="black"/>
                  </a:solidFill>
                </a:rPr>
              </a:br>
              <a:endParaRPr lang="en-US" sz="2400" b="1" dirty="0">
                <a:solidFill>
                  <a:prstClr val="black"/>
                </a:solidFill>
              </a:endParaRPr>
            </a:p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When two oceanic plates spread apart magma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is forced upward pushing the older seafloor away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in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opposite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directions forming a ridge.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815462" y="2420888"/>
              <a:ext cx="1543467" cy="0"/>
              <a:chOff x="3833077" y="1004417"/>
              <a:chExt cx="1543467" cy="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3833077" y="1004417"/>
                <a:ext cx="754119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4745492" y="1004417"/>
                <a:ext cx="631052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529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7899" y="764704"/>
            <a:ext cx="8869229" cy="1800200"/>
            <a:chOff x="167266" y="992869"/>
            <a:chExt cx="8869229" cy="1800200"/>
          </a:xfrm>
        </p:grpSpPr>
        <p:sp>
          <p:nvSpPr>
            <p:cNvPr id="5" name="Rectangle 7"/>
            <p:cNvSpPr txBox="1">
              <a:spLocks/>
            </p:cNvSpPr>
            <p:nvPr/>
          </p:nvSpPr>
          <p:spPr>
            <a:xfrm>
              <a:off x="167266" y="992869"/>
              <a:ext cx="8869229" cy="1800200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5800" b="1" dirty="0" smtClean="0">
                  <a:solidFill>
                    <a:prstClr val="black"/>
                  </a:solidFill>
                </a:rPr>
                <a:t>Divergent Plate Boundary:</a:t>
              </a:r>
            </a:p>
            <a:p>
              <a:r>
                <a:rPr lang="en-US" sz="4800" b="1" dirty="0" smtClean="0">
                  <a:solidFill>
                    <a:prstClr val="black"/>
                  </a:solidFill>
                </a:rPr>
                <a:t>Oceanic Plate    </a:t>
              </a:r>
              <a:r>
                <a:rPr lang="en-US" sz="5400" b="1" dirty="0" smtClean="0">
                  <a:solidFill>
                    <a:prstClr val="black"/>
                  </a:solidFill>
                </a:rPr>
                <a:t>        </a:t>
              </a:r>
              <a:r>
                <a:rPr lang="en-US" sz="4800" b="1" dirty="0" smtClean="0">
                  <a:solidFill>
                    <a:prstClr val="black"/>
                  </a:solidFill>
                </a:rPr>
                <a:t>Oceanic Plate </a:t>
              </a:r>
              <a:r>
                <a:rPr lang="en-US" sz="5400" b="1" dirty="0" smtClean="0">
                  <a:solidFill>
                    <a:prstClr val="black"/>
                  </a:solidFill>
                </a:rPr>
                <a:t/>
              </a:r>
              <a:br>
                <a:rPr lang="en-US" sz="5400" b="1" dirty="0" smtClean="0">
                  <a:solidFill>
                    <a:prstClr val="black"/>
                  </a:solidFill>
                </a:rPr>
              </a:br>
              <a:endParaRPr lang="en-US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815462" y="2420888"/>
              <a:ext cx="1543467" cy="0"/>
              <a:chOff x="3833077" y="1004417"/>
              <a:chExt cx="1543467" cy="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3833077" y="1004417"/>
                <a:ext cx="754119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4745492" y="1004417"/>
                <a:ext cx="631052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194" name="Picture 2" descr="http://www.passmyexams.co.uk/GCSE/physics/images/seafloor_sprea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412"/>
            <a:ext cx="619453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368152"/>
          </a:xfrm>
        </p:spPr>
        <p:txBody>
          <a:bodyPr/>
          <a:lstStyle/>
          <a:p>
            <a:r>
              <a:rPr lang="en-US" sz="5400" b="1" dirty="0" smtClean="0"/>
              <a:t>Divergent Boundary:</a:t>
            </a:r>
            <a:br>
              <a:rPr lang="en-US" sz="5400" b="1" dirty="0" smtClean="0"/>
            </a:b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Mid-Atlantic Ridge 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crystalinks.com/midatlanticridgeno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3" y="1844821"/>
            <a:ext cx="4386315" cy="46805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lindym.files.wordpress.com/2011/05/mid-atlantic-rid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25" y="1844820"/>
            <a:ext cx="3853829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092" y="188640"/>
            <a:ext cx="8869229" cy="1800200"/>
            <a:chOff x="167266" y="992869"/>
            <a:chExt cx="8869229" cy="1800200"/>
          </a:xfrm>
        </p:grpSpPr>
        <p:sp>
          <p:nvSpPr>
            <p:cNvPr id="5" name="Rectangle 7"/>
            <p:cNvSpPr txBox="1">
              <a:spLocks/>
            </p:cNvSpPr>
            <p:nvPr/>
          </p:nvSpPr>
          <p:spPr>
            <a:xfrm>
              <a:off x="167266" y="992869"/>
              <a:ext cx="8869229" cy="1800200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5800" b="1" dirty="0" smtClean="0">
                  <a:solidFill>
                    <a:prstClr val="black"/>
                  </a:solidFill>
                </a:rPr>
                <a:t>Divergent Plate Boundary:</a:t>
              </a:r>
            </a:p>
            <a:p>
              <a:r>
                <a:rPr lang="en-US" sz="4800" b="1" dirty="0" smtClean="0">
                  <a:solidFill>
                    <a:prstClr val="black"/>
                  </a:solidFill>
                </a:rPr>
                <a:t>Oceanic Plate    </a:t>
              </a:r>
              <a:r>
                <a:rPr lang="en-US" sz="5400" b="1" dirty="0" smtClean="0">
                  <a:solidFill>
                    <a:prstClr val="black"/>
                  </a:solidFill>
                </a:rPr>
                <a:t>        </a:t>
              </a:r>
              <a:r>
                <a:rPr lang="en-US" sz="4800" b="1" dirty="0" smtClean="0">
                  <a:solidFill>
                    <a:prstClr val="black"/>
                  </a:solidFill>
                </a:rPr>
                <a:t>Oceanic Plate </a:t>
              </a:r>
              <a:r>
                <a:rPr lang="en-US" sz="5400" b="1" dirty="0" smtClean="0">
                  <a:solidFill>
                    <a:prstClr val="black"/>
                  </a:solidFill>
                </a:rPr>
                <a:t/>
              </a:r>
              <a:br>
                <a:rPr lang="en-US" sz="5400" b="1" dirty="0" smtClean="0">
                  <a:solidFill>
                    <a:prstClr val="black"/>
                  </a:solidFill>
                </a:rPr>
              </a:br>
              <a:endParaRPr lang="en-US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815462" y="2420888"/>
              <a:ext cx="1543467" cy="0"/>
              <a:chOff x="3833077" y="1004417"/>
              <a:chExt cx="1543467" cy="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3833077" y="1004417"/>
                <a:ext cx="754119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4745492" y="1004417"/>
                <a:ext cx="631052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163123"/>
              </p:ext>
            </p:extLst>
          </p:nvPr>
        </p:nvGraphicFramePr>
        <p:xfrm>
          <a:off x="871801" y="1844824"/>
          <a:ext cx="7371212" cy="488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Bitmap Image" r:id="rId3" imgW="2940201" imgH="1949550" progId="Paint.Picture">
                  <p:embed/>
                </p:oleObj>
              </mc:Choice>
              <mc:Fallback>
                <p:oleObj name="Bitmap Image" r:id="rId3" imgW="2940201" imgH="19495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01" y="1844824"/>
                        <a:ext cx="7371212" cy="4885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24128" y="308956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Oceanic</a:t>
            </a:r>
            <a:br>
              <a:rPr lang="en-US" b="1" dirty="0" smtClean="0"/>
            </a:br>
            <a:r>
              <a:rPr lang="en-US" b="1" dirty="0" smtClean="0"/>
              <a:t>Crust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34474" y="3394357"/>
            <a:ext cx="170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Oceanic</a:t>
            </a:r>
          </a:p>
          <a:p>
            <a:pPr algn="ctr"/>
            <a:r>
              <a:rPr lang="en-US" b="1" dirty="0" smtClean="0"/>
              <a:t>Crust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45417" y="3412728"/>
            <a:ext cx="1584176" cy="534858"/>
          </a:xfrm>
          <a:prstGeom prst="straightConnector1">
            <a:avLst/>
          </a:prstGeom>
          <a:ln w="279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30583" y="2708920"/>
            <a:ext cx="1793020" cy="620166"/>
          </a:xfrm>
          <a:prstGeom prst="straightConnector1">
            <a:avLst/>
          </a:prstGeom>
          <a:ln w="279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034474" y="4437112"/>
            <a:ext cx="3689654" cy="1289783"/>
            <a:chOff x="1970674" y="4149080"/>
            <a:chExt cx="3689654" cy="1289783"/>
          </a:xfrm>
        </p:grpSpPr>
        <p:sp>
          <p:nvSpPr>
            <p:cNvPr id="15" name="TextBox 14"/>
            <p:cNvSpPr txBox="1"/>
            <p:nvPr/>
          </p:nvSpPr>
          <p:spPr>
            <a:xfrm>
              <a:off x="1970674" y="4854088"/>
              <a:ext cx="3689654" cy="584775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Mid-Ocean Ridge</a:t>
              </a:r>
              <a:endParaRPr lang="en-US" sz="32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675490" y="4149080"/>
              <a:ext cx="0" cy="705008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01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14184 0.057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87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14601 -0.066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143726" y="764704"/>
            <a:ext cx="8809466" cy="2736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b="1" dirty="0" smtClean="0">
                <a:solidFill>
                  <a:prstClr val="black"/>
                </a:solidFill>
              </a:rPr>
              <a:t>Turn to a seat partner and discuss the cause, effects, and importance of divergent boundaries. </a:t>
            </a:r>
            <a:endParaRPr lang="es-ES" sz="48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 descr="http://facstaff.gpc.edu/~pgore/images/divergen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94833"/>
            <a:ext cx="4392488" cy="26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>
          <a:xfrm>
            <a:off x="202600" y="755195"/>
            <a:ext cx="8809466" cy="1872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5800" dirty="0" smtClean="0">
                <a:solidFill>
                  <a:schemeClr val="accent6">
                    <a:lumMod val="75000"/>
                  </a:schemeClr>
                </a:solidFill>
              </a:rPr>
              <a:t>Human </a:t>
            </a:r>
            <a:r>
              <a:rPr lang="es-ES" sz="5800" dirty="0" err="1" smtClean="0">
                <a:solidFill>
                  <a:schemeClr val="accent6">
                    <a:lumMod val="75000"/>
                  </a:schemeClr>
                </a:solidFill>
              </a:rPr>
              <a:t>Models</a:t>
            </a:r>
            <a:r>
              <a:rPr lang="es-ES" sz="5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5800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es-ES" sz="5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5800" dirty="0" err="1" smtClean="0">
                <a:solidFill>
                  <a:schemeClr val="accent6">
                    <a:lumMod val="75000"/>
                  </a:schemeClr>
                </a:solidFill>
              </a:rPr>
              <a:t>Divergent</a:t>
            </a:r>
            <a:r>
              <a:rPr lang="es-ES" sz="5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5800" dirty="0" err="1" smtClean="0">
                <a:solidFill>
                  <a:schemeClr val="accent6">
                    <a:lumMod val="75000"/>
                  </a:schemeClr>
                </a:solidFill>
              </a:rPr>
              <a:t>Boundaries</a:t>
            </a:r>
            <a:endParaRPr lang="es-ES" sz="5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bernathyscience.com/online%20labs/plate_tec/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90628"/>
            <a:ext cx="3961788" cy="31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 txBox="1">
            <a:spLocks/>
          </p:cNvSpPr>
          <p:nvPr/>
        </p:nvSpPr>
        <p:spPr>
          <a:xfrm>
            <a:off x="202600" y="755195"/>
            <a:ext cx="8809466" cy="1872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800" b="1" dirty="0" smtClean="0">
                <a:solidFill>
                  <a:schemeClr val="accent6">
                    <a:lumMod val="75000"/>
                  </a:schemeClr>
                </a:solidFill>
              </a:rPr>
              <a:t>Convergent</a:t>
            </a:r>
            <a:r>
              <a:rPr lang="en-US" sz="5800" b="1" dirty="0" smtClean="0">
                <a:solidFill>
                  <a:prstClr val="black"/>
                </a:solidFill>
              </a:rPr>
              <a:t> Plate Boundary:</a:t>
            </a:r>
            <a:br>
              <a:rPr lang="en-US" sz="5800" b="1" dirty="0" smtClean="0">
                <a:solidFill>
                  <a:prstClr val="black"/>
                </a:solidFill>
              </a:rPr>
            </a:br>
            <a:r>
              <a:rPr lang="en-US" sz="5800" b="1" dirty="0" smtClean="0">
                <a:solidFill>
                  <a:prstClr val="black"/>
                </a:solidFill>
              </a:rPr>
              <a:t>two plates </a:t>
            </a:r>
            <a:r>
              <a:rPr lang="en-US" sz="5800" b="1" dirty="0" smtClean="0">
                <a:solidFill>
                  <a:schemeClr val="accent6">
                    <a:lumMod val="75000"/>
                  </a:schemeClr>
                </a:solidFill>
              </a:rPr>
              <a:t>collide</a:t>
            </a:r>
            <a:endParaRPr lang="es-ES" sz="5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assmyexams.co.uk/GCSE/physics/images/oceanic_continen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1977"/>
            <a:ext cx="7200800" cy="51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 txBox="1">
            <a:spLocks/>
          </p:cNvSpPr>
          <p:nvPr/>
        </p:nvSpPr>
        <p:spPr>
          <a:xfrm>
            <a:off x="109258" y="188640"/>
            <a:ext cx="8809466" cy="22322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800" b="1" dirty="0" smtClean="0">
                <a:solidFill>
                  <a:prstClr val="black"/>
                </a:solidFill>
              </a:rPr>
              <a:t>Convergent Plate Boundary:</a:t>
            </a:r>
            <a:br>
              <a:rPr lang="en-US" sz="5800" b="1" dirty="0" smtClean="0">
                <a:solidFill>
                  <a:prstClr val="black"/>
                </a:solidFill>
              </a:rPr>
            </a:br>
            <a:r>
              <a:rPr lang="en-US" sz="6000" b="1" dirty="0" smtClean="0">
                <a:solidFill>
                  <a:prstClr val="black"/>
                </a:solidFill>
              </a:rPr>
              <a:t>Oceanic</a:t>
            </a:r>
            <a:r>
              <a:rPr lang="en-US" sz="5800" b="1" dirty="0" smtClean="0">
                <a:solidFill>
                  <a:prstClr val="black"/>
                </a:solidFill>
              </a:rPr>
              <a:t>              </a:t>
            </a:r>
            <a:r>
              <a:rPr lang="en-US" sz="6000" b="1" dirty="0" smtClean="0">
                <a:solidFill>
                  <a:prstClr val="black"/>
                </a:solidFill>
              </a:rPr>
              <a:t>Continental</a:t>
            </a:r>
            <a:r>
              <a:rPr lang="en-US" sz="5800" b="1" dirty="0" smtClean="0">
                <a:solidFill>
                  <a:prstClr val="black"/>
                </a:solidFill>
              </a:rPr>
              <a:t> </a:t>
            </a:r>
            <a:endParaRPr lang="es-ES" sz="5400" dirty="0" smtClean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15396" y="1609553"/>
            <a:ext cx="1613397" cy="0"/>
            <a:chOff x="3347864" y="1628800"/>
            <a:chExt cx="1613397" cy="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267029" y="1628800"/>
              <a:ext cx="694232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347864" y="1628800"/>
              <a:ext cx="741174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94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57192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1430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Convergent Plate Boundary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: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Oceanic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             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Continental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27" y="1988840"/>
            <a:ext cx="8557946" cy="472514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denser oceanic plate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subducts</a:t>
            </a:r>
            <a:r>
              <a:rPr lang="en-US" dirty="0"/>
              <a:t> (goes down), under the continental plate into the mantle.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deep sea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trench</a:t>
            </a:r>
            <a:r>
              <a:rPr lang="en-US" dirty="0"/>
              <a:t> is created where one plate bends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sinks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High</a:t>
            </a:r>
            <a:r>
              <a:rPr lang="en-US" dirty="0" smtClean="0"/>
              <a:t> temperatures cause rock to melt around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subducting</a:t>
            </a:r>
            <a:r>
              <a:rPr lang="en-US" dirty="0" smtClean="0"/>
              <a:t> plate as it goes under the other plate</a:t>
            </a:r>
          </a:p>
          <a:p>
            <a:r>
              <a:rPr lang="en-US" dirty="0" smtClean="0"/>
              <a:t>Newly formed magma is forced upward along these plate boundaries, forming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volcanoes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47864" y="1628800"/>
            <a:ext cx="1613397" cy="0"/>
            <a:chOff x="3347864" y="1628800"/>
            <a:chExt cx="1613397" cy="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267029" y="1628800"/>
              <a:ext cx="694232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347864" y="1628800"/>
              <a:ext cx="741174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26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7"/>
          </a:xfrm>
        </p:spPr>
        <p:txBody>
          <a:bodyPr/>
          <a:lstStyle/>
          <a:p>
            <a:r>
              <a:rPr lang="en-US" sz="4800" b="1" u="sng" dirty="0" smtClean="0"/>
              <a:t>Plate Boundary Map</a:t>
            </a:r>
            <a:endParaRPr lang="en-US" sz="48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7581" y="304748"/>
            <a:ext cx="5632814" cy="7128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assmyexams.co.uk/GCSE/physics/images/oceanic_continen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7840"/>
            <a:ext cx="6480720" cy="459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 txBox="1">
            <a:spLocks/>
          </p:cNvSpPr>
          <p:nvPr/>
        </p:nvSpPr>
        <p:spPr>
          <a:xfrm>
            <a:off x="140491" y="0"/>
            <a:ext cx="8809466" cy="22322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800" b="1" dirty="0" smtClean="0">
                <a:solidFill>
                  <a:prstClr val="black"/>
                </a:solidFill>
              </a:rPr>
              <a:t>Convergent Plate Boundary:</a:t>
            </a:r>
            <a:br>
              <a:rPr lang="en-US" sz="5800" b="1" dirty="0" smtClean="0">
                <a:solidFill>
                  <a:prstClr val="black"/>
                </a:solidFill>
              </a:rPr>
            </a:br>
            <a:r>
              <a:rPr lang="en-US" sz="6000" b="1" dirty="0" smtClean="0">
                <a:solidFill>
                  <a:prstClr val="black"/>
                </a:solidFill>
              </a:rPr>
              <a:t>Oceanic</a:t>
            </a:r>
            <a:r>
              <a:rPr lang="en-US" sz="5800" b="1" dirty="0" smtClean="0">
                <a:solidFill>
                  <a:prstClr val="black"/>
                </a:solidFill>
              </a:rPr>
              <a:t>              </a:t>
            </a:r>
            <a:r>
              <a:rPr lang="en-US" sz="6000" b="1" dirty="0" smtClean="0">
                <a:solidFill>
                  <a:prstClr val="black"/>
                </a:solidFill>
              </a:rPr>
              <a:t>Continental</a:t>
            </a:r>
            <a:r>
              <a:rPr lang="en-US" sz="5800" b="1" dirty="0" smtClean="0">
                <a:solidFill>
                  <a:prstClr val="black"/>
                </a:solidFill>
              </a:rPr>
              <a:t> </a:t>
            </a:r>
            <a:endParaRPr lang="es-ES" sz="5400" dirty="0" smtClean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15396" y="1412776"/>
            <a:ext cx="1613397" cy="0"/>
            <a:chOff x="3347864" y="1628800"/>
            <a:chExt cx="1613397" cy="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267029" y="1628800"/>
              <a:ext cx="694232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347864" y="1628800"/>
              <a:ext cx="741174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45194" y="600295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hlinkClick r:id="rId3"/>
              </a:rPr>
              <a:t>http://www.classzone.com/books/earth_science/terc/content/visualizations/es0902/es0902page01.cfm?chapter_no=visualization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Model a Convergent Boundary </a:t>
            </a:r>
            <a:br>
              <a:rPr lang="en-US" sz="4000" b="1" dirty="0" smtClean="0"/>
            </a:br>
            <a:r>
              <a:rPr lang="en-US" sz="4000" b="1" dirty="0" smtClean="0"/>
              <a:t>with </a:t>
            </a:r>
            <a:r>
              <a:rPr lang="en-US" sz="4000" b="1" dirty="0" err="1" smtClean="0"/>
              <a:t>subduction</a:t>
            </a:r>
            <a:r>
              <a:rPr lang="en-US" sz="4000" b="1" dirty="0" smtClean="0"/>
              <a:t>: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4968552" cy="4653136"/>
          </a:xfrm>
        </p:spPr>
        <p:txBody>
          <a:bodyPr/>
          <a:lstStyle/>
          <a:p>
            <a:r>
              <a:rPr lang="en-US" sz="3000" dirty="0" smtClean="0"/>
              <a:t>Place your hands in front of you with your palms facing the floor as shown in the picture.</a:t>
            </a:r>
          </a:p>
          <a:p>
            <a:r>
              <a:rPr lang="en-US" sz="3000" dirty="0" smtClean="0"/>
              <a:t>Push your left hand slightly under your right hand.</a:t>
            </a:r>
          </a:p>
          <a:p>
            <a:r>
              <a:rPr lang="en-US" sz="3000" dirty="0" smtClean="0"/>
              <a:t>This motion demonstrates what happens when one plate slides under the other.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25289"/>
            <a:ext cx="3643216" cy="290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ikifuller.wikispaces.com/file/view/andes.jpg/456234240/349x250/an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3109"/>
            <a:ext cx="518897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77" y="1255213"/>
            <a:ext cx="3528392" cy="1432824"/>
          </a:xfrm>
        </p:spPr>
        <p:txBody>
          <a:bodyPr/>
          <a:lstStyle/>
          <a:p>
            <a:r>
              <a:rPr lang="en-US" sz="5400" b="1" dirty="0" smtClean="0"/>
              <a:t>Convergent </a:t>
            </a:r>
            <a:br>
              <a:rPr lang="en-US" sz="5400" b="1" dirty="0" smtClean="0"/>
            </a:br>
            <a:r>
              <a:rPr lang="en-US" sz="5400" b="1" dirty="0" smtClean="0"/>
              <a:t>Boundary</a:t>
            </a:r>
            <a:endParaRPr lang="en-US" sz="5400" b="1" dirty="0"/>
          </a:p>
        </p:txBody>
      </p:sp>
      <p:pic>
        <p:nvPicPr>
          <p:cNvPr id="8" name="Picture 4" descr="http://wanderingtrader.com/wp-content/uploads/2012/01/Andes-Mountain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51" y="3933056"/>
            <a:ext cx="4144297" cy="26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7395" y="4398645"/>
            <a:ext cx="329256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Andes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/>
            </a:r>
            <a:b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</a:b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Mountains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3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3168352"/>
          </a:xfrm>
        </p:spPr>
        <p:txBody>
          <a:bodyPr/>
          <a:lstStyle/>
          <a:p>
            <a:r>
              <a:rPr lang="en-US" b="1" dirty="0" smtClean="0"/>
              <a:t>On the geological events sheet under Ocean-Continent, describe what happens in your own words under the description heading.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35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3168352"/>
          </a:xfrm>
        </p:spPr>
        <p:txBody>
          <a:bodyPr/>
          <a:lstStyle/>
          <a:p>
            <a:r>
              <a:rPr lang="en-US" b="1" dirty="0" smtClean="0"/>
              <a:t>New crust is added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divergent</a:t>
            </a:r>
            <a:r>
              <a:rPr lang="en-US" b="1" dirty="0" smtClean="0"/>
              <a:t> boundaries while it disappears below the surface at the </a:t>
            </a:r>
            <a:r>
              <a:rPr lang="en-US" b="1" dirty="0" err="1" smtClean="0"/>
              <a:t>subduction</a:t>
            </a:r>
            <a:r>
              <a:rPr lang="en-US" b="1" dirty="0" smtClean="0"/>
              <a:t> zones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convergent</a:t>
            </a:r>
            <a:r>
              <a:rPr lang="en-US" b="1" dirty="0" smtClean="0"/>
              <a:t> boundaries.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979712" y="4509120"/>
            <a:ext cx="522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sz="3200" dirty="0" smtClean="0">
                <a:solidFill>
                  <a:prstClr val="black"/>
                </a:solidFill>
                <a:hlinkClick r:id="rId2"/>
              </a:rPr>
              <a:t>www.youtube.com/watch?v=ryrXAGY1dmE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>
          <a:xfrm>
            <a:off x="140491" y="0"/>
            <a:ext cx="8809466" cy="22322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800" b="1" dirty="0" smtClean="0">
                <a:solidFill>
                  <a:prstClr val="black"/>
                </a:solidFill>
              </a:rPr>
              <a:t>Convergent Plate Boundary:</a:t>
            </a:r>
            <a:br>
              <a:rPr lang="en-US" sz="5800" b="1" dirty="0" smtClean="0">
                <a:solidFill>
                  <a:prstClr val="black"/>
                </a:solidFill>
              </a:rPr>
            </a:br>
            <a:r>
              <a:rPr lang="en-US" sz="6000" b="1" dirty="0" smtClean="0">
                <a:solidFill>
                  <a:prstClr val="black"/>
                </a:solidFill>
              </a:rPr>
              <a:t>Oceanic</a:t>
            </a:r>
            <a:r>
              <a:rPr lang="en-US" sz="5800" b="1" dirty="0" smtClean="0">
                <a:solidFill>
                  <a:prstClr val="black"/>
                </a:solidFill>
              </a:rPr>
              <a:t>              </a:t>
            </a:r>
            <a:r>
              <a:rPr lang="en-US" sz="6000" b="1" dirty="0" smtClean="0">
                <a:solidFill>
                  <a:prstClr val="black"/>
                </a:solidFill>
              </a:rPr>
              <a:t>Continental</a:t>
            </a:r>
            <a:r>
              <a:rPr lang="en-US" sz="5800" b="1" dirty="0" smtClean="0">
                <a:solidFill>
                  <a:prstClr val="black"/>
                </a:solidFill>
              </a:rPr>
              <a:t> </a:t>
            </a:r>
            <a:endParaRPr lang="es-ES" sz="5400" dirty="0" smtClean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15396" y="1412776"/>
            <a:ext cx="1613397" cy="0"/>
            <a:chOff x="3347864" y="1628800"/>
            <a:chExt cx="1613397" cy="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267029" y="1628800"/>
              <a:ext cx="694232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347864" y="1628800"/>
              <a:ext cx="741174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423538"/>
              </p:ext>
            </p:extLst>
          </p:nvPr>
        </p:nvGraphicFramePr>
        <p:xfrm>
          <a:off x="515094" y="2132856"/>
          <a:ext cx="8060260" cy="462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Bitmap Image" r:id="rId3" imgW="3073558" imgH="1765391" progId="Paint.Picture">
                  <p:embed/>
                </p:oleObj>
              </mc:Choice>
              <mc:Fallback>
                <p:oleObj name="Bitmap Image" r:id="rId3" imgW="3073558" imgH="176539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94" y="2132856"/>
                        <a:ext cx="8060260" cy="4627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26003" y="2591375"/>
            <a:ext cx="1578785" cy="954107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Oceanic</a:t>
            </a:r>
            <a:br>
              <a:rPr lang="en-US" sz="2800" b="1" dirty="0" smtClean="0"/>
            </a:br>
            <a:r>
              <a:rPr lang="en-US" sz="2800" b="1" dirty="0" smtClean="0"/>
              <a:t>Crust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3573016"/>
            <a:ext cx="2304256" cy="954107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Continental</a:t>
            </a:r>
            <a:br>
              <a:rPr lang="en-US" sz="2800" b="1" dirty="0" smtClean="0"/>
            </a:br>
            <a:r>
              <a:rPr lang="en-US" sz="2800" b="1" dirty="0" smtClean="0"/>
              <a:t>Crust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1600" y="3858149"/>
            <a:ext cx="1728192" cy="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94722" y="3858149"/>
            <a:ext cx="1932668" cy="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765189" y="4437112"/>
            <a:ext cx="1450206" cy="1099284"/>
            <a:chOff x="1765189" y="4437112"/>
            <a:chExt cx="1450206" cy="1099284"/>
          </a:xfrm>
        </p:grpSpPr>
        <p:sp>
          <p:nvSpPr>
            <p:cNvPr id="16" name="TextBox 15"/>
            <p:cNvSpPr txBox="1"/>
            <p:nvPr/>
          </p:nvSpPr>
          <p:spPr>
            <a:xfrm>
              <a:off x="1765189" y="5013176"/>
              <a:ext cx="1450206" cy="523220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Trench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490292" y="4437112"/>
              <a:ext cx="569540" cy="576064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932040" y="1951429"/>
            <a:ext cx="2160240" cy="1594053"/>
            <a:chOff x="4932040" y="1951429"/>
            <a:chExt cx="2160240" cy="1594053"/>
          </a:xfrm>
        </p:grpSpPr>
        <p:sp>
          <p:nvSpPr>
            <p:cNvPr id="19" name="TextBox 18"/>
            <p:cNvSpPr txBox="1"/>
            <p:nvPr/>
          </p:nvSpPr>
          <p:spPr>
            <a:xfrm>
              <a:off x="5514261" y="1951429"/>
              <a:ext cx="1578019" cy="523220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Volcano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932040" y="2474649"/>
              <a:ext cx="795350" cy="1070833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98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5451 0.000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13386 0.000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62224"/>
            <a:ext cx="4775865" cy="30844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88640"/>
            <a:ext cx="9144000" cy="2952329"/>
            <a:chOff x="0" y="188640"/>
            <a:chExt cx="9144000" cy="2952329"/>
          </a:xfrm>
        </p:grpSpPr>
        <p:sp>
          <p:nvSpPr>
            <p:cNvPr id="5" name="Rectangle 7"/>
            <p:cNvSpPr txBox="1">
              <a:spLocks/>
            </p:cNvSpPr>
            <p:nvPr/>
          </p:nvSpPr>
          <p:spPr>
            <a:xfrm>
              <a:off x="0" y="188640"/>
              <a:ext cx="9144000" cy="2952329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5800" b="1" dirty="0" smtClean="0">
                  <a:solidFill>
                    <a:prstClr val="black"/>
                  </a:solidFill>
                </a:rPr>
                <a:t>Convergent Plate Boundary:</a:t>
              </a:r>
              <a:br>
                <a:rPr lang="en-US" sz="5800" b="1" dirty="0" smtClean="0">
                  <a:solidFill>
                    <a:prstClr val="black"/>
                  </a:solidFill>
                </a:rPr>
              </a:br>
              <a:r>
                <a:rPr lang="en-US" sz="4000" b="1" dirty="0" smtClean="0">
                  <a:solidFill>
                    <a:prstClr val="black"/>
                  </a:solidFill>
                </a:rPr>
                <a:t>Continental Plate             Continental Plate</a:t>
              </a:r>
              <a:br>
                <a:rPr lang="en-US" sz="4000" b="1" dirty="0" smtClean="0">
                  <a:solidFill>
                    <a:prstClr val="black"/>
                  </a:solidFill>
                </a:rPr>
              </a:b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the crust buckles and pushes upward forming mountains</a:t>
              </a:r>
              <a:endParaRPr lang="es-ES" sz="40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06205" y="1442252"/>
              <a:ext cx="1343164" cy="10633"/>
              <a:chOff x="3882695" y="1654172"/>
              <a:chExt cx="1343164" cy="10633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3882695" y="1664805"/>
                <a:ext cx="643741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4577787" y="1654172"/>
                <a:ext cx="648072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272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eogrify.net/GEO1/Lectures/PlateTectonics/Contin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" y="2492896"/>
            <a:ext cx="913534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0726" y="332656"/>
            <a:ext cx="8809466" cy="1800201"/>
            <a:chOff x="184645" y="332656"/>
            <a:chExt cx="8809466" cy="1800201"/>
          </a:xfrm>
        </p:grpSpPr>
        <p:sp>
          <p:nvSpPr>
            <p:cNvPr id="3" name="Rectangle 7"/>
            <p:cNvSpPr txBox="1">
              <a:spLocks/>
            </p:cNvSpPr>
            <p:nvPr/>
          </p:nvSpPr>
          <p:spPr>
            <a:xfrm>
              <a:off x="184645" y="332656"/>
              <a:ext cx="8809466" cy="1800201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5800" b="1" dirty="0" smtClean="0">
                  <a:solidFill>
                    <a:prstClr val="black"/>
                  </a:solidFill>
                </a:rPr>
                <a:t>Convergent Plate Boundary</a:t>
              </a:r>
              <a:br>
                <a:rPr lang="en-US" sz="5800" b="1" dirty="0" smtClean="0">
                  <a:solidFill>
                    <a:prstClr val="black"/>
                  </a:solidFill>
                </a:rPr>
              </a:br>
              <a:r>
                <a:rPr lang="en-US" sz="4800" b="1" dirty="0" smtClean="0">
                  <a:solidFill>
                    <a:prstClr val="black"/>
                  </a:solidFill>
                </a:rPr>
                <a:t>Continental             Continental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923928" y="1700808"/>
              <a:ext cx="643741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644008" y="1690175"/>
              <a:ext cx="630694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0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eogrify.net/GEO1/Lectures/PlateTectonics/Contin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632848" cy="30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84645" y="116632"/>
            <a:ext cx="8809466" cy="1800201"/>
            <a:chOff x="184645" y="332656"/>
            <a:chExt cx="8809466" cy="1800201"/>
          </a:xfrm>
        </p:grpSpPr>
        <p:sp>
          <p:nvSpPr>
            <p:cNvPr id="3" name="Rectangle 7"/>
            <p:cNvSpPr txBox="1">
              <a:spLocks/>
            </p:cNvSpPr>
            <p:nvPr/>
          </p:nvSpPr>
          <p:spPr>
            <a:xfrm>
              <a:off x="184645" y="332656"/>
              <a:ext cx="8809466" cy="1800201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800" b="1" dirty="0" smtClean="0">
                  <a:solidFill>
                    <a:prstClr val="black"/>
                  </a:solidFill>
                </a:rPr>
                <a:t>Convergent Plate Boundary</a:t>
              </a:r>
              <a:r>
                <a:rPr lang="en-US" sz="5800" b="1" dirty="0" smtClean="0">
                  <a:solidFill>
                    <a:prstClr val="black"/>
                  </a:solidFill>
                </a:rPr>
                <a:t/>
              </a:r>
              <a:br>
                <a:rPr lang="en-US" sz="5800" b="1" dirty="0" smtClean="0">
                  <a:solidFill>
                    <a:prstClr val="black"/>
                  </a:solidFill>
                </a:rPr>
              </a:br>
              <a:r>
                <a:rPr lang="en-US" sz="4000" b="1" dirty="0" smtClean="0">
                  <a:solidFill>
                    <a:prstClr val="black"/>
                  </a:solidFill>
                </a:rPr>
                <a:t>Continental</a:t>
              </a:r>
              <a:r>
                <a:rPr lang="en-US" sz="4800" b="1" dirty="0" smtClean="0">
                  <a:solidFill>
                    <a:prstClr val="black"/>
                  </a:solidFill>
                </a:rPr>
                <a:t>             </a:t>
              </a:r>
              <a:r>
                <a:rPr lang="en-US" sz="4000" b="1" dirty="0" err="1" smtClean="0">
                  <a:solidFill>
                    <a:prstClr val="black"/>
                  </a:solidFill>
                </a:rPr>
                <a:t>Continental</a:t>
              </a:r>
              <a:endParaRPr lang="en-US" sz="4000" b="1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851920" y="1527316"/>
              <a:ext cx="643741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644008" y="1512908"/>
              <a:ext cx="630694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7"/>
          <p:cNvSpPr txBox="1">
            <a:spLocks/>
          </p:cNvSpPr>
          <p:nvPr/>
        </p:nvSpPr>
        <p:spPr>
          <a:xfrm>
            <a:off x="184645" y="5013176"/>
            <a:ext cx="8809466" cy="15841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</a:rPr>
              <a:t>Earthquakes</a:t>
            </a:r>
            <a:r>
              <a:rPr lang="en-US" sz="3400" b="1" dirty="0" smtClean="0">
                <a:solidFill>
                  <a:prstClr val="black"/>
                </a:solidFill>
              </a:rPr>
              <a:t> are common at these convergent boundaries, but volcanoes do not form because there is no, or little,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</a:rPr>
              <a:t>subduction</a:t>
            </a:r>
            <a:r>
              <a:rPr lang="en-US" sz="3400" b="1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6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koohnews.ir/images/azim/images/himalaya-mountain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6" y="0"/>
            <a:ext cx="9165415" cy="70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84645" y="31568"/>
            <a:ext cx="8809466" cy="2448673"/>
            <a:chOff x="184645" y="188239"/>
            <a:chExt cx="8809466" cy="1800201"/>
          </a:xfrm>
        </p:grpSpPr>
        <p:sp>
          <p:nvSpPr>
            <p:cNvPr id="5" name="Rectangle 7"/>
            <p:cNvSpPr txBox="1">
              <a:spLocks/>
            </p:cNvSpPr>
            <p:nvPr/>
          </p:nvSpPr>
          <p:spPr>
            <a:xfrm>
              <a:off x="184645" y="188239"/>
              <a:ext cx="8809466" cy="1800201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5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Convergent Plate Boundary</a:t>
              </a:r>
              <a:br>
                <a:rPr lang="en-US" sz="5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Continental             </a:t>
              </a:r>
              <a:r>
                <a:rPr lang="en-US" sz="4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Continental</a:t>
              </a:r>
              <a:endPara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4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Himalayan Mountains</a:t>
              </a:r>
              <a:endParaRPr lang="es-E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32532" y="1164827"/>
              <a:ext cx="1447449" cy="41"/>
              <a:chOff x="3832532" y="1164827"/>
              <a:chExt cx="1447449" cy="4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3832532" y="1164827"/>
                <a:ext cx="643741" cy="0"/>
              </a:xfrm>
              <a:prstGeom prst="straightConnector1">
                <a:avLst/>
              </a:prstGeom>
              <a:ln w="127000">
                <a:solidFill>
                  <a:schemeClr val="bg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>
                <a:off x="4631910" y="1164868"/>
                <a:ext cx="648071" cy="0"/>
              </a:xfrm>
              <a:prstGeom prst="straightConnector1">
                <a:avLst/>
              </a:prstGeom>
              <a:ln w="127000">
                <a:solidFill>
                  <a:schemeClr val="bg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1259632" y="6093296"/>
            <a:ext cx="6912768" cy="64633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www.classzone.com/books/earth_science/terc/content/visualizations/es1105/es1105page01.cfm?chapter_no=visualization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2306687"/>
          </a:xfrm>
        </p:spPr>
        <p:txBody>
          <a:bodyPr/>
          <a:lstStyle/>
          <a:p>
            <a:r>
              <a:rPr lang="en-US" sz="8800" b="1" dirty="0" smtClean="0"/>
              <a:t>Plate Boundary</a:t>
            </a:r>
            <a:br>
              <a:rPr lang="en-US" sz="8800" b="1" dirty="0" smtClean="0"/>
            </a:br>
            <a:r>
              <a:rPr lang="en-US" sz="8800" b="1" dirty="0" smtClean="0"/>
              <a:t>Discover Activity page 146-147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2720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1390" y="157404"/>
            <a:ext cx="8809466" cy="1800201"/>
            <a:chOff x="184645" y="332656"/>
            <a:chExt cx="8809466" cy="1800201"/>
          </a:xfrm>
        </p:grpSpPr>
        <p:sp>
          <p:nvSpPr>
            <p:cNvPr id="3" name="Rectangle 7"/>
            <p:cNvSpPr txBox="1">
              <a:spLocks/>
            </p:cNvSpPr>
            <p:nvPr/>
          </p:nvSpPr>
          <p:spPr>
            <a:xfrm>
              <a:off x="184645" y="332656"/>
              <a:ext cx="8809466" cy="1800201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5800" b="1" dirty="0" smtClean="0">
                  <a:solidFill>
                    <a:prstClr val="black"/>
                  </a:solidFill>
                </a:rPr>
                <a:t>Convergent Plate Boundary</a:t>
              </a:r>
              <a:br>
                <a:rPr lang="en-US" sz="5800" b="1" dirty="0" smtClean="0">
                  <a:solidFill>
                    <a:prstClr val="black"/>
                  </a:solidFill>
                </a:rPr>
              </a:br>
              <a:r>
                <a:rPr lang="en-US" sz="4800" b="1" dirty="0" smtClean="0">
                  <a:solidFill>
                    <a:prstClr val="black"/>
                  </a:solidFill>
                </a:rPr>
                <a:t>Continental             Continental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923928" y="1700808"/>
              <a:ext cx="643741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644008" y="1690175"/>
              <a:ext cx="630694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5" y="1988840"/>
            <a:ext cx="8368618" cy="46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780928"/>
            <a:ext cx="33123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Continental Crust</a:t>
            </a:r>
            <a:endParaRPr lang="en-US" sz="2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28282" y="2797284"/>
            <a:ext cx="33123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Continental Crust</a:t>
            </a:r>
            <a:endParaRPr lang="en-US" sz="29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99592" y="4437112"/>
            <a:ext cx="1512168" cy="288032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953042" y="5013176"/>
            <a:ext cx="1699078" cy="216024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32279" y="4690591"/>
            <a:ext cx="2504073" cy="1077218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Why no volcanoes?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50614" y="3335893"/>
            <a:ext cx="2281665" cy="1124355"/>
            <a:chOff x="4050614" y="3335893"/>
            <a:chExt cx="2281665" cy="1124355"/>
          </a:xfrm>
        </p:grpSpPr>
        <p:sp>
          <p:nvSpPr>
            <p:cNvPr id="11" name="TextBox 10"/>
            <p:cNvSpPr txBox="1"/>
            <p:nvPr/>
          </p:nvSpPr>
          <p:spPr>
            <a:xfrm>
              <a:off x="4050614" y="3875473"/>
              <a:ext cx="2281665" cy="584775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Mountains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4644008" y="3335893"/>
              <a:ext cx="432048" cy="539581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95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01574 L -0.10399 -0.01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15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-0.01041 L 0.12986 0.042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>
          <a:xfrm>
            <a:off x="109258" y="188640"/>
            <a:ext cx="8809466" cy="22322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800" b="1" dirty="0" smtClean="0">
                <a:solidFill>
                  <a:prstClr val="black"/>
                </a:solidFill>
              </a:rPr>
              <a:t>Convergent Plate Boundary:</a:t>
            </a:r>
            <a:br>
              <a:rPr lang="en-US" sz="5800" b="1" dirty="0" smtClean="0">
                <a:solidFill>
                  <a:prstClr val="black"/>
                </a:solidFill>
              </a:rPr>
            </a:br>
            <a:r>
              <a:rPr lang="en-US" sz="6000" b="1" dirty="0" smtClean="0">
                <a:solidFill>
                  <a:prstClr val="black"/>
                </a:solidFill>
              </a:rPr>
              <a:t>Oceanic</a:t>
            </a:r>
            <a:r>
              <a:rPr lang="en-US" sz="5800" b="1" dirty="0" smtClean="0">
                <a:solidFill>
                  <a:prstClr val="black"/>
                </a:solidFill>
              </a:rPr>
              <a:t>             </a:t>
            </a:r>
            <a:r>
              <a:rPr lang="en-US" sz="5800" b="1" dirty="0" err="1" smtClean="0">
                <a:solidFill>
                  <a:prstClr val="black"/>
                </a:solidFill>
              </a:rPr>
              <a:t>Oceanic</a:t>
            </a:r>
            <a:r>
              <a:rPr lang="en-US" sz="5800" b="1" dirty="0" smtClean="0">
                <a:solidFill>
                  <a:prstClr val="black"/>
                </a:solidFill>
              </a:rPr>
              <a:t> </a:t>
            </a:r>
            <a:endParaRPr lang="es-ES" sz="5400" dirty="0" smtClean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82562" y="1609553"/>
            <a:ext cx="1613397" cy="0"/>
            <a:chOff x="3347864" y="1628800"/>
            <a:chExt cx="1613397" cy="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267029" y="1628800"/>
              <a:ext cx="694232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347864" y="1628800"/>
              <a:ext cx="741174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1" y="2168874"/>
            <a:ext cx="8149929" cy="4140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7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57192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1430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Convergent Plate Boundary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: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Oceanic 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            </a:t>
            </a:r>
            <a:r>
              <a:rPr lang="en-US" sz="4000" b="1" dirty="0" err="1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Oceanic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27" y="1988840"/>
            <a:ext cx="8557946" cy="4725144"/>
          </a:xfrm>
        </p:spPr>
        <p:txBody>
          <a:bodyPr/>
          <a:lstStyle/>
          <a:p>
            <a:r>
              <a:rPr lang="en-US" sz="2800" dirty="0"/>
              <a:t>A</a:t>
            </a:r>
            <a:r>
              <a:rPr lang="en-US" sz="2800" dirty="0" smtClean="0"/>
              <a:t> colder, older,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denser</a:t>
            </a:r>
            <a:r>
              <a:rPr lang="en-US" sz="2800" dirty="0" smtClean="0"/>
              <a:t> </a:t>
            </a:r>
            <a:r>
              <a:rPr lang="en-US" sz="2800" dirty="0"/>
              <a:t>oceanic plate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subducts</a:t>
            </a:r>
            <a:r>
              <a:rPr lang="en-US" sz="2800" dirty="0"/>
              <a:t> (goes down), under </a:t>
            </a:r>
            <a:r>
              <a:rPr lang="en-US" sz="2800" dirty="0" smtClean="0"/>
              <a:t>another oceanic plate into </a:t>
            </a:r>
            <a:r>
              <a:rPr lang="en-US" sz="2800" dirty="0"/>
              <a:t>the mantle. 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deep sea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trench</a:t>
            </a:r>
            <a:r>
              <a:rPr lang="en-US" sz="2800" dirty="0"/>
              <a:t> is created where one plate bends and sinks. 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High</a:t>
            </a:r>
            <a:r>
              <a:rPr lang="en-US" sz="2800" dirty="0" smtClean="0"/>
              <a:t> temperatures cause rock to melt around the </a:t>
            </a:r>
            <a:r>
              <a:rPr lang="en-US" sz="2800" dirty="0" err="1" smtClean="0"/>
              <a:t>subducting</a:t>
            </a:r>
            <a:r>
              <a:rPr lang="en-US" sz="2800" dirty="0" smtClean="0"/>
              <a:t> plate as it goes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under</a:t>
            </a:r>
            <a:r>
              <a:rPr lang="en-US" sz="2800" dirty="0" smtClean="0"/>
              <a:t> the other plate</a:t>
            </a:r>
          </a:p>
          <a:p>
            <a:r>
              <a:rPr lang="en-US" sz="2800" dirty="0" smtClean="0"/>
              <a:t>Newly formed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magma</a:t>
            </a:r>
            <a:r>
              <a:rPr lang="en-US" sz="2800" dirty="0" smtClean="0"/>
              <a:t> is forced upward along these plate boundaries, forming volcanoes.</a:t>
            </a:r>
          </a:p>
          <a:p>
            <a:r>
              <a:rPr lang="en-US" sz="2800" dirty="0" smtClean="0"/>
              <a:t>Over millions of years, erupted lava piles up until it rises above sea level to form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volcanic islands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07446" y="1641451"/>
            <a:ext cx="1613397" cy="0"/>
            <a:chOff x="3347864" y="1628800"/>
            <a:chExt cx="1613397" cy="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267029" y="1628800"/>
              <a:ext cx="694232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347864" y="1628800"/>
              <a:ext cx="741174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04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9297" y="188640"/>
            <a:ext cx="878497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Convergent Plate Boundary: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Oceanic 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            </a:t>
            </a:r>
            <a:r>
              <a:rPr lang="en-US" sz="4000" b="1" dirty="0" err="1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Oceanic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860611" y="1252819"/>
            <a:ext cx="1613397" cy="0"/>
            <a:chOff x="3347864" y="1628800"/>
            <a:chExt cx="1613397" cy="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267029" y="1628800"/>
              <a:ext cx="694232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347864" y="1628800"/>
              <a:ext cx="741174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 descr="http://bc.outcrop.org/images/tectonics/press4e/figure-02-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712074" cy="473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>
          <a:xfrm>
            <a:off x="109258" y="30543"/>
            <a:ext cx="8809466" cy="1800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800" b="1" dirty="0" smtClean="0">
                <a:solidFill>
                  <a:prstClr val="black"/>
                </a:solidFill>
              </a:rPr>
              <a:t>Convergent Plate Boundary:</a:t>
            </a:r>
            <a:br>
              <a:rPr lang="en-US" sz="5800" b="1" dirty="0" smtClean="0">
                <a:solidFill>
                  <a:prstClr val="black"/>
                </a:solidFill>
              </a:rPr>
            </a:br>
            <a:r>
              <a:rPr lang="en-US" sz="6000" b="1" dirty="0" smtClean="0">
                <a:solidFill>
                  <a:prstClr val="black"/>
                </a:solidFill>
              </a:rPr>
              <a:t>Oceanic</a:t>
            </a:r>
            <a:r>
              <a:rPr lang="en-US" sz="5800" b="1" dirty="0" smtClean="0">
                <a:solidFill>
                  <a:prstClr val="black"/>
                </a:solidFill>
              </a:rPr>
              <a:t>             </a:t>
            </a:r>
            <a:r>
              <a:rPr lang="en-US" sz="5800" b="1" dirty="0" err="1" smtClean="0">
                <a:solidFill>
                  <a:prstClr val="black"/>
                </a:solidFill>
              </a:rPr>
              <a:t>Oceanic</a:t>
            </a:r>
            <a:r>
              <a:rPr lang="en-US" sz="5800" b="1" dirty="0" smtClean="0">
                <a:solidFill>
                  <a:prstClr val="black"/>
                </a:solidFill>
              </a:rPr>
              <a:t> </a:t>
            </a:r>
            <a:endParaRPr lang="es-ES" sz="5400" dirty="0" smtClean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82562" y="1412776"/>
            <a:ext cx="1613397" cy="0"/>
            <a:chOff x="3347864" y="1628800"/>
            <a:chExt cx="1613397" cy="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267029" y="1628800"/>
              <a:ext cx="694232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347864" y="1628800"/>
              <a:ext cx="741174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51013"/>
              </p:ext>
            </p:extLst>
          </p:nvPr>
        </p:nvGraphicFramePr>
        <p:xfrm>
          <a:off x="188564" y="2564904"/>
          <a:ext cx="8650853" cy="3739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Bitmap Image" r:id="rId3" imgW="3467278" imgH="1498677" progId="Paint.Picture">
                  <p:embed/>
                </p:oleObj>
              </mc:Choice>
              <mc:Fallback>
                <p:oleObj name="Bitmap Image" r:id="rId3" imgW="3467278" imgH="149867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64" y="2564904"/>
                        <a:ext cx="8650853" cy="3739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29109" y="2964578"/>
            <a:ext cx="1659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Oceanic</a:t>
            </a:r>
            <a:br>
              <a:rPr lang="en-US" sz="28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Crust</a:t>
            </a:r>
            <a:endParaRPr lang="en-US" sz="28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6438" y="2964577"/>
            <a:ext cx="1659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Oceanic</a:t>
            </a:r>
            <a:br>
              <a:rPr lang="en-US" sz="28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Crust</a:t>
            </a:r>
            <a:endParaRPr lang="en-US" sz="2800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19672" y="4221088"/>
            <a:ext cx="1368152" cy="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57223" y="4221088"/>
            <a:ext cx="1531490" cy="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38092" y="1832248"/>
            <a:ext cx="3678229" cy="1452736"/>
            <a:chOff x="3238092" y="1832248"/>
            <a:chExt cx="3678229" cy="1452736"/>
          </a:xfrm>
        </p:grpSpPr>
        <p:sp>
          <p:nvSpPr>
            <p:cNvPr id="15" name="TextBox 14"/>
            <p:cNvSpPr txBox="1"/>
            <p:nvPr/>
          </p:nvSpPr>
          <p:spPr>
            <a:xfrm>
              <a:off x="3238092" y="1832248"/>
              <a:ext cx="3678229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Underwater Volcanoes</a:t>
              </a:r>
              <a:br>
                <a:rPr lang="en-US" sz="2400" b="1" dirty="0" smtClean="0">
                  <a:solidFill>
                    <a:srgbClr val="FF0000"/>
                  </a:solidFill>
                </a:rPr>
              </a:br>
              <a:r>
                <a:rPr lang="en-US" sz="2400" b="1" dirty="0" smtClean="0">
                  <a:solidFill>
                    <a:srgbClr val="FF0000"/>
                  </a:solidFill>
                </a:rPr>
                <a:t>and Volcanic Islands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048843" y="2663245"/>
              <a:ext cx="0" cy="621739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766759" y="4532832"/>
            <a:ext cx="1304253" cy="1181745"/>
            <a:chOff x="2766759" y="4532832"/>
            <a:chExt cx="1304253" cy="1181745"/>
          </a:xfrm>
        </p:grpSpPr>
        <p:sp>
          <p:nvSpPr>
            <p:cNvPr id="20" name="TextBox 19"/>
            <p:cNvSpPr txBox="1"/>
            <p:nvPr/>
          </p:nvSpPr>
          <p:spPr>
            <a:xfrm>
              <a:off x="2766759" y="5252912"/>
              <a:ext cx="1304253" cy="461665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Trench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382191" y="4532832"/>
              <a:ext cx="0" cy="720080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16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7.40741E-7 L -0.08698 7.40741E-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7.40741E-7 L 0.11424 7.40741E-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bernathyscience.com/online%20labs/plate_tec/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36367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 txBox="1">
            <a:spLocks/>
          </p:cNvSpPr>
          <p:nvPr/>
        </p:nvSpPr>
        <p:spPr>
          <a:xfrm>
            <a:off x="202600" y="620688"/>
            <a:ext cx="8809466" cy="23137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b="1" dirty="0" smtClean="0">
                <a:solidFill>
                  <a:prstClr val="black"/>
                </a:solidFill>
              </a:rPr>
              <a:t>Turn to a seat partner and discuss the cause, effect, and importance of convergent boundaries.</a:t>
            </a:r>
            <a:endParaRPr lang="es-ES" sz="4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>
          <a:xfrm>
            <a:off x="202600" y="620688"/>
            <a:ext cx="8809466" cy="23137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dirty="0" smtClean="0">
                <a:solidFill>
                  <a:prstClr val="black"/>
                </a:solidFill>
              </a:rPr>
              <a:t>Human </a:t>
            </a:r>
            <a:r>
              <a:rPr lang="es-ES" sz="4800" dirty="0" err="1" smtClean="0">
                <a:solidFill>
                  <a:prstClr val="black"/>
                </a:solidFill>
              </a:rPr>
              <a:t>models</a:t>
            </a:r>
            <a:r>
              <a:rPr lang="es-ES" sz="4800" dirty="0" smtClean="0">
                <a:solidFill>
                  <a:prstClr val="black"/>
                </a:solidFill>
              </a:rPr>
              <a:t> </a:t>
            </a:r>
            <a:r>
              <a:rPr lang="es-ES" sz="4800" dirty="0" err="1" smtClean="0">
                <a:solidFill>
                  <a:prstClr val="black"/>
                </a:solidFill>
              </a:rPr>
              <a:t>for</a:t>
            </a:r>
            <a:r>
              <a:rPr lang="es-ES" sz="4800" dirty="0" smtClean="0">
                <a:solidFill>
                  <a:prstClr val="black"/>
                </a:solidFill>
              </a:rPr>
              <a:t> </a:t>
            </a:r>
            <a:r>
              <a:rPr lang="es-ES" sz="4800" dirty="0" err="1" smtClean="0">
                <a:solidFill>
                  <a:prstClr val="black"/>
                </a:solidFill>
              </a:rPr>
              <a:t>convergent</a:t>
            </a:r>
            <a:r>
              <a:rPr lang="es-ES" sz="4800" dirty="0" smtClean="0">
                <a:solidFill>
                  <a:prstClr val="black"/>
                </a:solidFill>
              </a:rPr>
              <a:t> </a:t>
            </a:r>
            <a:r>
              <a:rPr lang="es-ES" sz="4800" dirty="0" err="1" smtClean="0">
                <a:solidFill>
                  <a:prstClr val="black"/>
                </a:solidFill>
              </a:rPr>
              <a:t>boundaries</a:t>
            </a:r>
            <a:endParaRPr lang="es-ES" sz="4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8312" y="116632"/>
            <a:ext cx="8784976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Sometimes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volcanic islands</a:t>
            </a:r>
            <a:r>
              <a:rPr lang="en-US" sz="3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form due to the movement of lithospheric plates over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hot spots</a:t>
            </a:r>
            <a:r>
              <a:rPr lang="en-US" sz="3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seattlecentral.edu/qelp/sets/073/image4T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68" y="1916832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1" y="5229200"/>
            <a:ext cx="756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www.classzone.com/books/earth_science/terc/content/visualizations/es0904/es0904page01.cfm?chapter_no=visualization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>
          <a:xfrm>
            <a:off x="173056" y="188640"/>
            <a:ext cx="8809466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800" b="1" dirty="0" smtClean="0">
                <a:solidFill>
                  <a:schemeClr val="accent6">
                    <a:lumMod val="75000"/>
                  </a:schemeClr>
                </a:solidFill>
              </a:rPr>
              <a:t>Transform</a:t>
            </a:r>
            <a:r>
              <a:rPr lang="en-US" sz="5800" b="1" dirty="0" smtClean="0">
                <a:solidFill>
                  <a:prstClr val="black"/>
                </a:solidFill>
              </a:rPr>
              <a:t> Plate Boundary:</a:t>
            </a:r>
            <a:br>
              <a:rPr lang="en-US" sz="5800" b="1" dirty="0" smtClean="0">
                <a:solidFill>
                  <a:prstClr val="black"/>
                </a:solidFill>
              </a:rPr>
            </a:br>
            <a:r>
              <a:rPr lang="en-US" sz="5800" b="1" dirty="0" smtClean="0">
                <a:solidFill>
                  <a:prstClr val="black"/>
                </a:solidFill>
              </a:rPr>
              <a:t>Plates </a:t>
            </a:r>
            <a:r>
              <a:rPr lang="en-US" sz="5800" b="1" dirty="0" smtClean="0">
                <a:solidFill>
                  <a:schemeClr val="accent6">
                    <a:lumMod val="75000"/>
                  </a:schemeClr>
                </a:solidFill>
              </a:rPr>
              <a:t>Slide</a:t>
            </a:r>
            <a:r>
              <a:rPr lang="en-US" sz="5800" b="1" dirty="0" smtClean="0">
                <a:solidFill>
                  <a:prstClr val="black"/>
                </a:solidFill>
              </a:rPr>
              <a:t> Past Each Other</a:t>
            </a:r>
            <a:endParaRPr lang="es-ES" sz="5400" dirty="0" smtClean="0">
              <a:solidFill>
                <a:prstClr val="black"/>
              </a:solidFill>
            </a:endParaRPr>
          </a:p>
        </p:txBody>
      </p:sp>
      <p:pic>
        <p:nvPicPr>
          <p:cNvPr id="9" name="Picture 2" descr="http://facstaff.gpc.edu/~pgore/images/tranformation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41" y="2492896"/>
            <a:ext cx="5674695" cy="351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6069057" cy="257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30"/>
            <a:ext cx="8229600" cy="904281"/>
          </a:xfrm>
        </p:spPr>
        <p:txBody>
          <a:bodyPr/>
          <a:lstStyle/>
          <a:p>
            <a:r>
              <a:rPr lang="en-US" sz="5400" b="1" dirty="0" smtClean="0"/>
              <a:t>Transform Boundary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3024336"/>
          </a:xfrm>
        </p:spPr>
        <p:txBody>
          <a:bodyPr/>
          <a:lstStyle/>
          <a:p>
            <a:r>
              <a:rPr lang="en-US" b="1" dirty="0" smtClean="0"/>
              <a:t>Plates move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opposite</a:t>
            </a:r>
            <a:r>
              <a:rPr lang="en-US" b="1" dirty="0" smtClean="0"/>
              <a:t> directions or in the same direction at different rates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When one plate slips past another plate suddenly, earthquakes occur</a:t>
            </a:r>
          </a:p>
          <a:p>
            <a:r>
              <a:rPr lang="en-US" b="1" dirty="0" smtClean="0"/>
              <a:t>These plate boundaries do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b="1" dirty="0" smtClean="0"/>
              <a:t> destroy or build up Earth’s crust.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11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167267" y="188640"/>
            <a:ext cx="8809466" cy="124813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700" b="1" dirty="0" smtClean="0">
                <a:solidFill>
                  <a:prstClr val="black"/>
                </a:solidFill>
              </a:rPr>
              <a:t>What did you discover from the Plate Boundary Analysis Activity?</a:t>
            </a:r>
            <a:endParaRPr lang="es-ES" sz="3700" dirty="0" smtClean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9" y="1556792"/>
            <a:ext cx="6893198" cy="374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 txBox="1">
            <a:spLocks/>
          </p:cNvSpPr>
          <p:nvPr/>
        </p:nvSpPr>
        <p:spPr>
          <a:xfrm>
            <a:off x="133897" y="5465488"/>
            <a:ext cx="8809466" cy="1111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700" b="1" dirty="0" smtClean="0">
                <a:solidFill>
                  <a:prstClr val="black"/>
                </a:solidFill>
              </a:rPr>
              <a:t>Volcanoes and Earthquakes form along tectonic plate boundaries? But Why?</a:t>
            </a:r>
            <a:endParaRPr lang="es-ES" sz="37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59" y="404664"/>
            <a:ext cx="8229600" cy="904281"/>
          </a:xfrm>
        </p:spPr>
        <p:txBody>
          <a:bodyPr/>
          <a:lstStyle/>
          <a:p>
            <a:r>
              <a:rPr lang="en-US" sz="7200" b="1" dirty="0" smtClean="0"/>
              <a:t>Transform Boundary</a:t>
            </a:r>
            <a:endParaRPr lang="en-US" sz="7200" b="1" dirty="0"/>
          </a:p>
        </p:txBody>
      </p:sp>
      <p:sp>
        <p:nvSpPr>
          <p:cNvPr id="5" name="Rectangle 4"/>
          <p:cNvSpPr/>
          <p:nvPr/>
        </p:nvSpPr>
        <p:spPr>
          <a:xfrm>
            <a:off x="408063" y="591240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www.classzone.com/books/earth_science/terc/content/visualizations/es1103/es1103page01.cfm?chapter_no=visualization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4934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5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Model a Transform Boundary: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659668"/>
            <a:ext cx="914400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71375"/>
            <a:ext cx="4968552" cy="5217157"/>
          </a:xfrm>
        </p:spPr>
        <p:txBody>
          <a:bodyPr/>
          <a:lstStyle/>
          <a:p>
            <a:r>
              <a:rPr lang="en-US" sz="3000" dirty="0" smtClean="0"/>
              <a:t>Place your hands in front of you, side by side, with your palms facing the floor as shown in the picture.</a:t>
            </a:r>
          </a:p>
          <a:p>
            <a:r>
              <a:rPr lang="en-US" sz="3000" dirty="0" smtClean="0"/>
              <a:t>Move your right hand forward and your left hand backward.</a:t>
            </a:r>
          </a:p>
          <a:p>
            <a:r>
              <a:rPr lang="en-US" sz="3000" dirty="0" smtClean="0"/>
              <a:t>This type of movement occurs along the California coast at a transform boundary.</a:t>
            </a:r>
            <a:endParaRPr lang="en-US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888165" cy="308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08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370582"/>
          </a:xfrm>
        </p:spPr>
        <p:txBody>
          <a:bodyPr/>
          <a:lstStyle/>
          <a:p>
            <a:r>
              <a:rPr lang="en-US" sz="5400" b="1" dirty="0" smtClean="0"/>
              <a:t>Transform Boundary:</a:t>
            </a:r>
            <a:br>
              <a:rPr lang="en-US" sz="5400" b="1" dirty="0" smtClean="0"/>
            </a:b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San Andreas Fault</a:t>
            </a:r>
            <a:r>
              <a:rPr lang="en-US" sz="5400" b="1" dirty="0" smtClean="0"/>
              <a:t> in California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146" name="Picture 2" descr="http://imageserver.moviepilot.com/-7fd2efb5-9f61-46f0-b7e1-4f6abd24b81a.jpeg?width=1820&amp;height=2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68764"/>
            <a:ext cx="4057985" cy="4733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7/76/Sanandr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68764"/>
            <a:ext cx="3448050" cy="476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04281"/>
          </a:xfrm>
        </p:spPr>
        <p:txBody>
          <a:bodyPr/>
          <a:lstStyle/>
          <a:p>
            <a:r>
              <a:rPr lang="en-US" sz="7200" b="1" dirty="0" smtClean="0"/>
              <a:t>Transform Boundary</a:t>
            </a:r>
            <a:endParaRPr lang="en-US" sz="72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2660"/>
              </p:ext>
            </p:extLst>
          </p:nvPr>
        </p:nvGraphicFramePr>
        <p:xfrm>
          <a:off x="683568" y="1762648"/>
          <a:ext cx="7704856" cy="390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Bitmap Image" r:id="rId3" imgW="3206915" imgH="1625684" progId="Paint.Picture">
                  <p:embed/>
                </p:oleObj>
              </mc:Choice>
              <mc:Fallback>
                <p:oleObj name="Bitmap Image" r:id="rId3" imgW="3206915" imgH="162568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62648"/>
                        <a:ext cx="7704856" cy="3908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771800" y="2348880"/>
            <a:ext cx="1728192" cy="108012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96136" y="1983818"/>
            <a:ext cx="1440160" cy="936104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051720" y="3429000"/>
            <a:ext cx="4824536" cy="2929681"/>
            <a:chOff x="2051720" y="3429000"/>
            <a:chExt cx="4824536" cy="2929681"/>
          </a:xfrm>
        </p:grpSpPr>
        <p:sp>
          <p:nvSpPr>
            <p:cNvPr id="10" name="TextBox 9"/>
            <p:cNvSpPr txBox="1"/>
            <p:nvPr/>
          </p:nvSpPr>
          <p:spPr>
            <a:xfrm>
              <a:off x="2051720" y="5589240"/>
              <a:ext cx="4824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</a:rPr>
                <a:t>Earthquakes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139952" y="3429000"/>
              <a:ext cx="0" cy="2160240"/>
            </a:xfrm>
            <a:prstGeom prst="straightConnector1">
              <a:avLst/>
            </a:prstGeom>
            <a:ln w="190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41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14948 0.142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71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3149 L 0.19687 -0.141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55 0.01759 C -0.13264 0.00903 -0.129 -0.00093 -0.12431 -0.00695 C -0.12136 -0.02037 -0.11737 -0.02963 -0.11181 -0.04167 C -0.11007 -0.04584 -0.1066 -0.05394 -0.1066 -0.05371 C -0.10539 -0.0625 -0.10382 -0.06945 -0.10035 -0.07685 C -0.09914 -0.08449 -0.09792 -0.08704 -0.09514 -0.09468 C -0.09254 -0.10139 -0.09184 -0.10972 -0.08993 -0.11736 C -0.08542 -0.08959 -0.08785 -0.10695 -0.08993 -0.04468 C -0.09011 -0.03565 -0.09271 -0.02685 -0.09184 -0.01759 C -0.09167 -0.01597 -0.08924 -0.01945 -0.08785 -0.02037 C -0.08542 -0.02639 -0.08403 -0.03172 -0.08056 -0.03658 C -0.07813 -0.04375 -0.0757 -0.04931 -0.07205 -0.05533 C -0.07171 -0.05648 -0.07153 -0.05834 -0.07101 -0.05926 C -0.07014 -0.06088 -0.06841 -0.06158 -0.06789 -0.0632 C -0.06615 -0.06759 -0.0658 -0.07616 -0.06476 -0.08125 C -0.06233 -0.09121 -0.05886 -0.1007 -0.05643 -0.11065 C -0.05157 -0.09815 -0.05226 -0.08449 -0.04809 -0.07176 C -0.04705 -0.06204 -0.04671 -0.05255 -0.04497 -0.04329 C -0.04375 -0.04584 -0.04289 -0.04884 -0.04184 -0.05139 C -0.04011 -0.05533 -0.03646 -0.0632 -0.03646 -0.06297 C -0.03438 -0.07616 -0.02518 -0.08912 -0.01771 -0.09838 C -0.01441 -0.10926 -0.00938 -0.11852 -0.00313 -0.12662 C 4.16667E-6 -0.1375 -0.00018 -0.11759 4.16667E-6 -0.11574 C 0.00104 -0.09954 0.00295 -0.0838 0.00434 -0.06736 C 0.00399 -0.05278 0.00382 -0.03797 0.00312 -0.02315 C 0.00277 -0.01713 0.00191 -0.01134 0.00121 -0.00556 C 0.00086 -0.00371 4.16667E-6 -0.00023 4.16667E-6 2.22222E-6 " pathEditMode="relative" rAng="0" ptsTypes="ffffffffffffffffffffffffff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592288"/>
          </a:xfrm>
        </p:spPr>
        <p:txBody>
          <a:bodyPr/>
          <a:lstStyle/>
          <a:p>
            <a:r>
              <a:rPr lang="en-US" sz="7200" b="1" dirty="0" smtClean="0"/>
              <a:t>Human Models for Transform Boundary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1216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en-US" sz="6000" dirty="0" smtClean="0">
                <a:hlinkClick r:id="rId2"/>
              </a:rPr>
              <a:t>Crust is in Pieces Song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212976"/>
            <a:ext cx="6616824" cy="1752600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  <a:hlinkClick r:id="rId3"/>
              </a:rPr>
              <a:t>Plate Tectonics Song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928992" cy="2664296"/>
          </a:xfrm>
        </p:spPr>
        <p:txBody>
          <a:bodyPr/>
          <a:lstStyle/>
          <a:p>
            <a:r>
              <a:rPr lang="en-US" sz="5300" b="1" dirty="0" smtClean="0"/>
              <a:t>Based on what you have learned so far, what causes the lithospheric plates to move?</a:t>
            </a:r>
            <a:endParaRPr lang="en-US" sz="53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71487" y="3717032"/>
            <a:ext cx="8229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Convection Currents in the Mantle</a:t>
            </a:r>
            <a:endParaRPr 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626215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education.sdsc.edu/optiputer/flash/convection.htm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52" y="980728"/>
            <a:ext cx="8483377" cy="4392488"/>
          </a:xfrm>
        </p:spPr>
        <p:txBody>
          <a:bodyPr/>
          <a:lstStyle/>
          <a:p>
            <a:r>
              <a:rPr lang="en-US" sz="4800" b="1" dirty="0" smtClean="0"/>
              <a:t>Convection Currents in the Mantle cause lithospheric plates to move. As the plates move, they interact. These interactions produce many </a:t>
            </a:r>
            <a:r>
              <a:rPr lang="en-US" sz="4800" b="1" dirty="0" smtClean="0">
                <a:solidFill>
                  <a:schemeClr val="accent6"/>
                </a:solidFill>
              </a:rPr>
              <a:t>geological</a:t>
            </a:r>
            <a:r>
              <a:rPr lang="en-US" sz="4800" b="1" dirty="0" smtClean="0"/>
              <a:t> features and events.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314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92" y="548680"/>
            <a:ext cx="5014900" cy="1296144"/>
          </a:xfrm>
        </p:spPr>
        <p:txBody>
          <a:bodyPr/>
          <a:lstStyle/>
          <a:p>
            <a:r>
              <a:rPr lang="en-US" sz="8000" b="1" dirty="0" smtClean="0"/>
              <a:t>Volcano</a:t>
            </a:r>
            <a:endParaRPr lang="en-US" sz="8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661248"/>
            <a:ext cx="925252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www.worldvolcanoes.info/wp-content/uploads/2013/08/volcano-300x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4932134" cy="42909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4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sz="7200" b="1" u="sng" dirty="0" smtClean="0"/>
              <a:t>Volcano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744416"/>
          </a:xfrm>
        </p:spPr>
        <p:txBody>
          <a:bodyPr/>
          <a:lstStyle/>
          <a:p>
            <a:r>
              <a:rPr lang="en-US" sz="4000" b="1" dirty="0" smtClean="0"/>
              <a:t>A </a:t>
            </a:r>
            <a:r>
              <a:rPr lang="en-US" sz="4000" b="1" dirty="0" smtClean="0">
                <a:solidFill>
                  <a:schemeClr val="accent6"/>
                </a:solidFill>
              </a:rPr>
              <a:t>volcano</a:t>
            </a:r>
            <a:r>
              <a:rPr lang="en-US" sz="4000" b="1" dirty="0" smtClean="0"/>
              <a:t> is a mountain that forms when layers of lava and ash erupt and build up</a:t>
            </a:r>
          </a:p>
          <a:p>
            <a:r>
              <a:rPr lang="en-US" sz="4000" b="1" dirty="0" smtClean="0"/>
              <a:t>Volcanoes form where plates are moving </a:t>
            </a:r>
            <a:r>
              <a:rPr lang="en-US" sz="4000" b="1" dirty="0" smtClean="0">
                <a:solidFill>
                  <a:schemeClr val="accent6"/>
                </a:solidFill>
              </a:rPr>
              <a:t>apart</a:t>
            </a:r>
            <a:r>
              <a:rPr lang="en-US" sz="4000" b="1" dirty="0" smtClean="0"/>
              <a:t>, moving </a:t>
            </a:r>
            <a:r>
              <a:rPr lang="en-US" sz="4000" b="1" dirty="0" smtClean="0">
                <a:solidFill>
                  <a:schemeClr val="accent6"/>
                </a:solidFill>
              </a:rPr>
              <a:t>together</a:t>
            </a:r>
            <a:r>
              <a:rPr lang="en-US" sz="4000" b="1" dirty="0" smtClean="0"/>
              <a:t>, and at locations called hot spots.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091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/>
          <a:lstStyle/>
          <a:p>
            <a:pPr lvl="0" eaLnBrk="1" hangingPunct="1"/>
            <a:r>
              <a:rPr lang="en-US" sz="40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When plates move, they can interact in several 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ways</a:t>
            </a:r>
            <a:r>
              <a:rPr lang="en-US" sz="40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01896"/>
            <a:ext cx="8640960" cy="2376264"/>
          </a:xfrm>
        </p:spPr>
        <p:txBody>
          <a:bodyPr/>
          <a:lstStyle/>
          <a:p>
            <a:r>
              <a:rPr lang="en-US" sz="4200" dirty="0" smtClean="0"/>
              <a:t>They can move </a:t>
            </a:r>
            <a:r>
              <a:rPr lang="en-US" sz="4200" dirty="0" smtClean="0">
                <a:solidFill>
                  <a:schemeClr val="accent6">
                    <a:lumMod val="75000"/>
                  </a:schemeClr>
                </a:solidFill>
              </a:rPr>
              <a:t>toward</a:t>
            </a:r>
            <a:r>
              <a:rPr lang="en-US" sz="4200" dirty="0" smtClean="0"/>
              <a:t> each other </a:t>
            </a:r>
          </a:p>
          <a:p>
            <a:r>
              <a:rPr lang="en-US" sz="4200" dirty="0" smtClean="0"/>
              <a:t>They can pull </a:t>
            </a:r>
            <a:r>
              <a:rPr lang="en-US" sz="4200" dirty="0" smtClean="0">
                <a:solidFill>
                  <a:schemeClr val="accent6">
                    <a:lumMod val="75000"/>
                  </a:schemeClr>
                </a:solidFill>
              </a:rPr>
              <a:t>apart</a:t>
            </a:r>
            <a:r>
              <a:rPr lang="en-US" sz="4200" dirty="0" smtClean="0"/>
              <a:t> from each other</a:t>
            </a:r>
          </a:p>
          <a:p>
            <a:r>
              <a:rPr lang="en-US" sz="4200" dirty="0" smtClean="0"/>
              <a:t>They can slide </a:t>
            </a:r>
            <a:r>
              <a:rPr lang="en-US" sz="4200" dirty="0" smtClean="0">
                <a:solidFill>
                  <a:schemeClr val="accent6">
                    <a:lumMod val="75000"/>
                  </a:schemeClr>
                </a:solidFill>
              </a:rPr>
              <a:t>alongside</a:t>
            </a:r>
            <a:r>
              <a:rPr lang="en-US" sz="4200" dirty="0" smtClean="0"/>
              <a:t> one another</a:t>
            </a:r>
            <a:endParaRPr lang="en-US" sz="4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6567" y="4365104"/>
            <a:ext cx="8229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result of plate movement can be seen at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plate boundaries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sz="7200" b="1" u="sng" dirty="0" smtClean="0"/>
              <a:t>Volcano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When the </a:t>
            </a:r>
            <a:r>
              <a:rPr lang="en-US" sz="4000" b="1" dirty="0" smtClean="0">
                <a:solidFill>
                  <a:schemeClr val="accent6"/>
                </a:solidFill>
              </a:rPr>
              <a:t>pressure</a:t>
            </a:r>
            <a:r>
              <a:rPr lang="en-US" sz="4000" b="1" dirty="0" smtClean="0"/>
              <a:t> from the rising magma in a </a:t>
            </a:r>
            <a:r>
              <a:rPr lang="en-US" sz="4000" b="1" dirty="0" smtClean="0">
                <a:solidFill>
                  <a:schemeClr val="accent6"/>
                </a:solidFill>
              </a:rPr>
              <a:t>volcano</a:t>
            </a:r>
            <a:r>
              <a:rPr lang="en-US" sz="4000" b="1" dirty="0" smtClean="0"/>
              <a:t> becomes too much, it erupts gases, ash, and lava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400506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3600" dirty="0" smtClean="0">
                <a:solidFill>
                  <a:srgbClr val="FF0000"/>
                </a:solidFill>
                <a:hlinkClick r:id="rId2"/>
              </a:rPr>
              <a:t>www.youtube.com/watch?v=WgktM2luLok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helayeredearth.com/images/teachablemoments/010_Ring%20Of%20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168775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172965"/>
            <a:ext cx="4176464" cy="18002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 of </a:t>
            </a:r>
            <a:b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377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Ring of Fire Eruption Song:</a:t>
            </a:r>
          </a:p>
          <a:p>
            <a:pPr algn="ctr"/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www.youtube.com/watch?v=PnilQsno2WI&amp;index=57&amp;list=PLqTEqBBPoqwVTbS_6i2lsAmWTaW9312Fl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4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143726" y="908720"/>
            <a:ext cx="8809466" cy="2736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800" b="1" dirty="0" smtClean="0">
                <a:solidFill>
                  <a:schemeClr val="accent6">
                    <a:lumMod val="75000"/>
                  </a:schemeClr>
                </a:solidFill>
              </a:rPr>
              <a:t>Divergent</a:t>
            </a:r>
            <a:r>
              <a:rPr lang="en-US" sz="5800" b="1" dirty="0" smtClean="0">
                <a:solidFill>
                  <a:prstClr val="black"/>
                </a:solidFill>
              </a:rPr>
              <a:t> Plate Boundary:</a:t>
            </a:r>
            <a:br>
              <a:rPr lang="en-US" sz="5800" b="1" dirty="0" smtClean="0">
                <a:solidFill>
                  <a:prstClr val="black"/>
                </a:solidFill>
              </a:rPr>
            </a:br>
            <a:r>
              <a:rPr lang="en-US" sz="5800" b="1" dirty="0" smtClean="0">
                <a:solidFill>
                  <a:prstClr val="black"/>
                </a:solidFill>
              </a:rPr>
              <a:t>two plates are moving </a:t>
            </a:r>
            <a:r>
              <a:rPr lang="en-US" sz="5800" b="1" dirty="0" smtClean="0">
                <a:solidFill>
                  <a:schemeClr val="accent6">
                    <a:lumMod val="75000"/>
                  </a:schemeClr>
                </a:solidFill>
              </a:rPr>
              <a:t>apart</a:t>
            </a:r>
            <a:r>
              <a:rPr lang="en-US" sz="5800" b="1" dirty="0" smtClean="0">
                <a:solidFill>
                  <a:prstClr val="black"/>
                </a:solidFill>
              </a:rPr>
              <a:t> and new crust is created</a:t>
            </a:r>
            <a:endParaRPr lang="es-ES" sz="58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 descr="http://facstaff.gpc.edu/~pgore/images/divergen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94833"/>
            <a:ext cx="4392488" cy="26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194" name="Picture 2" descr="http://www.bbc.co.uk/staticarchive/99674b272695d3a9b9afa83b291272b14ae61d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02" y="2839880"/>
            <a:ext cx="4248667" cy="40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85299" y="39778"/>
            <a:ext cx="8820472" cy="2276872"/>
            <a:chOff x="185299" y="39778"/>
            <a:chExt cx="8820472" cy="2276872"/>
          </a:xfrm>
        </p:grpSpPr>
        <p:sp>
          <p:nvSpPr>
            <p:cNvPr id="5" name="Rectangle 7"/>
            <p:cNvSpPr txBox="1">
              <a:spLocks/>
            </p:cNvSpPr>
            <p:nvPr/>
          </p:nvSpPr>
          <p:spPr>
            <a:xfrm>
              <a:off x="185299" y="39778"/>
              <a:ext cx="8820472" cy="2276872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 b="1" dirty="0" smtClean="0">
                  <a:solidFill>
                    <a:prstClr val="black"/>
                  </a:solidFill>
                </a:rPr>
                <a:t>Divergent Plate Boundary</a:t>
              </a:r>
              <a:r>
                <a:rPr lang="en-US" sz="4000" b="1" dirty="0">
                  <a:solidFill>
                    <a:prstClr val="black"/>
                  </a:solidFill>
                </a:rPr>
                <a:t>:</a:t>
              </a:r>
              <a:r>
                <a:rPr lang="en-US" sz="4000" b="1" dirty="0" smtClean="0">
                  <a:solidFill>
                    <a:prstClr val="black"/>
                  </a:solidFill>
                </a:rPr>
                <a:t> </a:t>
              </a:r>
              <a:br>
                <a:rPr lang="en-US" sz="4000" b="1" dirty="0" smtClean="0">
                  <a:solidFill>
                    <a:prstClr val="black"/>
                  </a:solidFill>
                </a:rPr>
              </a:br>
              <a:r>
                <a:rPr lang="en-US" sz="3600" b="1" dirty="0" smtClean="0">
                  <a:solidFill>
                    <a:prstClr val="black"/>
                  </a:solidFill>
                </a:rPr>
                <a:t>Continental Plate  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                   </a:t>
              </a:r>
              <a:r>
                <a:rPr lang="en-US" sz="3600" b="1" dirty="0" smtClean="0">
                  <a:solidFill>
                    <a:prstClr val="black"/>
                  </a:solidFill>
                </a:rPr>
                <a:t>Continental Plate</a:t>
              </a:r>
            </a:p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</a:rPr>
                <a:t>When two continental plates spread apart rifts (cracks) begin. Magma can rise and squeeze between the cracks sometimes forming volcanoes.</a:t>
              </a:r>
              <a:endParaRPr lang="es-ES" sz="3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33077" y="1004417"/>
              <a:ext cx="1543467" cy="0"/>
              <a:chOff x="3833077" y="1004417"/>
              <a:chExt cx="1543467" cy="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3833077" y="1004417"/>
                <a:ext cx="754119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4745492" y="1004417"/>
                <a:ext cx="631052" cy="0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48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80" y="332656"/>
            <a:ext cx="4824536" cy="2556272"/>
          </a:xfrm>
        </p:spPr>
        <p:txBody>
          <a:bodyPr/>
          <a:lstStyle/>
          <a:p>
            <a:r>
              <a:rPr lang="en-US" sz="6600" b="1" dirty="0" smtClean="0"/>
              <a:t>Divergent Boundary in 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Iceland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pubs.usgs.gov/gip/dynamic/graphics/Fig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05" y="2797497"/>
            <a:ext cx="3581400" cy="3714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r282zn36sxxg.cloudfront.net/datastreams/f-d%3A59406ff95cad4462c3b146065cbe33096910648c48871c065584edfe%2BIMAGE_THUMB_POSTCARD%2BIMAGE_THUMB_POSTCARD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9" y="321297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39" y="404664"/>
            <a:ext cx="2378931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9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80" y="332656"/>
            <a:ext cx="4824536" cy="2556272"/>
          </a:xfrm>
        </p:spPr>
        <p:txBody>
          <a:bodyPr/>
          <a:lstStyle/>
          <a:p>
            <a:r>
              <a:rPr lang="en-US" sz="6600" b="1" dirty="0" smtClean="0"/>
              <a:t>Divergent Boundary in 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Africa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http://i.usatoday.net/tech/space/twis08/african-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92" y="3293305"/>
            <a:ext cx="3161481" cy="31898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tpats.qld.edu.au/images/content/afric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82107"/>
            <a:ext cx="4800533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eology.com/c/180-east-africa-ri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85" y="404664"/>
            <a:ext cx="3190508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19629</TotalTime>
  <Words>827</Words>
  <Application>Microsoft Office PowerPoint</Application>
  <PresentationFormat>On-screen Show (4:3)</PresentationFormat>
  <Paragraphs>123</Paragraphs>
  <Slides>51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Arial</vt:lpstr>
      <vt:lpstr>Calibri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Bitmap Image</vt:lpstr>
      <vt:lpstr>PowerPoint Presentation</vt:lpstr>
      <vt:lpstr>Plate Boundary Map</vt:lpstr>
      <vt:lpstr>Plate Boundary Discover Activity page 146-147</vt:lpstr>
      <vt:lpstr>PowerPoint Presentation</vt:lpstr>
      <vt:lpstr>When plates move, they can interact in several ways:</vt:lpstr>
      <vt:lpstr>PowerPoint Presentation</vt:lpstr>
      <vt:lpstr>PowerPoint Presentation</vt:lpstr>
      <vt:lpstr>Divergent Boundary in Iceland</vt:lpstr>
      <vt:lpstr>Divergent Boundary in Africa</vt:lpstr>
      <vt:lpstr>PowerPoint Presentation</vt:lpstr>
      <vt:lpstr>PowerPoint Presentation</vt:lpstr>
      <vt:lpstr>PowerPoint Presentation</vt:lpstr>
      <vt:lpstr>Divergent Boundary: Mid-Atlantic Ridge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Convergent Plate Boundary: Oceanic               Continental </vt:lpstr>
      <vt:lpstr>PowerPoint Presentation</vt:lpstr>
      <vt:lpstr>Model a Convergent Boundary  with subduction:</vt:lpstr>
      <vt:lpstr>Convergent  Boundary</vt:lpstr>
      <vt:lpstr>On the geological events sheet under Ocean-Continent, describe what happens in your own words under the description heading.</vt:lpstr>
      <vt:lpstr>New crust is added at divergent boundaries while it disappears below the surface at the subduction zones of convergent boundaries.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Convergent Plate Boundary: Oceanic              Oceanic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 Boundary</vt:lpstr>
      <vt:lpstr>Transform Boundary</vt:lpstr>
      <vt:lpstr>Model a Transform Boundary:</vt:lpstr>
      <vt:lpstr>Transform Boundary: San Andreas Fault in California</vt:lpstr>
      <vt:lpstr>Transform Boundary</vt:lpstr>
      <vt:lpstr>Human Models for Transform Boundary</vt:lpstr>
      <vt:lpstr>Crust is in Pieces Song</vt:lpstr>
      <vt:lpstr>Based on what you have learned so far, what causes the lithospheric plates to move?</vt:lpstr>
      <vt:lpstr>Convection Currents in the Mantle cause lithospheric plates to move. As the plates move, they interact. These interactions produce many geological features and events.</vt:lpstr>
      <vt:lpstr>Volcano</vt:lpstr>
      <vt:lpstr>Volcano</vt:lpstr>
      <vt:lpstr>Volcano</vt:lpstr>
      <vt:lpstr>Ring of  Fire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Mariajose</dc:creator>
  <cp:lastModifiedBy>Scarbrough Christi A</cp:lastModifiedBy>
  <cp:revision>227</cp:revision>
  <cp:lastPrinted>2017-08-31T18:27:44Z</cp:lastPrinted>
  <dcterms:created xsi:type="dcterms:W3CDTF">2009-05-12T23:31:36Z</dcterms:created>
  <dcterms:modified xsi:type="dcterms:W3CDTF">2018-09-12T13:49:26Z</dcterms:modified>
</cp:coreProperties>
</file>