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7" r:id="rId13"/>
    <p:sldId id="314" r:id="rId14"/>
    <p:sldId id="315" r:id="rId15"/>
    <p:sldId id="316" r:id="rId16"/>
    <p:sldId id="312" r:id="rId17"/>
    <p:sldId id="313" r:id="rId18"/>
    <p:sldId id="331" r:id="rId19"/>
    <p:sldId id="319" r:id="rId20"/>
    <p:sldId id="321" r:id="rId21"/>
    <p:sldId id="322" r:id="rId22"/>
    <p:sldId id="323" r:id="rId23"/>
    <p:sldId id="325" r:id="rId24"/>
    <p:sldId id="324" r:id="rId25"/>
    <p:sldId id="326" r:id="rId26"/>
    <p:sldId id="327" r:id="rId27"/>
    <p:sldId id="328" r:id="rId28"/>
    <p:sldId id="329" r:id="rId29"/>
    <p:sldId id="330" r:id="rId30"/>
    <p:sldId id="332" r:id="rId3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120"/>
    <a:srgbClr val="996633"/>
    <a:srgbClr val="FFFFCC"/>
    <a:srgbClr val="422C16"/>
    <a:srgbClr val="0C788E"/>
    <a:srgbClr val="025198"/>
    <a:srgbClr val="000099"/>
    <a:srgbClr val="1C1C1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94652" autoAdjust="0"/>
  </p:normalViewPr>
  <p:slideViewPr>
    <p:cSldViewPr>
      <p:cViewPr varScale="1">
        <p:scale>
          <a:sx n="70" d="100"/>
          <a:sy n="70" d="100"/>
        </p:scale>
        <p:origin x="3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C35E4-EA88-40AA-A4BE-D10DF161AC4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9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300B-1A77-4AD6-B0DF-7FF52CA167B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959CD-6075-4C5E-9B85-6BEEB2D5EDA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7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B31EC-25FF-43C2-8893-312D443ED20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6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9EF0C-883F-4EA1-8C6E-99FF0292E29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04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57DDB-ADFD-4456-9F95-E9AB9BA5EB4C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93260-847E-4828-B1E1-319A354B2932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09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BF323-39BB-47E7-82A6-DAED16E6549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6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96ED9-14F0-475C-9156-A21F7F25440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53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007E7-28A2-4A42-AACF-0AB44E25D71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4F912-CF4D-466B-BCB9-0C59D05EE5D9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7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B0842-B72E-4991-B519-32484EC6EC46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lasszone.com/books/earth_science/terc/content/visualizations/es1606/es1606page01.cfm?chapter_no=visualizatio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1305/es1305page01.cfm?chapter_no=visualization" TargetMode="External"/><Relationship Id="rId2" Type="http://schemas.openxmlformats.org/officeDocument/2006/relationships/hyperlink" Target="http://www.classzone.com/books/earth_science/terc/content/visualizations/es1303/es1303page01.cfm?chapter_no=visualizati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udyjams.scholastic.com/studyjams/jams/science/rocks-minerals-landforms/weathering-and-erosion.htm" TargetMode="External"/><Relationship Id="rId4" Type="http://schemas.openxmlformats.org/officeDocument/2006/relationships/hyperlink" Target="http://www.classzone.com/books/earth_science/terc/content/visualizations/es1601/es1601page01.cfm?chapter_no=visualization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asszone.com/books/earth_science/terc/content/visualizations/es1502/es1502page01.cfm?chapter_no=visualizatio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311yO5opVk" TargetMode="External"/><Relationship Id="rId2" Type="http://schemas.openxmlformats.org/officeDocument/2006/relationships/hyperlink" Target="http://studyjams.scholastic.com/studyjams/jams/science/rocks-minerals-landforms/weathering-and-erosion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lasszone.com/books/earth_science/terc/content/visualizations/es0604/es0604page01.cfm?chapter_no=visualizatio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highered.mheducation.com/olcweb/cgi/pluginpop.cgi?it=swf::640::480::/sites/dl/free/0072402466/30425/13_22.swf::Fig.%2013.22%20-%20Formation%20of%20a%20Sand%20Dune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0346" y="493092"/>
            <a:ext cx="7772400" cy="1470025"/>
          </a:xfrm>
        </p:spPr>
        <p:txBody>
          <a:bodyPr/>
          <a:lstStyle/>
          <a:p>
            <a:r>
              <a:rPr lang="en-US" sz="11500" b="1" u="sng" dirty="0" smtClean="0">
                <a:solidFill>
                  <a:srgbClr val="624120"/>
                </a:solidFill>
              </a:rPr>
              <a:t>Erosion</a:t>
            </a:r>
            <a:endParaRPr lang="en-US" sz="11500" b="1" u="sng" dirty="0">
              <a:solidFill>
                <a:srgbClr val="624120"/>
              </a:solidFill>
            </a:endParaRPr>
          </a:p>
        </p:txBody>
      </p:sp>
      <p:pic>
        <p:nvPicPr>
          <p:cNvPr id="5122" name="Picture 2" descr="http://i.dailymail.co.uk/i/pix/2014/03/04/article-2573058-1C08E6E000000578-919_964x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6877844" cy="3945486"/>
          </a:xfrm>
          <a:prstGeom prst="rect">
            <a:avLst/>
          </a:prstGeom>
          <a:noFill/>
          <a:ln>
            <a:solidFill>
              <a:srgbClr val="62412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9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-64468"/>
            <a:ext cx="4932041" cy="1001819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624120"/>
                </a:solidFill>
              </a:rPr>
              <a:t>Erosion by Water</a:t>
            </a:r>
            <a:endParaRPr lang="en-US" sz="4000" b="1" u="sng" dirty="0">
              <a:solidFill>
                <a:srgbClr val="62412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795" y="946405"/>
            <a:ext cx="3965603" cy="2739492"/>
            <a:chOff x="4761225" y="227664"/>
            <a:chExt cx="3965603" cy="2739492"/>
          </a:xfrm>
        </p:grpSpPr>
        <p:pic>
          <p:nvPicPr>
            <p:cNvPr id="14340" name="Picture 4" descr="http://www.onegeology.org/extra/kids/images/erosio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25" y="333995"/>
              <a:ext cx="3965603" cy="2633161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5158695" y="227664"/>
              <a:ext cx="3168353" cy="461665"/>
              <a:chOff x="1810042" y="830311"/>
              <a:chExt cx="3346817" cy="461665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969378" y="851577"/>
                <a:ext cx="2984985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810042" y="830311"/>
                <a:ext cx="33468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Rivers or Streams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5173212" y="925140"/>
            <a:ext cx="3573857" cy="2807988"/>
            <a:chOff x="5018217" y="3652150"/>
            <a:chExt cx="3573857" cy="2807988"/>
          </a:xfrm>
        </p:grpSpPr>
        <p:pic>
          <p:nvPicPr>
            <p:cNvPr id="14342" name="Picture 6" descr="http://www.mypiplan.com/wp-content/uploads/2014/04/raining-in-pipl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217" y="3779745"/>
              <a:ext cx="3573857" cy="2680393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5815482" y="3652150"/>
              <a:ext cx="1957111" cy="461665"/>
              <a:chOff x="1586346" y="677070"/>
              <a:chExt cx="1957111" cy="461665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586346" y="698335"/>
                <a:ext cx="1957111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890861" y="677070"/>
                <a:ext cx="13702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Rain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367188" y="3887992"/>
            <a:ext cx="3185904" cy="2289231"/>
            <a:chOff x="899592" y="1873412"/>
            <a:chExt cx="3185904" cy="2289231"/>
          </a:xfrm>
        </p:grpSpPr>
        <p:pic>
          <p:nvPicPr>
            <p:cNvPr id="14338" name="Picture 2" descr="http://stumbles.id.au/clem/resources/media/images/flooding-00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049327"/>
              <a:ext cx="3185904" cy="2113316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1482963" y="1873412"/>
              <a:ext cx="2038148" cy="463947"/>
              <a:chOff x="1568790" y="1238527"/>
              <a:chExt cx="2038148" cy="46394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1568790" y="1270426"/>
                <a:ext cx="2038148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718629" y="1238527"/>
                <a:ext cx="17344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Flooding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026105" y="3901157"/>
            <a:ext cx="3070678" cy="2220856"/>
            <a:chOff x="925258" y="4333205"/>
            <a:chExt cx="3070678" cy="2220856"/>
          </a:xfrm>
        </p:grpSpPr>
        <p:pic>
          <p:nvPicPr>
            <p:cNvPr id="14344" name="Picture 8" descr="http://indianapublicmedia.org/eartheats/files/2014/02/Soil-Erosion-21-940x62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258" y="4509120"/>
              <a:ext cx="3070678" cy="2044941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" name="Group 29"/>
            <p:cNvGrpSpPr/>
            <p:nvPr/>
          </p:nvGrpSpPr>
          <p:grpSpPr>
            <a:xfrm>
              <a:off x="1405814" y="4333205"/>
              <a:ext cx="2038148" cy="463947"/>
              <a:chOff x="1511955" y="1342176"/>
              <a:chExt cx="2038148" cy="46394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511955" y="1374075"/>
                <a:ext cx="2038148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44306" y="1342176"/>
                <a:ext cx="1330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Runoff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31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9146"/>
            <a:ext cx="7200800" cy="1224136"/>
          </a:xfrm>
        </p:spPr>
        <p:txBody>
          <a:bodyPr/>
          <a:lstStyle/>
          <a:p>
            <a:r>
              <a:rPr lang="en-US" sz="6600" b="1" u="sng" dirty="0" smtClean="0">
                <a:solidFill>
                  <a:srgbClr val="624120"/>
                </a:solidFill>
              </a:rPr>
              <a:t>Erosion by Water</a:t>
            </a:r>
            <a:endParaRPr lang="en-US" sz="6600" b="1" u="sng" dirty="0">
              <a:solidFill>
                <a:srgbClr val="62412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3310" y="3356992"/>
            <a:ext cx="8621088" cy="2503241"/>
            <a:chOff x="243310" y="3777342"/>
            <a:chExt cx="8621088" cy="2503241"/>
          </a:xfrm>
        </p:grpSpPr>
        <p:pic>
          <p:nvPicPr>
            <p:cNvPr id="2050" name="Picture 2" descr="http://geotripperimages.com/images/DSC06770%20Beach%20at%20Ritz%20Carlto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777342"/>
              <a:ext cx="3356294" cy="2491543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upload.wikimedia.org/wikipedia/commons/6/63/Wavecut_platform_southerndown_pan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310" y="3789040"/>
              <a:ext cx="4968552" cy="2491543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itle 1"/>
          <p:cNvSpPr txBox="1">
            <a:spLocks/>
          </p:cNvSpPr>
          <p:nvPr/>
        </p:nvSpPr>
        <p:spPr bwMode="auto">
          <a:xfrm>
            <a:off x="1028129" y="1412776"/>
            <a:ext cx="6912768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000" b="1" dirty="0" smtClean="0">
                <a:solidFill>
                  <a:srgbClr val="624120"/>
                </a:solidFill>
              </a:rPr>
              <a:t>Waves eroding the shoreline</a:t>
            </a:r>
            <a:endParaRPr lang="en-US" sz="6000" b="1" dirty="0">
              <a:solidFill>
                <a:srgbClr val="62412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4049" y="6093296"/>
            <a:ext cx="4087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 dirty="0">
                <a:solidFill>
                  <a:srgbClr val="0000FF"/>
                </a:solidFill>
                <a:latin typeface="Arial"/>
                <a:ea typeface="Calibri"/>
                <a:hlinkClick r:id="rId4"/>
              </a:rPr>
              <a:t>Images of Wave Erosion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588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8" y="404664"/>
            <a:ext cx="8435280" cy="1143000"/>
          </a:xfrm>
        </p:spPr>
        <p:txBody>
          <a:bodyPr/>
          <a:lstStyle/>
          <a:p>
            <a:r>
              <a:rPr lang="en-US" sz="5400" b="1" dirty="0" smtClean="0">
                <a:solidFill>
                  <a:srgbClr val="624120"/>
                </a:solidFill>
              </a:rPr>
              <a:t>Animations of Erosion </a:t>
            </a:r>
            <a:br>
              <a:rPr lang="en-US" sz="5400" b="1" dirty="0" smtClean="0">
                <a:solidFill>
                  <a:srgbClr val="624120"/>
                </a:solidFill>
              </a:rPr>
            </a:br>
            <a:r>
              <a:rPr lang="en-US" sz="5400" b="1" dirty="0" smtClean="0">
                <a:solidFill>
                  <a:srgbClr val="624120"/>
                </a:solidFill>
              </a:rPr>
              <a:t>by Water</a:t>
            </a:r>
            <a:endParaRPr lang="en-US" sz="5400" b="1" dirty="0">
              <a:solidFill>
                <a:srgbClr val="62412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2232248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Animation of sediments being transported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Animation of erosion by a waterfall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Animation of the formation of an arch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4725144"/>
            <a:ext cx="8645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rgbClr val="0000FF"/>
                </a:solidFill>
                <a:latin typeface="Arial"/>
                <a:ea typeface="Calibri"/>
                <a:hlinkClick r:id="rId5"/>
              </a:rPr>
              <a:t>Study Jams: Weathering and Erosion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716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3/33/Briksdalsbreen_(03_27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15930"/>
            <a:ext cx="10730706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2711" y="404664"/>
            <a:ext cx="4752528" cy="2160240"/>
          </a:xfrm>
        </p:spPr>
        <p:txBody>
          <a:bodyPr/>
          <a:lstStyle/>
          <a:p>
            <a:r>
              <a:rPr lang="en-US" sz="7200" b="1" u="sng" dirty="0" smtClean="0">
                <a:solidFill>
                  <a:schemeClr val="bg1"/>
                </a:solidFill>
              </a:rPr>
              <a:t>Erosion by </a:t>
            </a:r>
            <a:r>
              <a:rPr lang="en-US" sz="7200" b="1" u="sng" dirty="0" smtClean="0">
                <a:solidFill>
                  <a:schemeClr val="accent2"/>
                </a:solidFill>
              </a:rPr>
              <a:t>Ice</a:t>
            </a:r>
            <a:endParaRPr lang="en-US" sz="7200" b="1" u="sng" dirty="0">
              <a:solidFill>
                <a:schemeClr val="accent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30254" y="3933056"/>
            <a:ext cx="8712968" cy="2520280"/>
          </a:xfrm>
          <a:prstGeom prst="rect">
            <a:avLst/>
          </a:prstGeom>
          <a:solidFill>
            <a:schemeClr val="bg1">
              <a:alpha val="83000"/>
            </a:schemeClr>
          </a:solidFill>
          <a:ln cap="rnd">
            <a:solidFill>
              <a:srgbClr val="624120"/>
            </a:solidFill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 smtClean="0">
                <a:solidFill>
                  <a:srgbClr val="624120"/>
                </a:solidFill>
              </a:rPr>
              <a:t>When a </a:t>
            </a:r>
            <a:r>
              <a:rPr lang="en-US" sz="4800" b="1" dirty="0" smtClean="0">
                <a:solidFill>
                  <a:schemeClr val="accent2"/>
                </a:solidFill>
              </a:rPr>
              <a:t>glacier</a:t>
            </a:r>
            <a:r>
              <a:rPr lang="en-US" sz="4800" b="1" dirty="0" smtClean="0">
                <a:solidFill>
                  <a:srgbClr val="624120"/>
                </a:solidFill>
              </a:rPr>
              <a:t> moves, it picks up loose </a:t>
            </a:r>
            <a:r>
              <a:rPr lang="en-US" sz="4800" b="1" dirty="0" smtClean="0">
                <a:solidFill>
                  <a:schemeClr val="accent2"/>
                </a:solidFill>
              </a:rPr>
              <a:t>material</a:t>
            </a:r>
            <a:r>
              <a:rPr lang="en-US" sz="4800" b="1" dirty="0" smtClean="0">
                <a:solidFill>
                  <a:srgbClr val="624120"/>
                </a:solidFill>
              </a:rPr>
              <a:t> and </a:t>
            </a:r>
            <a:r>
              <a:rPr lang="en-US" sz="4800" b="1" dirty="0" smtClean="0">
                <a:solidFill>
                  <a:schemeClr val="accent2"/>
                </a:solidFill>
              </a:rPr>
              <a:t>transports</a:t>
            </a:r>
            <a:r>
              <a:rPr lang="en-US" sz="4800" b="1" dirty="0" smtClean="0">
                <a:solidFill>
                  <a:srgbClr val="624120"/>
                </a:solidFill>
              </a:rPr>
              <a:t> it to other places.</a:t>
            </a:r>
            <a:endParaRPr lang="en-US" sz="4800" b="1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8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96" y="-117294"/>
            <a:ext cx="8229600" cy="1143000"/>
          </a:xfrm>
        </p:spPr>
        <p:txBody>
          <a:bodyPr/>
          <a:lstStyle/>
          <a:p>
            <a:r>
              <a:rPr lang="en-US" sz="5400" b="1" u="sng" dirty="0" smtClean="0">
                <a:solidFill>
                  <a:schemeClr val="tx1"/>
                </a:solidFill>
              </a:rPr>
              <a:t>Erosion by Ice</a:t>
            </a:r>
            <a:endParaRPr lang="en-US" sz="6600" b="1" u="sng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6100"/>
            <a:ext cx="6984776" cy="51061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415494" y="6162230"/>
            <a:ext cx="5742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Images of how Glaciers erode rock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11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792" y="476672"/>
            <a:ext cx="7916416" cy="2448272"/>
          </a:xfrm>
        </p:spPr>
        <p:txBody>
          <a:bodyPr/>
          <a:lstStyle/>
          <a:p>
            <a:r>
              <a:rPr lang="en-US" sz="4600" b="1" dirty="0" smtClean="0">
                <a:solidFill>
                  <a:srgbClr val="624120"/>
                </a:solidFill>
              </a:rPr>
              <a:t>Turn to an elbow partner and describe examples of erosion you have observed.</a:t>
            </a:r>
            <a:endParaRPr lang="en-US" sz="4600" b="1" dirty="0">
              <a:solidFill>
                <a:srgbClr val="62412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95536" y="3501008"/>
            <a:ext cx="835292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600" b="1" dirty="0" smtClean="0">
                <a:solidFill>
                  <a:srgbClr val="624120"/>
                </a:solidFill>
              </a:rPr>
              <a:t>With a different elbow partner, discuss the difference between Weathering and Erosion.</a:t>
            </a:r>
            <a:endParaRPr lang="en-US" sz="4600" b="1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084" y="7879"/>
            <a:ext cx="7916416" cy="2232248"/>
          </a:xfrm>
        </p:spPr>
        <p:txBody>
          <a:bodyPr/>
          <a:lstStyle/>
          <a:p>
            <a:r>
              <a:rPr lang="en-US" sz="4000" b="1" dirty="0" smtClean="0">
                <a:solidFill>
                  <a:srgbClr val="624120"/>
                </a:solidFill>
              </a:rPr>
              <a:t>Weathering and Erosion are two very different processes that tend to act sequentially.</a:t>
            </a:r>
            <a:endParaRPr lang="en-US" sz="4000" b="1" dirty="0">
              <a:solidFill>
                <a:srgbClr val="624120"/>
              </a:solidFill>
            </a:endParaRPr>
          </a:p>
        </p:txBody>
      </p:sp>
      <p:pic>
        <p:nvPicPr>
          <p:cNvPr id="3074" name="Picture 2" descr="http://arlingtonrobinson.weebly.com/uploads/3/9/3/2/3932951/1771158.jpg?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71775"/>
            <a:ext cx="6048672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609804" y="1268760"/>
            <a:ext cx="791641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dirty="0" smtClean="0">
                <a:solidFill>
                  <a:schemeClr val="accent2"/>
                </a:solidFill>
              </a:rPr>
              <a:t>Weathering</a:t>
            </a:r>
            <a:r>
              <a:rPr lang="en-US" b="1" dirty="0" smtClean="0">
                <a:solidFill>
                  <a:srgbClr val="624120"/>
                </a:solidFill>
              </a:rPr>
              <a:t> is the result of the </a:t>
            </a:r>
            <a:r>
              <a:rPr lang="en-US" b="1" dirty="0" smtClean="0">
                <a:solidFill>
                  <a:schemeClr val="accent2"/>
                </a:solidFill>
              </a:rPr>
              <a:t>physical</a:t>
            </a:r>
            <a:r>
              <a:rPr lang="en-US" b="1" dirty="0" smtClean="0">
                <a:solidFill>
                  <a:srgbClr val="624120"/>
                </a:solidFill>
              </a:rPr>
              <a:t> and </a:t>
            </a:r>
            <a:r>
              <a:rPr lang="en-US" b="1" dirty="0" smtClean="0">
                <a:solidFill>
                  <a:schemeClr val="accent2"/>
                </a:solidFill>
              </a:rPr>
              <a:t>chemical</a:t>
            </a:r>
            <a:r>
              <a:rPr lang="en-US" b="1" dirty="0" smtClean="0">
                <a:solidFill>
                  <a:srgbClr val="624120"/>
                </a:solidFill>
              </a:rPr>
              <a:t> changes of rock and mineral material; the resulting products might or might not be </a:t>
            </a:r>
            <a:r>
              <a:rPr lang="en-US" b="1" dirty="0" smtClean="0">
                <a:solidFill>
                  <a:schemeClr val="accent2"/>
                </a:solidFill>
              </a:rPr>
              <a:t>transported</a:t>
            </a:r>
            <a:r>
              <a:rPr lang="en-US" b="1" dirty="0" smtClean="0">
                <a:solidFill>
                  <a:srgbClr val="624120"/>
                </a:solidFill>
              </a:rPr>
              <a:t>.</a:t>
            </a:r>
            <a:endParaRPr lang="en-US" b="1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5616" y="1556792"/>
            <a:ext cx="67859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Study Jams: </a:t>
            </a:r>
            <a:r>
              <a:rPr lang="en-US" sz="4800" u="sng" dirty="0" smtClean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/>
            </a:r>
            <a:br>
              <a:rPr lang="en-US" sz="4800" u="sng" dirty="0" smtClean="0">
                <a:solidFill>
                  <a:srgbClr val="0000FF"/>
                </a:solidFill>
                <a:latin typeface="Arial"/>
                <a:ea typeface="Calibri"/>
                <a:hlinkClick r:id="rId2"/>
              </a:rPr>
            </a:br>
            <a:r>
              <a:rPr lang="en-US" sz="4800" u="sng" dirty="0" smtClean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Weathering </a:t>
            </a:r>
            <a:r>
              <a:rPr lang="en-US" sz="4800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and Erosion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363" y="3789040"/>
            <a:ext cx="83969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Weathering and Erosion Song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700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en-US" sz="9600" b="1" u="sng" dirty="0" smtClean="0">
                <a:solidFill>
                  <a:srgbClr val="624120"/>
                </a:solidFill>
              </a:rPr>
              <a:t>Deposition</a:t>
            </a:r>
            <a:endParaRPr lang="en-US" sz="9600" b="1" u="sng" dirty="0">
              <a:solidFill>
                <a:srgbClr val="62412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6536361" cy="4098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3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8388424" cy="3312368"/>
          </a:xfrm>
        </p:spPr>
        <p:txBody>
          <a:bodyPr/>
          <a:lstStyle/>
          <a:p>
            <a:r>
              <a:rPr lang="en-US" sz="7200" b="1" dirty="0" smtClean="0">
                <a:solidFill>
                  <a:srgbClr val="624120"/>
                </a:solidFill>
              </a:rPr>
              <a:t>Erosion </a:t>
            </a:r>
            <a:r>
              <a:rPr lang="en-US" sz="7200" b="1" dirty="0" smtClean="0">
                <a:solidFill>
                  <a:schemeClr val="accent2"/>
                </a:solidFill>
              </a:rPr>
              <a:t>transports</a:t>
            </a:r>
            <a:r>
              <a:rPr lang="en-US" sz="7200" b="1" dirty="0" smtClean="0">
                <a:solidFill>
                  <a:srgbClr val="624120"/>
                </a:solidFill>
              </a:rPr>
              <a:t>  </a:t>
            </a:r>
            <a:br>
              <a:rPr lang="en-US" sz="7200" b="1" dirty="0" smtClean="0">
                <a:solidFill>
                  <a:srgbClr val="624120"/>
                </a:solidFill>
              </a:rPr>
            </a:br>
            <a:r>
              <a:rPr lang="en-US" sz="7200" b="1" dirty="0" smtClean="0">
                <a:solidFill>
                  <a:srgbClr val="624120"/>
                </a:solidFill>
              </a:rPr>
              <a:t>   weathered rock </a:t>
            </a:r>
            <a:br>
              <a:rPr lang="en-US" sz="7200" b="1" dirty="0" smtClean="0">
                <a:solidFill>
                  <a:srgbClr val="624120"/>
                </a:solidFill>
              </a:rPr>
            </a:br>
            <a:r>
              <a:rPr lang="en-US" sz="7200" b="1" dirty="0" smtClean="0">
                <a:solidFill>
                  <a:srgbClr val="624120"/>
                </a:solidFill>
              </a:rPr>
              <a:t>               material.</a:t>
            </a:r>
            <a:endParaRPr lang="en-US" sz="7200" b="1" dirty="0">
              <a:solidFill>
                <a:srgbClr val="624120"/>
              </a:solidFill>
            </a:endParaRPr>
          </a:p>
        </p:txBody>
      </p:sp>
      <p:pic>
        <p:nvPicPr>
          <p:cNvPr id="6146" name="Picture 2" descr="http://www.drawingnow.com/file/videos/image/how-to-draw-a-dump-truc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100000" l="2667" r="94000">
                        <a14:backgroundMark x1="34333" y1="95500" x2="34333" y2="95500"/>
                        <a14:backgroundMark x1="38667" y1="88500" x2="38667" y2="88500"/>
                        <a14:backgroundMark x1="55667" y1="91500" x2="55667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80928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388424" cy="2397406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accent2"/>
                </a:solidFill>
              </a:rPr>
              <a:t>Deposition</a:t>
            </a:r>
            <a:r>
              <a:rPr lang="en-US" sz="4800" b="1" dirty="0" smtClean="0">
                <a:solidFill>
                  <a:srgbClr val="624120"/>
                </a:solidFill>
              </a:rPr>
              <a:t> occurs where the </a:t>
            </a:r>
            <a:r>
              <a:rPr lang="en-US" sz="4800" b="1" dirty="0" smtClean="0">
                <a:solidFill>
                  <a:srgbClr val="92D050"/>
                </a:solidFill>
              </a:rPr>
              <a:t>agents</a:t>
            </a:r>
            <a:r>
              <a:rPr lang="en-US" sz="4800" b="1" dirty="0" smtClean="0">
                <a:solidFill>
                  <a:srgbClr val="624120"/>
                </a:solidFill>
              </a:rPr>
              <a:t> (</a:t>
            </a:r>
            <a:r>
              <a:rPr lang="en-US" sz="4800" b="1" dirty="0" smtClean="0">
                <a:solidFill>
                  <a:schemeClr val="accent2"/>
                </a:solidFill>
              </a:rPr>
              <a:t>forces</a:t>
            </a:r>
            <a:r>
              <a:rPr lang="en-US" sz="4800" b="1" dirty="0" smtClean="0">
                <a:solidFill>
                  <a:srgbClr val="624120"/>
                </a:solidFill>
              </a:rPr>
              <a:t>) of </a:t>
            </a:r>
            <a:r>
              <a:rPr lang="en-US" sz="4800" b="1" dirty="0" smtClean="0">
                <a:solidFill>
                  <a:schemeClr val="accent2"/>
                </a:solidFill>
              </a:rPr>
              <a:t>erosion</a:t>
            </a:r>
            <a:r>
              <a:rPr lang="en-US" sz="4800" b="1" dirty="0" smtClean="0">
                <a:solidFill>
                  <a:srgbClr val="624120"/>
                </a:solidFill>
              </a:rPr>
              <a:t> lay sediment down.</a:t>
            </a:r>
            <a:endParaRPr lang="en-US" sz="4800" b="1" dirty="0">
              <a:solidFill>
                <a:srgbClr val="624120"/>
              </a:solidFill>
            </a:endParaRPr>
          </a:p>
        </p:txBody>
      </p:sp>
      <p:pic>
        <p:nvPicPr>
          <p:cNvPr id="4098" name="Picture 2" descr="http://netanimations.net/Moving-picture-dump-truck-dumps-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2816"/>
            <a:ext cx="10239027" cy="538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9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796" y="188640"/>
            <a:ext cx="8388424" cy="2397406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accent2"/>
                </a:solidFill>
              </a:rPr>
              <a:t>Weathering</a:t>
            </a:r>
            <a:r>
              <a:rPr lang="en-US" sz="4800" b="1" dirty="0" smtClean="0">
                <a:solidFill>
                  <a:srgbClr val="624120"/>
                </a:solidFill>
              </a:rPr>
              <a:t> and </a:t>
            </a:r>
            <a:r>
              <a:rPr lang="en-US" sz="4800" b="1" dirty="0" smtClean="0">
                <a:solidFill>
                  <a:schemeClr val="accent2"/>
                </a:solidFill>
              </a:rPr>
              <a:t>Erosion</a:t>
            </a:r>
            <a:r>
              <a:rPr lang="en-US" sz="4800" b="1" dirty="0" smtClean="0">
                <a:solidFill>
                  <a:srgbClr val="624120"/>
                </a:solidFill>
              </a:rPr>
              <a:t> wear down, and </a:t>
            </a:r>
            <a:r>
              <a:rPr lang="en-US" sz="4800" b="1" dirty="0" smtClean="0">
                <a:solidFill>
                  <a:schemeClr val="accent2"/>
                </a:solidFill>
              </a:rPr>
              <a:t>deposition</a:t>
            </a:r>
            <a:r>
              <a:rPr lang="en-US" sz="4800" b="1" dirty="0" smtClean="0">
                <a:solidFill>
                  <a:srgbClr val="624120"/>
                </a:solidFill>
              </a:rPr>
              <a:t> fills in the Earth’s surface.</a:t>
            </a:r>
            <a:endParaRPr lang="en-US" sz="4800" b="1" dirty="0">
              <a:solidFill>
                <a:srgbClr val="62412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21000"/>
            <a:ext cx="5760640" cy="389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44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u="sng" dirty="0" smtClean="0">
                <a:solidFill>
                  <a:srgbClr val="624120"/>
                </a:solidFill>
              </a:rPr>
              <a:t>Deposition by </a:t>
            </a:r>
            <a:r>
              <a:rPr lang="en-US" sz="5400" b="1" u="sng" dirty="0" smtClean="0">
                <a:solidFill>
                  <a:schemeClr val="accent2"/>
                </a:solidFill>
              </a:rPr>
              <a:t>Water</a:t>
            </a:r>
            <a:endParaRPr lang="en-US" sz="5400" b="1" u="sng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03" y="1772816"/>
            <a:ext cx="8229600" cy="384502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624120"/>
                </a:solidFill>
              </a:rPr>
              <a:t>As </a:t>
            </a:r>
            <a:r>
              <a:rPr lang="en-US" sz="4000" b="1" dirty="0" smtClean="0">
                <a:solidFill>
                  <a:schemeClr val="accent2"/>
                </a:solidFill>
              </a:rPr>
              <a:t>water</a:t>
            </a:r>
            <a:r>
              <a:rPr lang="en-US" sz="4000" b="1" dirty="0" smtClean="0">
                <a:solidFill>
                  <a:srgbClr val="624120"/>
                </a:solidFill>
              </a:rPr>
              <a:t> moves through a river, it loses some of its </a:t>
            </a:r>
            <a:r>
              <a:rPr lang="en-US" sz="4000" b="1" dirty="0" smtClean="0">
                <a:solidFill>
                  <a:schemeClr val="accent2"/>
                </a:solidFill>
              </a:rPr>
              <a:t>energy</a:t>
            </a:r>
            <a:r>
              <a:rPr lang="en-US" sz="4000" b="1" dirty="0" smtClean="0">
                <a:solidFill>
                  <a:srgbClr val="624120"/>
                </a:solidFill>
              </a:rPr>
              <a:t> and it can no longer carry some of its </a:t>
            </a:r>
            <a:r>
              <a:rPr lang="en-US" sz="4000" b="1" dirty="0" smtClean="0">
                <a:solidFill>
                  <a:schemeClr val="accent2"/>
                </a:solidFill>
              </a:rPr>
              <a:t>sediment</a:t>
            </a:r>
            <a:r>
              <a:rPr lang="en-US" sz="4000" b="1" dirty="0" smtClean="0">
                <a:solidFill>
                  <a:srgbClr val="624120"/>
                </a:solidFill>
              </a:rPr>
              <a:t>. As a result, it drops, or is </a:t>
            </a:r>
            <a:r>
              <a:rPr lang="en-US" sz="4000" b="1" dirty="0" smtClean="0">
                <a:solidFill>
                  <a:schemeClr val="accent2"/>
                </a:solidFill>
              </a:rPr>
              <a:t>deposited</a:t>
            </a:r>
            <a:r>
              <a:rPr lang="en-US" sz="4000" b="1" dirty="0" smtClean="0">
                <a:solidFill>
                  <a:srgbClr val="624120"/>
                </a:solidFill>
              </a:rPr>
              <a:t>, to the bottom </a:t>
            </a:r>
            <a:br>
              <a:rPr lang="en-US" sz="4000" b="1" dirty="0" smtClean="0">
                <a:solidFill>
                  <a:srgbClr val="624120"/>
                </a:solidFill>
              </a:rPr>
            </a:br>
            <a:r>
              <a:rPr lang="en-US" sz="4000" b="1" dirty="0" smtClean="0">
                <a:solidFill>
                  <a:srgbClr val="624120"/>
                </a:solidFill>
              </a:rPr>
              <a:t>of the stream.</a:t>
            </a:r>
            <a:endParaRPr lang="en-US" sz="4000" b="1" dirty="0">
              <a:solidFill>
                <a:srgbClr val="62412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5865571"/>
            <a:ext cx="824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Sediments being deposited by </a:t>
            </a:r>
            <a:r>
              <a:rPr lang="en-US" sz="3200" b="1" u="sng" dirty="0" err="1">
                <a:solidFill>
                  <a:srgbClr val="0000FF"/>
                </a:solidFill>
                <a:latin typeface="Arial"/>
                <a:ea typeface="Calibri"/>
                <a:hlinkClick r:id="rId2"/>
              </a:rPr>
              <a:t>Classzone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928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68" y="31568"/>
            <a:ext cx="8229600" cy="1143000"/>
          </a:xfrm>
        </p:spPr>
        <p:txBody>
          <a:bodyPr/>
          <a:lstStyle/>
          <a:p>
            <a:r>
              <a:rPr lang="en-US" sz="5400" b="1" u="sng" dirty="0" smtClean="0">
                <a:solidFill>
                  <a:srgbClr val="624120"/>
                </a:solidFill>
              </a:rPr>
              <a:t>Deposition by Water</a:t>
            </a:r>
            <a:endParaRPr lang="en-US" sz="5400" b="1" u="sng" dirty="0">
              <a:solidFill>
                <a:srgbClr val="62412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13172"/>
            <a:ext cx="8712968" cy="144016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624120"/>
                </a:solidFill>
              </a:rPr>
              <a:t>Rivers and streams erode and deposit water along their path. </a:t>
            </a:r>
            <a:endParaRPr lang="en-US" sz="4000" b="1" dirty="0">
              <a:solidFill>
                <a:srgbClr val="62412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68956"/>
            <a:ext cx="4680520" cy="408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/>
          <a:lstStyle/>
          <a:p>
            <a:r>
              <a:rPr lang="en-US" sz="5400" b="1" u="sng" dirty="0" smtClean="0">
                <a:solidFill>
                  <a:srgbClr val="624120"/>
                </a:solidFill>
              </a:rPr>
              <a:t>Deposition by Water</a:t>
            </a:r>
            <a:endParaRPr lang="en-US" sz="5400" b="1" u="sng" dirty="0">
              <a:solidFill>
                <a:srgbClr val="62412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5"/>
            <a:ext cx="8229600" cy="223224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624120"/>
                </a:solidFill>
              </a:rPr>
              <a:t>Water also loses energy and deposits sediment when it empties into an </a:t>
            </a:r>
            <a:r>
              <a:rPr lang="en-US" sz="4000" b="1" dirty="0" smtClean="0">
                <a:solidFill>
                  <a:schemeClr val="accent2"/>
                </a:solidFill>
              </a:rPr>
              <a:t>ocean</a:t>
            </a:r>
            <a:r>
              <a:rPr lang="en-US" sz="4000" b="1" dirty="0" smtClean="0">
                <a:solidFill>
                  <a:srgbClr val="624120"/>
                </a:solidFill>
              </a:rPr>
              <a:t> or </a:t>
            </a:r>
            <a:r>
              <a:rPr lang="en-US" sz="4000" b="1" dirty="0" smtClean="0">
                <a:solidFill>
                  <a:schemeClr val="accent2"/>
                </a:solidFill>
              </a:rPr>
              <a:t>lake</a:t>
            </a:r>
            <a:r>
              <a:rPr lang="en-US" sz="4000" b="1" dirty="0" smtClean="0">
                <a:solidFill>
                  <a:srgbClr val="624120"/>
                </a:solidFill>
              </a:rPr>
              <a:t>.</a:t>
            </a:r>
            <a:endParaRPr lang="en-US" sz="4000" b="1" dirty="0">
              <a:solidFill>
                <a:srgbClr val="62412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3853790"/>
            <a:ext cx="7704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Sediment that is deposited as water empties into an ocean or lake forms a </a:t>
            </a:r>
            <a:r>
              <a:rPr lang="en-US" sz="4000" b="1" kern="0" dirty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triangular</a:t>
            </a:r>
            <a:r>
              <a:rPr lang="en-US" sz="40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 shaped deposit (</a:t>
            </a:r>
            <a:r>
              <a:rPr lang="en-US" sz="4000" b="1" kern="0" dirty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t>delta</a:t>
            </a:r>
            <a:r>
              <a:rPr lang="en-US" sz="4000" b="1" kern="0" dirty="0">
                <a:solidFill>
                  <a:srgbClr val="624120"/>
                </a:solidFill>
                <a:latin typeface="Arial"/>
                <a:ea typeface="+mj-ea"/>
                <a:cs typeface="Arial"/>
              </a:rPr>
              <a:t>).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24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1584176"/>
          </a:xfrm>
        </p:spPr>
        <p:txBody>
          <a:bodyPr/>
          <a:lstStyle/>
          <a:p>
            <a:r>
              <a:rPr lang="en-US" sz="4000" b="1" dirty="0" smtClean="0">
                <a:solidFill>
                  <a:srgbClr val="624120"/>
                </a:solidFill>
              </a:rPr>
              <a:t>The Mississippi River flowing into the Gulf of Mexico forms the </a:t>
            </a:r>
            <a:r>
              <a:rPr lang="en-US" sz="4000" b="1" dirty="0" smtClean="0">
                <a:solidFill>
                  <a:schemeClr val="accent2"/>
                </a:solidFill>
              </a:rPr>
              <a:t>Mississippi River</a:t>
            </a:r>
            <a:r>
              <a:rPr lang="en-US" sz="4000" b="1" dirty="0" smtClean="0">
                <a:solidFill>
                  <a:srgbClr val="624120"/>
                </a:solidFill>
              </a:rPr>
              <a:t> delta.</a:t>
            </a:r>
            <a:endParaRPr lang="en-US" sz="4000" b="1" dirty="0">
              <a:solidFill>
                <a:srgbClr val="62412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2449558"/>
            <a:ext cx="8280920" cy="3816350"/>
            <a:chOff x="539552" y="2449558"/>
            <a:chExt cx="8280920" cy="3816350"/>
          </a:xfrm>
        </p:grpSpPr>
        <p:pic>
          <p:nvPicPr>
            <p:cNvPr id="6146" name="Picture 2" descr="http://qiito.com/img/cache/thumbs/2792769719958e77da69872d46ff1f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119914"/>
              <a:ext cx="3888432" cy="24756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449558"/>
              <a:ext cx="4002087" cy="3816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390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064896" cy="1584176"/>
          </a:xfrm>
        </p:spPr>
        <p:txBody>
          <a:bodyPr/>
          <a:lstStyle/>
          <a:p>
            <a:r>
              <a:rPr lang="en-US" sz="4000" b="1" dirty="0" smtClean="0">
                <a:solidFill>
                  <a:srgbClr val="624120"/>
                </a:solidFill>
              </a:rPr>
              <a:t>In this example, river waters </a:t>
            </a:r>
            <a:br>
              <a:rPr lang="en-US" sz="4000" b="1" dirty="0" smtClean="0">
                <a:solidFill>
                  <a:srgbClr val="624120"/>
                </a:solidFill>
              </a:rPr>
            </a:br>
            <a:r>
              <a:rPr lang="en-US" sz="4000" b="1" dirty="0" smtClean="0">
                <a:solidFill>
                  <a:srgbClr val="624120"/>
                </a:solidFill>
              </a:rPr>
              <a:t>are being deposited from </a:t>
            </a:r>
            <a:br>
              <a:rPr lang="en-US" sz="4000" b="1" dirty="0" smtClean="0">
                <a:solidFill>
                  <a:srgbClr val="624120"/>
                </a:solidFill>
              </a:rPr>
            </a:br>
            <a:r>
              <a:rPr lang="en-US" sz="4000" b="1" dirty="0" smtClean="0">
                <a:solidFill>
                  <a:srgbClr val="624120"/>
                </a:solidFill>
              </a:rPr>
              <a:t>a mountain.</a:t>
            </a:r>
            <a:endParaRPr lang="en-US" sz="4000" b="1" dirty="0">
              <a:solidFill>
                <a:srgbClr val="624120"/>
              </a:solidFill>
            </a:endParaRPr>
          </a:p>
        </p:txBody>
      </p:sp>
      <p:pic>
        <p:nvPicPr>
          <p:cNvPr id="8194" name="Picture 2" descr="http://www.thisoldearth.net/Images/alluvial_F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719" y="2348880"/>
            <a:ext cx="5976664" cy="39844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4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188640"/>
            <a:ext cx="8229600" cy="1143000"/>
          </a:xfrm>
        </p:spPr>
        <p:txBody>
          <a:bodyPr/>
          <a:lstStyle/>
          <a:p>
            <a:r>
              <a:rPr lang="en-US" sz="5400" b="1" u="sng" dirty="0" smtClean="0">
                <a:solidFill>
                  <a:srgbClr val="624120"/>
                </a:solidFill>
              </a:rPr>
              <a:t>Deposition by Water</a:t>
            </a:r>
            <a:endParaRPr lang="en-US" sz="5400" b="1" u="sng" dirty="0">
              <a:solidFill>
                <a:srgbClr val="62412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5"/>
            <a:ext cx="8229600" cy="15841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2"/>
                </a:solidFill>
              </a:rPr>
              <a:t>Currents</a:t>
            </a:r>
            <a:r>
              <a:rPr lang="en-US" sz="4000" b="1" dirty="0" smtClean="0">
                <a:solidFill>
                  <a:srgbClr val="624120"/>
                </a:solidFill>
              </a:rPr>
              <a:t>, </a:t>
            </a:r>
            <a:r>
              <a:rPr lang="en-US" sz="4000" b="1" dirty="0" smtClean="0">
                <a:solidFill>
                  <a:schemeClr val="accent2"/>
                </a:solidFill>
              </a:rPr>
              <a:t>wind</a:t>
            </a:r>
            <a:r>
              <a:rPr lang="en-US" sz="4000" b="1" dirty="0" smtClean="0">
                <a:solidFill>
                  <a:srgbClr val="624120"/>
                </a:solidFill>
              </a:rPr>
              <a:t>, and </a:t>
            </a:r>
            <a:r>
              <a:rPr lang="en-US" sz="4000" b="1" dirty="0" smtClean="0">
                <a:solidFill>
                  <a:schemeClr val="accent2"/>
                </a:solidFill>
              </a:rPr>
              <a:t>storms</a:t>
            </a:r>
            <a:r>
              <a:rPr lang="en-US" sz="4000" b="1" dirty="0" smtClean="0">
                <a:solidFill>
                  <a:srgbClr val="624120"/>
                </a:solidFill>
              </a:rPr>
              <a:t> carry and deposit sand along beaches.</a:t>
            </a:r>
            <a:endParaRPr lang="en-US" sz="4000" b="1" dirty="0">
              <a:solidFill>
                <a:srgbClr val="62412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39552" y="3181327"/>
            <a:ext cx="8185655" cy="2839962"/>
            <a:chOff x="539552" y="3181327"/>
            <a:chExt cx="8185655" cy="2839962"/>
          </a:xfrm>
        </p:grpSpPr>
        <p:grpSp>
          <p:nvGrpSpPr>
            <p:cNvPr id="6" name="Group 5"/>
            <p:cNvGrpSpPr/>
            <p:nvPr/>
          </p:nvGrpSpPr>
          <p:grpSpPr>
            <a:xfrm>
              <a:off x="539552" y="3209491"/>
              <a:ext cx="3849547" cy="2811798"/>
              <a:chOff x="683566" y="3212977"/>
              <a:chExt cx="3849547" cy="2811798"/>
            </a:xfrm>
          </p:grpSpPr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6" y="3212977"/>
                <a:ext cx="3849547" cy="2592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>
              <a:xfrm>
                <a:off x="1780247" y="5592727"/>
                <a:ext cx="1656184" cy="43204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accent2"/>
                    </a:solidFill>
                  </a:rPr>
                  <a:t>Sandbar</a:t>
                </a:r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809214" y="3181327"/>
              <a:ext cx="3915993" cy="2836476"/>
              <a:chOff x="4809214" y="3181327"/>
              <a:chExt cx="3915993" cy="2836476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9214" y="3181327"/>
                <a:ext cx="3915993" cy="262045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ounded Rectangle 8"/>
              <p:cNvSpPr/>
              <p:nvPr/>
            </p:nvSpPr>
            <p:spPr>
              <a:xfrm>
                <a:off x="5364088" y="5585755"/>
                <a:ext cx="2736304" cy="432048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accent2"/>
                    </a:solidFill>
                  </a:rPr>
                  <a:t>Barrier Island</a:t>
                </a:r>
                <a:endParaRPr lang="en-US" sz="2800" b="1" dirty="0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52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73366"/>
            <a:ext cx="8229600" cy="1143000"/>
          </a:xfrm>
        </p:spPr>
        <p:txBody>
          <a:bodyPr/>
          <a:lstStyle/>
          <a:p>
            <a:r>
              <a:rPr lang="en-US" sz="5400" b="1" u="sng" dirty="0" smtClean="0">
                <a:solidFill>
                  <a:srgbClr val="624120"/>
                </a:solidFill>
              </a:rPr>
              <a:t>Deposition by </a:t>
            </a:r>
            <a:r>
              <a:rPr lang="en-US" sz="5400" b="1" u="sng" dirty="0" smtClean="0">
                <a:solidFill>
                  <a:schemeClr val="accent2"/>
                </a:solidFill>
              </a:rPr>
              <a:t>Wind</a:t>
            </a:r>
            <a:endParaRPr lang="en-US" sz="5400" b="1" u="sng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187220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chemeClr val="accent2"/>
                </a:solidFill>
              </a:rPr>
              <a:t>Sediments</a:t>
            </a:r>
            <a:r>
              <a:rPr lang="en-US" sz="3600" b="1" dirty="0" smtClean="0">
                <a:solidFill>
                  <a:srgbClr val="624120"/>
                </a:solidFill>
              </a:rPr>
              <a:t> blown away by </a:t>
            </a:r>
            <a:r>
              <a:rPr lang="en-US" sz="3600" b="1" dirty="0" smtClean="0">
                <a:solidFill>
                  <a:schemeClr val="accent2"/>
                </a:solidFill>
              </a:rPr>
              <a:t>wind</a:t>
            </a:r>
            <a:r>
              <a:rPr lang="en-US" sz="3600" b="1" dirty="0" smtClean="0">
                <a:solidFill>
                  <a:srgbClr val="624120"/>
                </a:solidFill>
              </a:rPr>
              <a:t> eventually are deposited. Over time, these deposits develop into landforms.</a:t>
            </a:r>
            <a:endParaRPr lang="en-US" sz="3600" b="1" dirty="0">
              <a:solidFill>
                <a:srgbClr val="62412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02291" y="2976018"/>
            <a:ext cx="3984443" cy="3174216"/>
            <a:chOff x="1091612" y="3558942"/>
            <a:chExt cx="3984443" cy="317421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612" y="3558942"/>
              <a:ext cx="3984443" cy="2988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1838497" y="6301110"/>
              <a:ext cx="2287696" cy="43204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rgbClr val="000000"/>
                  </a:solidFill>
                </a:rPr>
                <a:t>Sand Dune</a:t>
              </a:r>
              <a:endParaRPr lang="en-US" sz="28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260568" y="6365686"/>
            <a:ext cx="446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Arial"/>
                <a:ea typeface="Calibri"/>
                <a:hlinkClick r:id="rId3"/>
              </a:rPr>
              <a:t>Animation of the formation of a sand dune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sz="5400" b="1" u="sng" dirty="0" smtClean="0">
                <a:solidFill>
                  <a:srgbClr val="624120"/>
                </a:solidFill>
              </a:rPr>
              <a:t>Deposition by </a:t>
            </a:r>
            <a:r>
              <a:rPr lang="en-US" sz="5400" b="1" u="sng" dirty="0" smtClean="0">
                <a:solidFill>
                  <a:schemeClr val="accent2"/>
                </a:solidFill>
              </a:rPr>
              <a:t>Ice</a:t>
            </a:r>
            <a:endParaRPr lang="en-US" sz="5400" b="1" u="sng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04" y="1268760"/>
            <a:ext cx="8445624" cy="15841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624120"/>
                </a:solidFill>
              </a:rPr>
              <a:t>When </a:t>
            </a:r>
            <a:r>
              <a:rPr lang="en-US" sz="4000" b="1" dirty="0" smtClean="0">
                <a:solidFill>
                  <a:schemeClr val="accent2"/>
                </a:solidFill>
              </a:rPr>
              <a:t>glaciers</a:t>
            </a:r>
            <a:r>
              <a:rPr lang="en-US" sz="4000" b="1" dirty="0" smtClean="0">
                <a:solidFill>
                  <a:srgbClr val="624120"/>
                </a:solidFill>
              </a:rPr>
              <a:t> begin to melt, they deposit </a:t>
            </a:r>
            <a:r>
              <a:rPr lang="en-US" sz="4000" b="1" dirty="0" smtClean="0">
                <a:solidFill>
                  <a:schemeClr val="accent2"/>
                </a:solidFill>
              </a:rPr>
              <a:t>sediment</a:t>
            </a:r>
            <a:r>
              <a:rPr lang="en-US" sz="4000" b="1" dirty="0" smtClean="0">
                <a:solidFill>
                  <a:srgbClr val="624120"/>
                </a:solidFill>
              </a:rPr>
              <a:t> on the land.</a:t>
            </a:r>
            <a:endParaRPr lang="en-US" sz="4000" b="1" dirty="0">
              <a:solidFill>
                <a:srgbClr val="62412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23528" y="2852936"/>
            <a:ext cx="8562552" cy="3342443"/>
            <a:chOff x="323528" y="2852936"/>
            <a:chExt cx="8562552" cy="3342443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2852936"/>
              <a:ext cx="3867593" cy="3326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852936"/>
              <a:ext cx="4458096" cy="33424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07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-15810"/>
            <a:ext cx="8388424" cy="2880320"/>
          </a:xfrm>
        </p:spPr>
        <p:txBody>
          <a:bodyPr/>
          <a:lstStyle/>
          <a:p>
            <a:r>
              <a:rPr lang="en-US" sz="5400" b="1" dirty="0" smtClean="0">
                <a:solidFill>
                  <a:srgbClr val="624120"/>
                </a:solidFill>
              </a:rPr>
              <a:t>What are some ways that weathered material can be </a:t>
            </a:r>
            <a:r>
              <a:rPr lang="en-US" sz="5400" b="1" dirty="0" smtClean="0">
                <a:solidFill>
                  <a:schemeClr val="accent2"/>
                </a:solidFill>
              </a:rPr>
              <a:t>transported</a:t>
            </a:r>
            <a:r>
              <a:rPr lang="en-US" sz="5400" b="1" dirty="0" smtClean="0">
                <a:solidFill>
                  <a:srgbClr val="624120"/>
                </a:solidFill>
              </a:rPr>
              <a:t>?</a:t>
            </a:r>
            <a:endParaRPr lang="en-US" sz="5400" b="1" dirty="0">
              <a:solidFill>
                <a:srgbClr val="624120"/>
              </a:solidFill>
            </a:endParaRPr>
          </a:p>
        </p:txBody>
      </p:sp>
      <p:pic>
        <p:nvPicPr>
          <p:cNvPr id="6146" name="Picture 2" descr="http://www.drawingnow.com/file/videos/image/how-to-draw-a-dump-truc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0" b="100000" l="2667" r="94000">
                        <a14:backgroundMark x1="34333" y1="95500" x2="34333" y2="95500"/>
                        <a14:backgroundMark x1="38667" y1="88500" x2="38667" y2="88500"/>
                        <a14:backgroundMark x1="55667" y1="91500" x2="55667" y2="9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80928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6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10431"/>
            <a:ext cx="7632848" cy="4219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40" y="188640"/>
            <a:ext cx="8568952" cy="2376264"/>
          </a:xfrm>
        </p:spPr>
        <p:txBody>
          <a:bodyPr/>
          <a:lstStyle/>
          <a:p>
            <a:r>
              <a:rPr lang="en-US" sz="3600" dirty="0" smtClean="0">
                <a:solidFill>
                  <a:srgbClr val="624120"/>
                </a:solidFill>
              </a:rPr>
              <a:t>Turn to an elbow partner and discuss why in this case the brick house was not as good as the straw or wood house. What could be considered the “wolf”?</a:t>
            </a:r>
            <a:endParaRPr lang="en-US" sz="3600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5544616" cy="2160240"/>
          </a:xfrm>
        </p:spPr>
        <p:txBody>
          <a:bodyPr/>
          <a:lstStyle/>
          <a:p>
            <a:r>
              <a:rPr lang="en-US" sz="7200" b="1" u="sng" dirty="0" smtClean="0">
                <a:solidFill>
                  <a:srgbClr val="624120"/>
                </a:solidFill>
              </a:rPr>
              <a:t>Erosion by </a:t>
            </a:r>
            <a:r>
              <a:rPr lang="en-US" sz="7200" b="1" u="sng" dirty="0" smtClean="0">
                <a:solidFill>
                  <a:schemeClr val="accent2"/>
                </a:solidFill>
              </a:rPr>
              <a:t>Gravity</a:t>
            </a:r>
            <a:endParaRPr lang="en-US" sz="7200" b="1" u="sng" dirty="0">
              <a:solidFill>
                <a:schemeClr val="accent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80847" y="3573016"/>
            <a:ext cx="8712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 smtClean="0">
                <a:solidFill>
                  <a:srgbClr val="624120"/>
                </a:solidFill>
              </a:rPr>
              <a:t>Rocks and other materials, especially on </a:t>
            </a:r>
            <a:r>
              <a:rPr lang="en-US" sz="4800" b="1" dirty="0" smtClean="0">
                <a:solidFill>
                  <a:schemeClr val="accent2"/>
                </a:solidFill>
              </a:rPr>
              <a:t>steep slopes</a:t>
            </a:r>
            <a:r>
              <a:rPr lang="en-US" sz="4800" b="1" dirty="0" smtClean="0">
                <a:solidFill>
                  <a:srgbClr val="624120"/>
                </a:solidFill>
              </a:rPr>
              <a:t>, are pulled toward the center of Earth by </a:t>
            </a:r>
            <a:r>
              <a:rPr lang="en-US" sz="4800" b="1" dirty="0" smtClean="0">
                <a:solidFill>
                  <a:schemeClr val="accent2"/>
                </a:solidFill>
              </a:rPr>
              <a:t>gravity</a:t>
            </a:r>
            <a:r>
              <a:rPr lang="en-US" sz="4800" b="1" dirty="0" smtClean="0">
                <a:solidFill>
                  <a:srgbClr val="624120"/>
                </a:solidFill>
              </a:rPr>
              <a:t>.</a:t>
            </a:r>
          </a:p>
          <a:p>
            <a:endParaRPr lang="en-US" sz="4800" b="1" dirty="0">
              <a:solidFill>
                <a:srgbClr val="62412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1286"/>
            <a:ext cx="2656673" cy="30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9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helledy.mesa.k12.co.us/staff/computerlab/images/GJ_Geography_Ice_weathe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5177968" cy="44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0688"/>
            <a:ext cx="3872219" cy="2016224"/>
          </a:xfrm>
        </p:spPr>
        <p:txBody>
          <a:bodyPr/>
          <a:lstStyle/>
          <a:p>
            <a:r>
              <a:rPr lang="en-US" sz="4000" b="1" dirty="0" smtClean="0">
                <a:solidFill>
                  <a:srgbClr val="624120"/>
                </a:solidFill>
              </a:rPr>
              <a:t>Here, the weathering occurs by ice wedging</a:t>
            </a:r>
            <a:endParaRPr lang="en-US" sz="4000" b="1" dirty="0">
              <a:solidFill>
                <a:srgbClr val="62412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9552" y="4653136"/>
            <a:ext cx="81003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6800" b="1" dirty="0" smtClean="0">
                <a:solidFill>
                  <a:srgbClr val="624120"/>
                </a:solidFill>
              </a:rPr>
              <a:t>The erosion occurs by gravity</a:t>
            </a:r>
            <a:endParaRPr lang="en-US" sz="6800" b="1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-21596"/>
            <a:ext cx="8424936" cy="1080120"/>
          </a:xfrm>
        </p:spPr>
        <p:txBody>
          <a:bodyPr/>
          <a:lstStyle/>
          <a:p>
            <a:r>
              <a:rPr lang="en-US" sz="6000" b="1" u="sng" dirty="0" smtClean="0">
                <a:solidFill>
                  <a:srgbClr val="624120"/>
                </a:solidFill>
              </a:rPr>
              <a:t>Erosion by Gravity</a:t>
            </a:r>
            <a:endParaRPr lang="en-US" sz="6000" b="1" u="sng" dirty="0">
              <a:solidFill>
                <a:srgbClr val="62412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2203" y="1310258"/>
            <a:ext cx="2857500" cy="2406774"/>
            <a:chOff x="832203" y="1310258"/>
            <a:chExt cx="2857500" cy="2406774"/>
          </a:xfrm>
        </p:grpSpPr>
        <p:pic>
          <p:nvPicPr>
            <p:cNvPr id="9226" name="Picture 10" descr="http://www.fws.gov/uploadedImages/Region_7/NWRS/Zone_2/Selawik/Images/slump%2009.300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203" y="1310258"/>
              <a:ext cx="2857500" cy="2190750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547664" y="3253085"/>
              <a:ext cx="1584176" cy="463947"/>
              <a:chOff x="1547664" y="3253085"/>
              <a:chExt cx="1584176" cy="463947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47664" y="3284984"/>
                <a:ext cx="1584176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675260" y="3253085"/>
                <a:ext cx="12961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Slump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39552" y="3882604"/>
            <a:ext cx="3357739" cy="2749971"/>
            <a:chOff x="539552" y="3882604"/>
            <a:chExt cx="3357739" cy="2749971"/>
          </a:xfrm>
        </p:grpSpPr>
        <p:pic>
          <p:nvPicPr>
            <p:cNvPr id="9222" name="Picture 6" descr="http://derosaworld.typepad.com/.a/6a00d8341c7c7d53ef01287659af3a970c-p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882604"/>
              <a:ext cx="3357739" cy="2520280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174305" y="6170910"/>
              <a:ext cx="2088232" cy="461665"/>
              <a:chOff x="1462337" y="3253085"/>
              <a:chExt cx="2088232" cy="461665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1462337" y="3269035"/>
                <a:ext cx="2088232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75260" y="3253085"/>
                <a:ext cx="17446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Rock Slide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572000" y="1310258"/>
            <a:ext cx="4058879" cy="5306368"/>
            <a:chOff x="4572000" y="1310258"/>
            <a:chExt cx="4058879" cy="5306368"/>
          </a:xfrm>
        </p:grpSpPr>
        <p:pic>
          <p:nvPicPr>
            <p:cNvPr id="9230" name="Picture 14" descr="http://wordlesstech.com/wp-content/uploads/2014/05/Gigantic-Colorado-Mudslide-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10258"/>
              <a:ext cx="4058879" cy="5092626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5635700" y="6152679"/>
              <a:ext cx="2088232" cy="463947"/>
              <a:chOff x="1547664" y="3253085"/>
              <a:chExt cx="2088232" cy="463947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47664" y="3284984"/>
                <a:ext cx="2088232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75260" y="3253085"/>
                <a:ext cx="17446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Mud Slide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897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124744"/>
            <a:ext cx="4752528" cy="2160240"/>
          </a:xfrm>
        </p:spPr>
        <p:txBody>
          <a:bodyPr/>
          <a:lstStyle/>
          <a:p>
            <a:r>
              <a:rPr lang="en-US" sz="7200" b="1" u="sng" dirty="0" smtClean="0">
                <a:solidFill>
                  <a:srgbClr val="624120"/>
                </a:solidFill>
              </a:rPr>
              <a:t>Erosion by </a:t>
            </a:r>
            <a:r>
              <a:rPr lang="en-US" sz="7200" b="1" u="sng" dirty="0" smtClean="0">
                <a:solidFill>
                  <a:schemeClr val="accent2"/>
                </a:solidFill>
              </a:rPr>
              <a:t>Wind</a:t>
            </a:r>
            <a:endParaRPr lang="en-US" sz="7200" b="1" u="sng" dirty="0">
              <a:solidFill>
                <a:schemeClr val="accent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83368" y="3789040"/>
            <a:ext cx="8712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 smtClean="0">
                <a:solidFill>
                  <a:srgbClr val="624120"/>
                </a:solidFill>
              </a:rPr>
              <a:t>When air </a:t>
            </a:r>
            <a:r>
              <a:rPr lang="en-US" sz="4800" b="1" dirty="0" smtClean="0">
                <a:solidFill>
                  <a:schemeClr val="accent2"/>
                </a:solidFill>
              </a:rPr>
              <a:t>moves</a:t>
            </a:r>
            <a:r>
              <a:rPr lang="en-US" sz="4800" b="1" dirty="0" smtClean="0">
                <a:solidFill>
                  <a:srgbClr val="624120"/>
                </a:solidFill>
              </a:rPr>
              <a:t>, it picks </a:t>
            </a:r>
            <a:br>
              <a:rPr lang="en-US" sz="4800" b="1" dirty="0" smtClean="0">
                <a:solidFill>
                  <a:srgbClr val="624120"/>
                </a:solidFill>
              </a:rPr>
            </a:br>
            <a:r>
              <a:rPr lang="en-US" sz="4800" b="1" dirty="0" smtClean="0">
                <a:solidFill>
                  <a:srgbClr val="624120"/>
                </a:solidFill>
              </a:rPr>
              <a:t>up loose </a:t>
            </a:r>
            <a:r>
              <a:rPr lang="en-US" sz="4800" b="1" dirty="0" smtClean="0">
                <a:solidFill>
                  <a:schemeClr val="accent2"/>
                </a:solidFill>
              </a:rPr>
              <a:t>material</a:t>
            </a:r>
            <a:r>
              <a:rPr lang="en-US" sz="4800" b="1" dirty="0" smtClean="0">
                <a:solidFill>
                  <a:srgbClr val="624120"/>
                </a:solidFill>
              </a:rPr>
              <a:t> and </a:t>
            </a:r>
            <a:r>
              <a:rPr lang="en-US" sz="4800" b="1" dirty="0" smtClean="0">
                <a:solidFill>
                  <a:schemeClr val="accent2"/>
                </a:solidFill>
              </a:rPr>
              <a:t>transports</a:t>
            </a:r>
            <a:r>
              <a:rPr lang="en-US" sz="4800" b="1" dirty="0" smtClean="0">
                <a:solidFill>
                  <a:srgbClr val="624120"/>
                </a:solidFill>
              </a:rPr>
              <a:t> it to other places.</a:t>
            </a:r>
            <a:endParaRPr lang="en-US" sz="4800" b="1" dirty="0">
              <a:solidFill>
                <a:srgbClr val="624120"/>
              </a:solidFill>
            </a:endParaRPr>
          </a:p>
        </p:txBody>
      </p:sp>
      <p:pic>
        <p:nvPicPr>
          <p:cNvPr id="11268" name="Picture 4" descr="http://mauritiusattractions.com/content/images/guide/mauritius-wind.g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95" l="500" r="100000">
                        <a14:foregroundMark x1="51500" y1="34091" x2="51500" y2="34091"/>
                        <a14:foregroundMark x1="54833" y1="15657" x2="54833" y2="15657"/>
                        <a14:foregroundMark x1="44500" y1="17929" x2="44500" y2="17929"/>
                        <a14:foregroundMark x1="9667" y1="56818" x2="9667" y2="56818"/>
                        <a14:foregroundMark x1="9667" y1="53535" x2="9667" y2="53535"/>
                        <a14:foregroundMark x1="9667" y1="62879" x2="9667" y2="62879"/>
                        <a14:foregroundMark x1="17667" y1="60101" x2="17667" y2="60101"/>
                        <a14:foregroundMark x1="23500" y1="59091" x2="23500" y2="59091"/>
                        <a14:foregroundMark x1="23500" y1="56313" x2="23500" y2="56313"/>
                        <a14:foregroundMark x1="26833" y1="55303" x2="26833" y2="55303"/>
                        <a14:foregroundMark x1="33500" y1="55556" x2="33500" y2="55556"/>
                        <a14:foregroundMark x1="13167" y1="61616" x2="13167" y2="61616"/>
                        <a14:foregroundMark x1="14667" y1="53030" x2="14667" y2="53030"/>
                        <a14:foregroundMark x1="13667" y1="56313" x2="13667" y2="56313"/>
                        <a14:foregroundMark x1="4667" y1="63889" x2="4667" y2="63889"/>
                        <a14:foregroundMark x1="15333" y1="60859" x2="15333" y2="6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5223">
            <a:off x="4421044" y="298349"/>
            <a:ext cx="4541620" cy="29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89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87" y="389192"/>
            <a:ext cx="3744416" cy="2520280"/>
          </a:xfrm>
        </p:spPr>
        <p:txBody>
          <a:bodyPr/>
          <a:lstStyle/>
          <a:p>
            <a:r>
              <a:rPr lang="en-US" sz="6600" b="1" u="sng" dirty="0" smtClean="0">
                <a:solidFill>
                  <a:srgbClr val="624120"/>
                </a:solidFill>
              </a:rPr>
              <a:t>Erosion </a:t>
            </a:r>
            <a:br>
              <a:rPr lang="en-US" sz="6600" b="1" u="sng" dirty="0" smtClean="0">
                <a:solidFill>
                  <a:srgbClr val="624120"/>
                </a:solidFill>
              </a:rPr>
            </a:br>
            <a:r>
              <a:rPr lang="en-US" sz="6600" b="1" u="sng" dirty="0" smtClean="0">
                <a:solidFill>
                  <a:srgbClr val="624120"/>
                </a:solidFill>
              </a:rPr>
              <a:t>by Wind</a:t>
            </a:r>
            <a:endParaRPr lang="en-US" sz="6600" b="1" u="sng" dirty="0">
              <a:solidFill>
                <a:srgbClr val="62412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839476" y="3700645"/>
            <a:ext cx="3574222" cy="2878492"/>
            <a:chOff x="4788024" y="3708990"/>
            <a:chExt cx="3574222" cy="2878492"/>
          </a:xfrm>
        </p:grpSpPr>
        <p:pic>
          <p:nvPicPr>
            <p:cNvPr id="12294" name="Picture 6" descr="http://www.jnthn.net/photos/full/537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708990"/>
              <a:ext cx="3574222" cy="2680667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5457827" y="6123535"/>
              <a:ext cx="2333266" cy="463947"/>
              <a:chOff x="1798812" y="3295617"/>
              <a:chExt cx="2464692" cy="463947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37083" y="3327516"/>
                <a:ext cx="2374876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98812" y="3295617"/>
                <a:ext cx="2464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Strong Winds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83568" y="3700646"/>
            <a:ext cx="3467100" cy="2896691"/>
            <a:chOff x="504103" y="3700646"/>
            <a:chExt cx="3467100" cy="2896691"/>
          </a:xfrm>
        </p:grpSpPr>
        <p:pic>
          <p:nvPicPr>
            <p:cNvPr id="12292" name="Picture 4" descr="http://texasclimatenews.org/wp/wp-content/uploads/haboo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103" y="3700646"/>
              <a:ext cx="3467100" cy="2667000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1238528" y="6133390"/>
              <a:ext cx="1998250" cy="463947"/>
              <a:chOff x="1515765" y="3253085"/>
              <a:chExt cx="1998250" cy="463947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547663" y="3284984"/>
                <a:ext cx="1957111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515765" y="3253085"/>
                <a:ext cx="19982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Dust Storm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020628" y="535211"/>
            <a:ext cx="4816227" cy="2896269"/>
            <a:chOff x="4020628" y="535211"/>
            <a:chExt cx="4816227" cy="2896269"/>
          </a:xfrm>
        </p:grpSpPr>
        <p:pic>
          <p:nvPicPr>
            <p:cNvPr id="12290" name="Picture 2" descr="http://www.vizrt.com/news/30629/sandstorm.png/alternates/w940up/sandstorm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628" y="535211"/>
              <a:ext cx="4816227" cy="2664296"/>
            </a:xfrm>
            <a:prstGeom prst="rect">
              <a:avLst/>
            </a:prstGeom>
            <a:noFill/>
            <a:ln>
              <a:solidFill>
                <a:srgbClr val="62412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5558188" y="2967533"/>
              <a:ext cx="2038148" cy="463947"/>
              <a:chOff x="1547664" y="3253085"/>
              <a:chExt cx="2038148" cy="463947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1547664" y="3284984"/>
                <a:ext cx="2038148" cy="4320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6241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590196" y="3253085"/>
                <a:ext cx="19105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accent2"/>
                    </a:solidFill>
                  </a:rPr>
                  <a:t>Sandstorm</a:t>
                </a:r>
                <a:endParaRPr lang="en-US" sz="2400" b="1" dirty="0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36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an.umces.edu/imagelibrary/albums/userpics/10002/normal_ian-symbol-waterfall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86" y="-5376"/>
            <a:ext cx="6520206" cy="68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4752528" cy="2160240"/>
          </a:xfrm>
        </p:spPr>
        <p:txBody>
          <a:bodyPr/>
          <a:lstStyle/>
          <a:p>
            <a:r>
              <a:rPr lang="en-US" sz="7200" b="1" u="sng" dirty="0" smtClean="0">
                <a:solidFill>
                  <a:srgbClr val="624120"/>
                </a:solidFill>
              </a:rPr>
              <a:t>Erosion by </a:t>
            </a:r>
            <a:r>
              <a:rPr lang="en-US" sz="7200" b="1" u="sng" dirty="0" smtClean="0">
                <a:solidFill>
                  <a:schemeClr val="accent2"/>
                </a:solidFill>
              </a:rPr>
              <a:t>Water</a:t>
            </a:r>
            <a:endParaRPr lang="en-US" sz="7200" b="1" u="sng" dirty="0">
              <a:solidFill>
                <a:schemeClr val="accent2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51520" y="2492896"/>
            <a:ext cx="871296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 smtClean="0">
                <a:solidFill>
                  <a:srgbClr val="624120"/>
                </a:solidFill>
              </a:rPr>
              <a:t>When </a:t>
            </a:r>
            <a:r>
              <a:rPr lang="en-US" sz="4800" b="1" dirty="0" smtClean="0">
                <a:solidFill>
                  <a:schemeClr val="accent2"/>
                </a:solidFill>
              </a:rPr>
              <a:t>water</a:t>
            </a:r>
            <a:r>
              <a:rPr lang="en-US" sz="4800" b="1" dirty="0" smtClean="0">
                <a:solidFill>
                  <a:srgbClr val="624120"/>
                </a:solidFill>
              </a:rPr>
              <a:t> moves, it picks </a:t>
            </a:r>
            <a:br>
              <a:rPr lang="en-US" sz="4800" b="1" dirty="0" smtClean="0">
                <a:solidFill>
                  <a:srgbClr val="624120"/>
                </a:solidFill>
              </a:rPr>
            </a:br>
            <a:r>
              <a:rPr lang="en-US" sz="4800" b="1" dirty="0" smtClean="0">
                <a:solidFill>
                  <a:srgbClr val="624120"/>
                </a:solidFill>
              </a:rPr>
              <a:t>up loose </a:t>
            </a:r>
            <a:r>
              <a:rPr lang="en-US" sz="4800" b="1" dirty="0" smtClean="0">
                <a:solidFill>
                  <a:schemeClr val="accent2"/>
                </a:solidFill>
              </a:rPr>
              <a:t>material</a:t>
            </a:r>
            <a:r>
              <a:rPr lang="en-US" sz="4800" b="1" dirty="0" smtClean="0">
                <a:solidFill>
                  <a:srgbClr val="624120"/>
                </a:solidFill>
              </a:rPr>
              <a:t> and </a:t>
            </a:r>
            <a:r>
              <a:rPr lang="en-US" sz="4800" b="1" dirty="0" smtClean="0">
                <a:solidFill>
                  <a:schemeClr val="accent2"/>
                </a:solidFill>
              </a:rPr>
              <a:t>transports</a:t>
            </a:r>
            <a:r>
              <a:rPr lang="en-US" sz="4800" b="1" dirty="0" smtClean="0">
                <a:solidFill>
                  <a:srgbClr val="624120"/>
                </a:solidFill>
              </a:rPr>
              <a:t> it to other places.</a:t>
            </a:r>
            <a:endParaRPr lang="en-US" sz="4800" b="1" dirty="0">
              <a:solidFill>
                <a:srgbClr val="6241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3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12938</TotalTime>
  <Words>481</Words>
  <Application>Microsoft Office PowerPoint</Application>
  <PresentationFormat>On-screen Show (4:3)</PresentationFormat>
  <Paragraphs>66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Diseño predeterminado</vt:lpstr>
      <vt:lpstr>Erosion</vt:lpstr>
      <vt:lpstr>Erosion transports      weathered rock                 material.</vt:lpstr>
      <vt:lpstr>What are some ways that weathered material can be transported?</vt:lpstr>
      <vt:lpstr>Erosion by Gravity</vt:lpstr>
      <vt:lpstr>Here, the weathering occurs by ice wedging</vt:lpstr>
      <vt:lpstr>Erosion by Gravity</vt:lpstr>
      <vt:lpstr>Erosion by Wind</vt:lpstr>
      <vt:lpstr>Erosion  by Wind</vt:lpstr>
      <vt:lpstr>Erosion by Water</vt:lpstr>
      <vt:lpstr>Erosion by Water</vt:lpstr>
      <vt:lpstr>Erosion by Water</vt:lpstr>
      <vt:lpstr>Animations of Erosion  by Water</vt:lpstr>
      <vt:lpstr>Erosion by Ice</vt:lpstr>
      <vt:lpstr>Erosion by Ice</vt:lpstr>
      <vt:lpstr>Turn to an elbow partner and describe examples of erosion you have observed.</vt:lpstr>
      <vt:lpstr>Weathering and Erosion are two very different processes that tend to act sequentially.</vt:lpstr>
      <vt:lpstr>PowerPoint Presentation</vt:lpstr>
      <vt:lpstr>PowerPoint Presentation</vt:lpstr>
      <vt:lpstr>Deposition</vt:lpstr>
      <vt:lpstr>Deposition occurs where the agents (forces) of erosion lay sediment down.</vt:lpstr>
      <vt:lpstr>Weathering and Erosion wear down, and deposition fills in the Earth’s surface.</vt:lpstr>
      <vt:lpstr>Deposition by Water</vt:lpstr>
      <vt:lpstr>Deposition by Water</vt:lpstr>
      <vt:lpstr>Deposition by Water</vt:lpstr>
      <vt:lpstr>The Mississippi River flowing into the Gulf of Mexico forms the Mississippi River delta.</vt:lpstr>
      <vt:lpstr>In this example, river waters  are being deposited from  a mountain.</vt:lpstr>
      <vt:lpstr>Deposition by Water</vt:lpstr>
      <vt:lpstr>Deposition by Wind</vt:lpstr>
      <vt:lpstr>Deposition by Ice</vt:lpstr>
      <vt:lpstr>Turn to an elbow partner and discuss why in this case the brick house was not as good as the straw or wood house. What could be considered the “wolf”?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Scarbrough Christi A</cp:lastModifiedBy>
  <cp:revision>801</cp:revision>
  <dcterms:created xsi:type="dcterms:W3CDTF">2010-05-23T14:28:12Z</dcterms:created>
  <dcterms:modified xsi:type="dcterms:W3CDTF">2017-10-24T12:20:23Z</dcterms:modified>
</cp:coreProperties>
</file>