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99" r:id="rId3"/>
    <p:sldId id="257" r:id="rId4"/>
    <p:sldId id="258" r:id="rId5"/>
    <p:sldId id="259" r:id="rId6"/>
    <p:sldId id="279" r:id="rId7"/>
    <p:sldId id="272" r:id="rId8"/>
    <p:sldId id="263" r:id="rId9"/>
    <p:sldId id="274" r:id="rId10"/>
    <p:sldId id="264" r:id="rId11"/>
    <p:sldId id="265" r:id="rId12"/>
    <p:sldId id="266" r:id="rId13"/>
    <p:sldId id="267" r:id="rId14"/>
    <p:sldId id="268" r:id="rId15"/>
    <p:sldId id="269" r:id="rId16"/>
    <p:sldId id="270" r:id="rId17"/>
    <p:sldId id="271" r:id="rId18"/>
    <p:sldId id="273" r:id="rId19"/>
    <p:sldId id="260" r:id="rId20"/>
    <p:sldId id="261" r:id="rId21"/>
    <p:sldId id="262" r:id="rId22"/>
    <p:sldId id="295" r:id="rId23"/>
    <p:sldId id="278" r:id="rId24"/>
    <p:sldId id="281" r:id="rId25"/>
    <p:sldId id="280" r:id="rId26"/>
    <p:sldId id="282" r:id="rId27"/>
    <p:sldId id="294" r:id="rId28"/>
    <p:sldId id="283" r:id="rId29"/>
    <p:sldId id="284" r:id="rId30"/>
    <p:sldId id="286" r:id="rId31"/>
    <p:sldId id="285" r:id="rId32"/>
    <p:sldId id="296" r:id="rId33"/>
    <p:sldId id="292" r:id="rId34"/>
    <p:sldId id="289" r:id="rId35"/>
    <p:sldId id="291" r:id="rId36"/>
    <p:sldId id="290" r:id="rId37"/>
    <p:sldId id="297" r:id="rId38"/>
    <p:sldId id="293" r:id="rId39"/>
    <p:sldId id="28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BAD2B7D-2442-4AED-9CEE-187344DE8915}" type="datetimeFigureOut">
              <a:rPr lang="en-US" smtClean="0"/>
              <a:t>11/6/2017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E2149DF-5978-4823-B1E3-A2A3C72E4D86}" type="slidenum">
              <a:rPr lang="en-US" smtClean="0"/>
              <a:t>‹#›</a:t>
            </a:fld>
            <a:endParaRPr lang="en-US"/>
          </a:p>
        </p:txBody>
      </p:sp>
    </p:spTree>
    <p:extLst>
      <p:ext uri="{BB962C8B-B14F-4D97-AF65-F5344CB8AC3E}">
        <p14:creationId xmlns:p14="http://schemas.microsoft.com/office/powerpoint/2010/main" val="500198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0984591-E331-4439-8A32-3EE5B1962F4E}" type="datetimeFigureOut">
              <a:rPr lang="en-US" smtClean="0"/>
              <a:t>11/6/2017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0DD9233-5037-47C8-B9AB-D26BC60CA216}" type="slidenum">
              <a:rPr lang="en-US" smtClean="0"/>
              <a:t>‹#›</a:t>
            </a:fld>
            <a:endParaRPr lang="en-US"/>
          </a:p>
        </p:txBody>
      </p:sp>
    </p:spTree>
    <p:extLst>
      <p:ext uri="{BB962C8B-B14F-4D97-AF65-F5344CB8AC3E}">
        <p14:creationId xmlns:p14="http://schemas.microsoft.com/office/powerpoint/2010/main" val="280646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introduce the essential question and the standards aligned to the essential question.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1</a:t>
            </a:fld>
            <a:endParaRPr lang="en-US"/>
          </a:p>
        </p:txBody>
      </p:sp>
    </p:spTree>
    <p:extLst>
      <p:ext uri="{BB962C8B-B14F-4D97-AF65-F5344CB8AC3E}">
        <p14:creationId xmlns:p14="http://schemas.microsoft.com/office/powerpoint/2010/main" val="3867454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a:t>
            </a:r>
            <a:r>
              <a:rPr lang="en-US" baseline="0" dirty="0" smtClean="0"/>
              <a:t> moon phase seen when the Sun, Moon, and Earth are in the positions shown. Before showing the answer, the teacher may want to question students to see if they can determine how much of the moon will be seen.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10</a:t>
            </a:fld>
            <a:endParaRPr lang="en-US"/>
          </a:p>
        </p:txBody>
      </p:sp>
    </p:spTree>
    <p:extLst>
      <p:ext uri="{BB962C8B-B14F-4D97-AF65-F5344CB8AC3E}">
        <p14:creationId xmlns:p14="http://schemas.microsoft.com/office/powerpoint/2010/main" val="397733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11</a:t>
            </a:fld>
            <a:endParaRPr lang="en-US"/>
          </a:p>
        </p:txBody>
      </p:sp>
    </p:spTree>
    <p:extLst>
      <p:ext uri="{BB962C8B-B14F-4D97-AF65-F5344CB8AC3E}">
        <p14:creationId xmlns:p14="http://schemas.microsoft.com/office/powerpoint/2010/main" val="313938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12</a:t>
            </a:fld>
            <a:endParaRPr lang="en-US"/>
          </a:p>
        </p:txBody>
      </p:sp>
    </p:spTree>
    <p:extLst>
      <p:ext uri="{BB962C8B-B14F-4D97-AF65-F5344CB8AC3E}">
        <p14:creationId xmlns:p14="http://schemas.microsoft.com/office/powerpoint/2010/main" val="3234394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13</a:t>
            </a:fld>
            <a:endParaRPr lang="en-US"/>
          </a:p>
        </p:txBody>
      </p:sp>
    </p:spTree>
    <p:extLst>
      <p:ext uri="{BB962C8B-B14F-4D97-AF65-F5344CB8AC3E}">
        <p14:creationId xmlns:p14="http://schemas.microsoft.com/office/powerpoint/2010/main" val="384028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14</a:t>
            </a:fld>
            <a:endParaRPr lang="en-US"/>
          </a:p>
        </p:txBody>
      </p:sp>
    </p:spTree>
    <p:extLst>
      <p:ext uri="{BB962C8B-B14F-4D97-AF65-F5344CB8AC3E}">
        <p14:creationId xmlns:p14="http://schemas.microsoft.com/office/powerpoint/2010/main" val="251667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15</a:t>
            </a:fld>
            <a:endParaRPr lang="en-US"/>
          </a:p>
        </p:txBody>
      </p:sp>
    </p:spTree>
    <p:extLst>
      <p:ext uri="{BB962C8B-B14F-4D97-AF65-F5344CB8AC3E}">
        <p14:creationId xmlns:p14="http://schemas.microsoft.com/office/powerpoint/2010/main" val="380810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16</a:t>
            </a:fld>
            <a:endParaRPr lang="en-US"/>
          </a:p>
        </p:txBody>
      </p:sp>
    </p:spTree>
    <p:extLst>
      <p:ext uri="{BB962C8B-B14F-4D97-AF65-F5344CB8AC3E}">
        <p14:creationId xmlns:p14="http://schemas.microsoft.com/office/powerpoint/2010/main" val="60924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17</a:t>
            </a:fld>
            <a:endParaRPr lang="en-US"/>
          </a:p>
        </p:txBody>
      </p:sp>
    </p:spTree>
    <p:extLst>
      <p:ext uri="{BB962C8B-B14F-4D97-AF65-F5344CB8AC3E}">
        <p14:creationId xmlns:p14="http://schemas.microsoft.com/office/powerpoint/2010/main" val="390026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can use the diagram to illustrate other ways to view the phases of</a:t>
            </a:r>
            <a:r>
              <a:rPr lang="en-US" baseline="0" dirty="0" smtClean="0"/>
              <a:t> the moon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18</a:t>
            </a:fld>
            <a:endParaRPr lang="en-US"/>
          </a:p>
        </p:txBody>
      </p:sp>
    </p:spTree>
    <p:extLst>
      <p:ext uri="{BB962C8B-B14F-4D97-AF65-F5344CB8AC3E}">
        <p14:creationId xmlns:p14="http://schemas.microsoft.com/office/powerpoint/2010/main" val="289377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can use the diagram to illustrate other ways to view the phases of the moon</a:t>
            </a:r>
          </a:p>
        </p:txBody>
      </p:sp>
      <p:sp>
        <p:nvSpPr>
          <p:cNvPr id="4" name="Slide Number Placeholder 3"/>
          <p:cNvSpPr>
            <a:spLocks noGrp="1"/>
          </p:cNvSpPr>
          <p:nvPr>
            <p:ph type="sldNum" sz="quarter" idx="10"/>
          </p:nvPr>
        </p:nvSpPr>
        <p:spPr/>
        <p:txBody>
          <a:bodyPr/>
          <a:lstStyle/>
          <a:p>
            <a:fld id="{F0DD9233-5037-47C8-B9AB-D26BC60CA216}" type="slidenum">
              <a:rPr lang="en-US" smtClean="0"/>
              <a:t>19</a:t>
            </a:fld>
            <a:endParaRPr lang="en-US"/>
          </a:p>
        </p:txBody>
      </p:sp>
    </p:spTree>
    <p:extLst>
      <p:ext uri="{BB962C8B-B14F-4D97-AF65-F5344CB8AC3E}">
        <p14:creationId xmlns:p14="http://schemas.microsoft.com/office/powerpoint/2010/main" val="381567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may want to do this as a Think, Pair,</a:t>
            </a:r>
            <a:r>
              <a:rPr lang="en-US" baseline="0" dirty="0" smtClean="0"/>
              <a:t> Share in which students first answer the question alone, then pair with another student to discuss, and then share some ideas with the class.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a:t>
            </a:fld>
            <a:endParaRPr lang="en-US"/>
          </a:p>
        </p:txBody>
      </p:sp>
    </p:spTree>
    <p:extLst>
      <p:ext uri="{BB962C8B-B14F-4D97-AF65-F5344CB8AC3E}">
        <p14:creationId xmlns:p14="http://schemas.microsoft.com/office/powerpoint/2010/main" val="1881109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first</a:t>
            </a:r>
            <a:r>
              <a:rPr lang="en-US" baseline="0" dirty="0" smtClean="0"/>
              <a:t> text box for “waxing” and pose the question to the class, “what is increasing in size?” Give students a chance to answer and if needed, let students discuss it briefly (30 seconds or less) with an elbow partner. Based on the diagram, the students should conclude that the amount of the moon reflecting the sun (amount lit) is increasing. Pull up the next text box and do the same. This time it should take less time for the students to answer the question. The amount of the moon reflecting the sun’s light (amount of the moon lit) is decreasing in size. The teacher may want students to record this information on their phases of the moon diagram.</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20</a:t>
            </a:fld>
            <a:endParaRPr lang="en-US"/>
          </a:p>
        </p:txBody>
      </p:sp>
    </p:spTree>
    <p:extLst>
      <p:ext uri="{BB962C8B-B14F-4D97-AF65-F5344CB8AC3E}">
        <p14:creationId xmlns:p14="http://schemas.microsoft.com/office/powerpoint/2010/main" val="4259935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select a few of the animations to show to the class to demonstrate moon phases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21</a:t>
            </a:fld>
            <a:endParaRPr lang="en-US"/>
          </a:p>
        </p:txBody>
      </p:sp>
    </p:spTree>
    <p:extLst>
      <p:ext uri="{BB962C8B-B14F-4D97-AF65-F5344CB8AC3E}">
        <p14:creationId xmlns:p14="http://schemas.microsoft.com/office/powerpoint/2010/main" val="2643495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9233-5037-47C8-B9AB-D26BC60CA216}" type="slidenum">
              <a:rPr lang="en-US" smtClean="0"/>
              <a:t>22</a:t>
            </a:fld>
            <a:endParaRPr lang="en-US"/>
          </a:p>
        </p:txBody>
      </p:sp>
    </p:spTree>
    <p:extLst>
      <p:ext uri="{BB962C8B-B14F-4D97-AF65-F5344CB8AC3E}">
        <p14:creationId xmlns:p14="http://schemas.microsoft.com/office/powerpoint/2010/main" val="3891124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may want to do this as a Think, Pair,</a:t>
            </a:r>
            <a:r>
              <a:rPr lang="en-US" baseline="0" dirty="0" smtClean="0"/>
              <a:t> Share in which students first answer the question alone, then pair with another student to discuss, and then share some ideas with the class.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23</a:t>
            </a:fld>
            <a:endParaRPr lang="en-US"/>
          </a:p>
        </p:txBody>
      </p:sp>
    </p:spTree>
    <p:extLst>
      <p:ext uri="{BB962C8B-B14F-4D97-AF65-F5344CB8AC3E}">
        <p14:creationId xmlns:p14="http://schemas.microsoft.com/office/powerpoint/2010/main" val="1961182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questions</a:t>
            </a:r>
            <a:r>
              <a:rPr lang="en-US" baseline="0" dirty="0" smtClean="0"/>
              <a:t> to the class. The teacher may opt to have students discuss the questions with a partner. An eclipse is the total or partial blocking of light of one object by another object. </a:t>
            </a:r>
            <a:r>
              <a:rPr lang="en-US" dirty="0" smtClean="0"/>
              <a:t>We do not have solar and lunar eclipses every month because</a:t>
            </a:r>
            <a:r>
              <a:rPr lang="en-US" baseline="0" dirty="0" smtClean="0"/>
              <a:t> the Earth’s orbit around the sun is not in the same plane as the moon’s orbit around the Earth. Do not spend more than 2-3 minutes on the activating strategy. If students are struggling with the answers, let them know that by the end of the lesson, they should have a better understanding of eclipses and move into the lesson.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24</a:t>
            </a:fld>
            <a:endParaRPr lang="en-US"/>
          </a:p>
        </p:txBody>
      </p:sp>
    </p:spTree>
    <p:extLst>
      <p:ext uri="{BB962C8B-B14F-4D97-AF65-F5344CB8AC3E}">
        <p14:creationId xmlns:p14="http://schemas.microsoft.com/office/powerpoint/2010/main" val="1614346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9233-5037-47C8-B9AB-D26BC60CA216}" type="slidenum">
              <a:rPr lang="en-US" smtClean="0"/>
              <a:t>25</a:t>
            </a:fld>
            <a:endParaRPr lang="en-US"/>
          </a:p>
        </p:txBody>
      </p:sp>
    </p:spTree>
    <p:extLst>
      <p:ext uri="{BB962C8B-B14F-4D97-AF65-F5344CB8AC3E}">
        <p14:creationId xmlns:p14="http://schemas.microsoft.com/office/powerpoint/2010/main" val="3452122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diagrams to demonstrate that the Earth’s orbit plane is different from the moon’s orbit plane; therefore, the moon is not always in the position to cause eclipses.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26</a:t>
            </a:fld>
            <a:endParaRPr lang="en-US"/>
          </a:p>
        </p:txBody>
      </p:sp>
    </p:spTree>
    <p:extLst>
      <p:ext uri="{BB962C8B-B14F-4D97-AF65-F5344CB8AC3E}">
        <p14:creationId xmlns:p14="http://schemas.microsoft.com/office/powerpoint/2010/main" val="1260654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give each student an Eclipse Notes sheet and instruct the students to use the Notes sheet to record important information throughout the lesson.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27</a:t>
            </a:fld>
            <a:endParaRPr lang="en-US"/>
          </a:p>
        </p:txBody>
      </p:sp>
    </p:spTree>
    <p:extLst>
      <p:ext uri="{BB962C8B-B14F-4D97-AF65-F5344CB8AC3E}">
        <p14:creationId xmlns:p14="http://schemas.microsoft.com/office/powerpoint/2010/main" val="2321967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start off by reading the statement “there are two types of eclipses”. Ask the class or call on students to identify the two types of eclipses. Once students have responded, click to reveal the two eclipses.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28</a:t>
            </a:fld>
            <a:endParaRPr lang="en-US"/>
          </a:p>
        </p:txBody>
      </p:sp>
    </p:spTree>
    <p:extLst>
      <p:ext uri="{BB962C8B-B14F-4D97-AF65-F5344CB8AC3E}">
        <p14:creationId xmlns:p14="http://schemas.microsoft.com/office/powerpoint/2010/main" val="3342433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characteristics of a solar eclipse on the slide while the students describe a solar eclipse on their notes.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29</a:t>
            </a:fld>
            <a:endParaRPr lang="en-US"/>
          </a:p>
        </p:txBody>
      </p:sp>
    </p:spTree>
    <p:extLst>
      <p:ext uri="{BB962C8B-B14F-4D97-AF65-F5344CB8AC3E}">
        <p14:creationId xmlns:p14="http://schemas.microsoft.com/office/powerpoint/2010/main" val="268667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Phases of the Moon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3</a:t>
            </a:fld>
            <a:endParaRPr lang="en-US"/>
          </a:p>
        </p:txBody>
      </p:sp>
    </p:spTree>
    <p:extLst>
      <p:ext uri="{BB962C8B-B14F-4D97-AF65-F5344CB8AC3E}">
        <p14:creationId xmlns:p14="http://schemas.microsoft.com/office/powerpoint/2010/main" val="2291749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diagrams to illustrate the position of the Earth, Sun, and Moon during a solar eclipse. Be sure to discuss how and why only parts of the Earth experience the total and partial solar eclipse.</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30</a:t>
            </a:fld>
            <a:endParaRPr lang="en-US"/>
          </a:p>
        </p:txBody>
      </p:sp>
    </p:spTree>
    <p:extLst>
      <p:ext uri="{BB962C8B-B14F-4D97-AF65-F5344CB8AC3E}">
        <p14:creationId xmlns:p14="http://schemas.microsoft.com/office/powerpoint/2010/main" val="3755462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animations of a solar eclipse to reinforce the concept.</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31</a:t>
            </a:fld>
            <a:endParaRPr lang="en-US"/>
          </a:p>
        </p:txBody>
      </p:sp>
    </p:spTree>
    <p:extLst>
      <p:ext uri="{BB962C8B-B14F-4D97-AF65-F5344CB8AC3E}">
        <p14:creationId xmlns:p14="http://schemas.microsoft.com/office/powerpoint/2010/main" val="3891961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 few minutes</a:t>
            </a:r>
            <a:r>
              <a:rPr lang="en-US" baseline="0" dirty="0" smtClean="0"/>
              <a:t> (no more than 2 minutes) to draw a simple diagram showing the position of the Sun, Moon, and Earth during a solar eclipse. The students may start out with just the positions shown. After a few minutes, click to show the simple diagram on the slide. You may want students to go back and illustrate the shadow part too.</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32</a:t>
            </a:fld>
            <a:endParaRPr lang="en-US"/>
          </a:p>
        </p:txBody>
      </p:sp>
    </p:spTree>
    <p:extLst>
      <p:ext uri="{BB962C8B-B14F-4D97-AF65-F5344CB8AC3E}">
        <p14:creationId xmlns:p14="http://schemas.microsoft.com/office/powerpoint/2010/main" val="212902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9233-5037-47C8-B9AB-D26BC60CA216}" type="slidenum">
              <a:rPr lang="en-US" smtClean="0"/>
              <a:t>33</a:t>
            </a:fld>
            <a:endParaRPr lang="en-US"/>
          </a:p>
        </p:txBody>
      </p:sp>
    </p:spTree>
    <p:extLst>
      <p:ext uri="{BB962C8B-B14F-4D97-AF65-F5344CB8AC3E}">
        <p14:creationId xmlns:p14="http://schemas.microsoft.com/office/powerpoint/2010/main" val="269020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characteristics of a lunar eclipse on the slide while the students describe a lunar eclipse on their notes.</a:t>
            </a:r>
          </a:p>
        </p:txBody>
      </p:sp>
      <p:sp>
        <p:nvSpPr>
          <p:cNvPr id="4" name="Slide Number Placeholder 3"/>
          <p:cNvSpPr>
            <a:spLocks noGrp="1"/>
          </p:cNvSpPr>
          <p:nvPr>
            <p:ph type="sldNum" sz="quarter" idx="10"/>
          </p:nvPr>
        </p:nvSpPr>
        <p:spPr/>
        <p:txBody>
          <a:bodyPr/>
          <a:lstStyle/>
          <a:p>
            <a:fld id="{F0DD9233-5037-47C8-B9AB-D26BC60CA216}" type="slidenum">
              <a:rPr lang="en-US" smtClean="0"/>
              <a:t>34</a:t>
            </a:fld>
            <a:endParaRPr lang="en-US"/>
          </a:p>
        </p:txBody>
      </p:sp>
    </p:spTree>
    <p:extLst>
      <p:ext uri="{BB962C8B-B14F-4D97-AF65-F5344CB8AC3E}">
        <p14:creationId xmlns:p14="http://schemas.microsoft.com/office/powerpoint/2010/main" val="737841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diagrams to illustrate the position of the Earth, Sun, and Moon during a lunar eclipse. Be sure to discuss how and why only parts of the Earth experience the total and partial lunar eclipse.</a:t>
            </a:r>
          </a:p>
        </p:txBody>
      </p:sp>
      <p:sp>
        <p:nvSpPr>
          <p:cNvPr id="4" name="Slide Number Placeholder 3"/>
          <p:cNvSpPr>
            <a:spLocks noGrp="1"/>
          </p:cNvSpPr>
          <p:nvPr>
            <p:ph type="sldNum" sz="quarter" idx="10"/>
          </p:nvPr>
        </p:nvSpPr>
        <p:spPr/>
        <p:txBody>
          <a:bodyPr/>
          <a:lstStyle/>
          <a:p>
            <a:fld id="{F0DD9233-5037-47C8-B9AB-D26BC60CA216}" type="slidenum">
              <a:rPr lang="en-US" smtClean="0"/>
              <a:t>35</a:t>
            </a:fld>
            <a:endParaRPr lang="en-US"/>
          </a:p>
        </p:txBody>
      </p:sp>
    </p:spTree>
    <p:extLst>
      <p:ext uri="{BB962C8B-B14F-4D97-AF65-F5344CB8AC3E}">
        <p14:creationId xmlns:p14="http://schemas.microsoft.com/office/powerpoint/2010/main" val="2840036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animations of a lunar eclipse to reinforce the concept.</a:t>
            </a:r>
          </a:p>
        </p:txBody>
      </p:sp>
      <p:sp>
        <p:nvSpPr>
          <p:cNvPr id="4" name="Slide Number Placeholder 3"/>
          <p:cNvSpPr>
            <a:spLocks noGrp="1"/>
          </p:cNvSpPr>
          <p:nvPr>
            <p:ph type="sldNum" sz="quarter" idx="10"/>
          </p:nvPr>
        </p:nvSpPr>
        <p:spPr/>
        <p:txBody>
          <a:bodyPr/>
          <a:lstStyle/>
          <a:p>
            <a:fld id="{F0DD9233-5037-47C8-B9AB-D26BC60CA216}" type="slidenum">
              <a:rPr lang="en-US" smtClean="0"/>
              <a:t>36</a:t>
            </a:fld>
            <a:endParaRPr lang="en-US"/>
          </a:p>
        </p:txBody>
      </p:sp>
    </p:spTree>
    <p:extLst>
      <p:ext uri="{BB962C8B-B14F-4D97-AF65-F5344CB8AC3E}">
        <p14:creationId xmlns:p14="http://schemas.microsoft.com/office/powerpoint/2010/main" val="2797429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 few minutes</a:t>
            </a:r>
            <a:r>
              <a:rPr lang="en-US" baseline="0" dirty="0" smtClean="0"/>
              <a:t> (no more than 2 minutes) to draw a simple diagram showing the position of the Sun, Moon, and Earth during a lunar eclipse. The students may start out with just the positions shown. After a few minutes, click to show the simple diagram on the slide. You may want students to go back and illustrate the shadow part too.</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12902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answer the distributed summarizing</a:t>
            </a:r>
            <a:r>
              <a:rPr lang="en-US" baseline="0" dirty="0" smtClean="0"/>
              <a:t> question with a partner.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Once students</a:t>
            </a:r>
            <a:r>
              <a:rPr lang="en-US" baseline="0" dirty="0" smtClean="0"/>
              <a:t> have been given 2 minutes or less to discuss solar and lunar eclipses, click to the next slide.</a:t>
            </a:r>
            <a:endParaRPr lang="en-US" dirty="0" smtClean="0"/>
          </a:p>
        </p:txBody>
      </p:sp>
      <p:sp>
        <p:nvSpPr>
          <p:cNvPr id="4" name="Slide Number Placeholder 3"/>
          <p:cNvSpPr>
            <a:spLocks noGrp="1"/>
          </p:cNvSpPr>
          <p:nvPr>
            <p:ph type="sldNum" sz="quarter" idx="10"/>
          </p:nvPr>
        </p:nvSpPr>
        <p:spPr/>
        <p:txBody>
          <a:bodyPr/>
          <a:lstStyle/>
          <a:p>
            <a:fld id="{F0DD9233-5037-47C8-B9AB-D26BC60CA216}" type="slidenum">
              <a:rPr lang="en-US" smtClean="0"/>
              <a:t>38</a:t>
            </a:fld>
            <a:endParaRPr lang="en-US"/>
          </a:p>
        </p:txBody>
      </p:sp>
    </p:spTree>
    <p:extLst>
      <p:ext uri="{BB962C8B-B14F-4D97-AF65-F5344CB8AC3E}">
        <p14:creationId xmlns:p14="http://schemas.microsoft.com/office/powerpoint/2010/main" val="3691793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review the differences between a solar eclipse and a lunar eclipse.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39</a:t>
            </a:fld>
            <a:endParaRPr lang="en-US"/>
          </a:p>
        </p:txBody>
      </p:sp>
    </p:spTree>
    <p:extLst>
      <p:ext uri="{BB962C8B-B14F-4D97-AF65-F5344CB8AC3E}">
        <p14:creationId xmlns:p14="http://schemas.microsoft.com/office/powerpoint/2010/main" val="423007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presents the information on the slide while the students “describe the changes that occur in the moon known as phases” and “why the moon looks lit” on their notes.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4</a:t>
            </a:fld>
            <a:endParaRPr lang="en-US"/>
          </a:p>
        </p:txBody>
      </p:sp>
    </p:spTree>
    <p:extLst>
      <p:ext uri="{BB962C8B-B14F-4D97-AF65-F5344CB8AC3E}">
        <p14:creationId xmlns:p14="http://schemas.microsoft.com/office/powerpoint/2010/main" val="405997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will present the information from the slide while the students record “what causes moon phases”, “why is the same side of the moon always facing the Earth”, and “can the moon be seen during the day? Explain” on their notes.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5</a:t>
            </a:fld>
            <a:endParaRPr lang="en-US"/>
          </a:p>
        </p:txBody>
      </p:sp>
    </p:spTree>
    <p:extLst>
      <p:ext uri="{BB962C8B-B14F-4D97-AF65-F5344CB8AC3E}">
        <p14:creationId xmlns:p14="http://schemas.microsoft.com/office/powerpoint/2010/main" val="122165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will show the students an animation illustrating why we see phases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6</a:t>
            </a:fld>
            <a:endParaRPr lang="en-US"/>
          </a:p>
        </p:txBody>
      </p:sp>
    </p:spTree>
    <p:extLst>
      <p:ext uri="{BB962C8B-B14F-4D97-AF65-F5344CB8AC3E}">
        <p14:creationId xmlns:p14="http://schemas.microsoft.com/office/powerpoint/2010/main" val="73596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9233-5037-47C8-B9AB-D26BC60CA216}" type="slidenum">
              <a:rPr lang="en-US" smtClean="0"/>
              <a:t>7</a:t>
            </a:fld>
            <a:endParaRPr lang="en-US"/>
          </a:p>
        </p:txBody>
      </p:sp>
    </p:spTree>
    <p:extLst>
      <p:ext uri="{BB962C8B-B14F-4D97-AF65-F5344CB8AC3E}">
        <p14:creationId xmlns:p14="http://schemas.microsoft.com/office/powerpoint/2010/main" val="97934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go over the general diagram that will be used on the Phases of the Moon Notes. The teacher may want students to identify somewhere on the map the “dark side away from the sun” and the “side reflecting sunlight”</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8</a:t>
            </a:fld>
            <a:endParaRPr lang="en-US"/>
          </a:p>
        </p:txBody>
      </p:sp>
    </p:spTree>
    <p:extLst>
      <p:ext uri="{BB962C8B-B14F-4D97-AF65-F5344CB8AC3E}">
        <p14:creationId xmlns:p14="http://schemas.microsoft.com/office/powerpoint/2010/main" val="28682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each student</a:t>
            </a:r>
            <a:r>
              <a:rPr lang="en-US" baseline="0" dirty="0" smtClean="0"/>
              <a:t> a Phases of the Moon Notes handout to use during the lesson.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9</a:t>
            </a:fld>
            <a:endParaRPr lang="en-US"/>
          </a:p>
        </p:txBody>
      </p:sp>
    </p:spTree>
    <p:extLst>
      <p:ext uri="{BB962C8B-B14F-4D97-AF65-F5344CB8AC3E}">
        <p14:creationId xmlns:p14="http://schemas.microsoft.com/office/powerpoint/2010/main" val="384064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112DD-F188-4D76-83BB-74C61EC0AC3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362424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112DD-F188-4D76-83BB-74C61EC0AC3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26836872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112DD-F188-4D76-83BB-74C61EC0AC3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779964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112DD-F188-4D76-83BB-74C61EC0AC3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23638618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112DD-F188-4D76-83BB-74C61EC0AC3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2512945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112DD-F188-4D76-83BB-74C61EC0AC3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33492430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112DD-F188-4D76-83BB-74C61EC0AC3A}"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379733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112DD-F188-4D76-83BB-74C61EC0AC3A}"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12200552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112DD-F188-4D76-83BB-74C61EC0AC3A}"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14169016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112DD-F188-4D76-83BB-74C61EC0AC3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8872444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112DD-F188-4D76-83BB-74C61EC0AC3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9024372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4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112DD-F188-4D76-83BB-74C61EC0AC3A}" type="datetimeFigureOut">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7B8E8-F357-4A20-B973-5792A6A586E7}" type="slidenum">
              <a:rPr lang="en-US" smtClean="0"/>
              <a:t>‹#›</a:t>
            </a:fld>
            <a:endParaRPr lang="en-US"/>
          </a:p>
        </p:txBody>
      </p:sp>
    </p:spTree>
    <p:extLst>
      <p:ext uri="{BB962C8B-B14F-4D97-AF65-F5344CB8AC3E}">
        <p14:creationId xmlns:p14="http://schemas.microsoft.com/office/powerpoint/2010/main" val="323817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eb.archive.org/web/20060514142413/http:/www.ioncmaste.ca/homepage/resources/web_resources/CSA_Astro9/files/multimedia/unit3/phases_moon/phases_moon.swf" TargetMode="External"/><Relationship Id="rId7" Type="http://schemas.openxmlformats.org/officeDocument/2006/relationships/hyperlink" Target="http://ww2.valdosta.edu/~cbarnbau/astro_demos/frameset_moon.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astro.unl.edu/classaction/animations/lunarcycles/lunarphasequizzer.html" TargetMode="External"/><Relationship Id="rId5" Type="http://schemas.openxmlformats.org/officeDocument/2006/relationships/hyperlink" Target="http://astro.unl.edu/naap/lps/animations/lps.html" TargetMode="External"/><Relationship Id="rId4" Type="http://schemas.openxmlformats.org/officeDocument/2006/relationships/hyperlink" Target="http://www.harcourtschool.com/activity/moon_phas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79M2lSVZiY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lcRp1jKJmJ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package" Target="../embeddings/Microsoft_Word_Document2.docx"/></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hyperlink" Target="http://ww2.valdosta.edu/~cbarnbau/astro_demos/frameset_moon.html"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www.classzone.com/books/earth_science/terc/content/visualizations/es2505/es2505page01.cfm?chapter_no=visualiza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notesSlide" Target="../notesSlides/notesSlide3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2.valdosta.edu/~cbarnbau/astro_demos/frameset_moon.html"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www.neok12.com/video/Eclipse/zX027e52507b754877644063.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2.valdosta.edu/~cbarnbau/astro_demos/frameset_moon.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47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5105400" cy="3200400"/>
          </a:xfrm>
        </p:spPr>
        <p:txBody>
          <a:bodyPr>
            <a:noAutofit/>
          </a:bodyPr>
          <a:lstStyle/>
          <a:p>
            <a:r>
              <a:rPr lang="en-US" b="1" dirty="0" smtClean="0">
                <a:latin typeface="Garamond" panose="02020404030301010803" pitchFamily="18" charset="0"/>
              </a:rPr>
              <a:t>Essential Question:</a:t>
            </a:r>
            <a:br>
              <a:rPr lang="en-US" b="1" dirty="0" smtClean="0">
                <a:latin typeface="Garamond" panose="02020404030301010803" pitchFamily="18" charset="0"/>
              </a:rPr>
            </a:br>
            <a:r>
              <a:rPr lang="en-US" sz="1600" b="1" dirty="0" smtClean="0">
                <a:latin typeface="Garamond" panose="02020404030301010803" pitchFamily="18" charset="0"/>
              </a:rPr>
              <a:t/>
            </a:r>
            <a:br>
              <a:rPr lang="en-US" sz="1600" b="1" dirty="0" smtClean="0">
                <a:latin typeface="Garamond" panose="02020404030301010803" pitchFamily="18" charset="0"/>
              </a:rPr>
            </a:br>
            <a:r>
              <a:rPr lang="en-US" b="1" dirty="0" smtClean="0">
                <a:latin typeface="Garamond" panose="02020404030301010803" pitchFamily="18" charset="0"/>
              </a:rPr>
              <a:t>How does the position of the sun, earth, and moon affect each other?</a:t>
            </a:r>
            <a:endParaRPr lang="en-US" b="1" dirty="0">
              <a:latin typeface="Garamond" panose="02020404030301010803" pitchFamily="18" charset="0"/>
            </a:endParaRPr>
          </a:p>
        </p:txBody>
      </p:sp>
      <p:sp>
        <p:nvSpPr>
          <p:cNvPr id="3" name="Subtitle 2"/>
          <p:cNvSpPr>
            <a:spLocks noGrp="1"/>
          </p:cNvSpPr>
          <p:nvPr>
            <p:ph type="subTitle" idx="1"/>
          </p:nvPr>
        </p:nvSpPr>
        <p:spPr>
          <a:xfrm>
            <a:off x="228600" y="4114800"/>
            <a:ext cx="4953000" cy="2732310"/>
          </a:xfrm>
        </p:spPr>
        <p:txBody>
          <a:bodyPr>
            <a:normAutofit fontScale="85000" lnSpcReduction="20000"/>
          </a:bodyPr>
          <a:lstStyle/>
          <a:p>
            <a:pPr algn="l"/>
            <a:r>
              <a:rPr lang="en-US" sz="3000" b="1" dirty="0" smtClean="0">
                <a:solidFill>
                  <a:schemeClr val="tx1"/>
                </a:solidFill>
              </a:rPr>
              <a:t>S6E2a. Demonstrate the phases of the moon by showing the alignment of the earth, moon, and sun.</a:t>
            </a:r>
            <a:r>
              <a:rPr lang="en-US" b="1" dirty="0" smtClean="0">
                <a:solidFill>
                  <a:schemeClr val="tx1"/>
                </a:solidFill>
              </a:rPr>
              <a:t/>
            </a:r>
            <a:br>
              <a:rPr lang="en-US" b="1" dirty="0" smtClean="0">
                <a:solidFill>
                  <a:schemeClr val="tx1"/>
                </a:solidFill>
              </a:rPr>
            </a:br>
            <a:endParaRPr lang="en-US" sz="3000" b="1" dirty="0" smtClean="0">
              <a:solidFill>
                <a:schemeClr val="tx1"/>
              </a:solidFill>
            </a:endParaRPr>
          </a:p>
          <a:p>
            <a:pPr algn="l"/>
            <a:r>
              <a:rPr lang="en-US" sz="3000" b="1" dirty="0" smtClean="0">
                <a:solidFill>
                  <a:schemeClr val="tx1"/>
                </a:solidFill>
              </a:rPr>
              <a:t>S6E2b. Explain the alignment of the earth, moon, and sun during solar and lunar eclipses.</a:t>
            </a:r>
            <a:endParaRPr lang="en-US" sz="3000" b="1" dirty="0">
              <a:solidFill>
                <a:schemeClr val="tx1"/>
              </a:solidFill>
            </a:endParaRPr>
          </a:p>
        </p:txBody>
      </p:sp>
      <p:pic>
        <p:nvPicPr>
          <p:cNvPr id="1028" name="Picture 4" descr="http://4.bp.blogspot.com/_RgAasUT4r0Y/SpuJjmRAhUI/AAAAAAAAAww/OgycoSGVojg/s800/sun+moon+ear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54659" y="1255538"/>
            <a:ext cx="6857999" cy="434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682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228600"/>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617588" y="4722674"/>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grpSp>
        <p:nvGrpSpPr>
          <p:cNvPr id="10" name="Group 9"/>
          <p:cNvGrpSpPr/>
          <p:nvPr/>
        </p:nvGrpSpPr>
        <p:grpSpPr>
          <a:xfrm>
            <a:off x="6003466" y="4114800"/>
            <a:ext cx="2839232" cy="2438400"/>
            <a:chOff x="5486400" y="4038600"/>
            <a:chExt cx="2839232" cy="243840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38600"/>
              <a:ext cx="283923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606140" y="5734031"/>
              <a:ext cx="555172"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p:txBody>
        </p:sp>
      </p:grpSp>
      <p:grpSp>
        <p:nvGrpSpPr>
          <p:cNvPr id="23" name="Group 22"/>
          <p:cNvGrpSpPr/>
          <p:nvPr/>
        </p:nvGrpSpPr>
        <p:grpSpPr>
          <a:xfrm>
            <a:off x="500742" y="936486"/>
            <a:ext cx="5954485" cy="3635514"/>
            <a:chOff x="500742" y="936486"/>
            <a:chExt cx="5954485" cy="3635514"/>
          </a:xfrm>
        </p:grpSpPr>
        <p:grpSp>
          <p:nvGrpSpPr>
            <p:cNvPr id="7" name="Group 6"/>
            <p:cNvGrpSpPr/>
            <p:nvPr/>
          </p:nvGrpSpPr>
          <p:grpSpPr>
            <a:xfrm>
              <a:off x="500742" y="936486"/>
              <a:ext cx="5954485" cy="3635514"/>
              <a:chOff x="3784218" y="936486"/>
              <a:chExt cx="5196967" cy="3212342"/>
            </a:xfrm>
          </p:grpSpPr>
          <p:grpSp>
            <p:nvGrpSpPr>
              <p:cNvPr id="2" name="Group 1"/>
              <p:cNvGrpSpPr/>
              <p:nvPr/>
            </p:nvGrpSpPr>
            <p:grpSpPr>
              <a:xfrm>
                <a:off x="3886200" y="936486"/>
                <a:ext cx="5094985" cy="3212342"/>
                <a:chOff x="3886200" y="1395261"/>
                <a:chExt cx="5094985" cy="3212342"/>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880229" y="1401232"/>
                  <a:ext cx="321234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065" y="2123371"/>
                  <a:ext cx="1756120" cy="17561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5323115" y="2841783"/>
                <a:ext cx="762000" cy="369332"/>
              </a:xfrm>
              <a:prstGeom prst="rect">
                <a:avLst/>
              </a:prstGeom>
              <a:noFill/>
            </p:spPr>
            <p:txBody>
              <a:bodyPr wrap="square" rtlCol="0">
                <a:spAutoFit/>
              </a:bodyPr>
              <a:lstStyle/>
              <a:p>
                <a:pPr algn="ctr"/>
                <a:r>
                  <a:rPr lang="en-US" b="1" dirty="0" smtClean="0"/>
                  <a:t>Moon</a:t>
                </a:r>
                <a:endParaRPr lang="en-US" b="1" dirty="0"/>
              </a:p>
            </p:txBody>
          </p:sp>
          <p:sp>
            <p:nvSpPr>
              <p:cNvPr id="8" name="TextBox 7"/>
              <p:cNvSpPr txBox="1"/>
              <p:nvPr/>
            </p:nvSpPr>
            <p:spPr>
              <a:xfrm>
                <a:off x="3784218" y="2993299"/>
                <a:ext cx="1202873" cy="369332"/>
              </a:xfrm>
              <a:prstGeom prst="rect">
                <a:avLst/>
              </a:prstGeom>
              <a:noFill/>
            </p:spPr>
            <p:txBody>
              <a:bodyPr wrap="square" rtlCol="0">
                <a:spAutoFit/>
              </a:bodyPr>
              <a:lstStyle/>
              <a:p>
                <a:pPr algn="ctr"/>
                <a:r>
                  <a:rPr lang="en-US" b="1" dirty="0" smtClean="0"/>
                  <a:t>Earth</a:t>
                </a:r>
                <a:endParaRPr lang="en-US" b="1" dirty="0"/>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8061" y="221948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88274">
              <a:off x="2515429" y="3402601"/>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3446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163284"/>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143000" y="4713519"/>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342" y="4322254"/>
            <a:ext cx="2471058" cy="231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609600" y="982753"/>
            <a:ext cx="5680420" cy="3730765"/>
            <a:chOff x="609600" y="982753"/>
            <a:chExt cx="5680420" cy="3730765"/>
          </a:xfrm>
        </p:grpSpPr>
        <p:grpSp>
          <p:nvGrpSpPr>
            <p:cNvPr id="11" name="Group 10"/>
            <p:cNvGrpSpPr/>
            <p:nvPr/>
          </p:nvGrpSpPr>
          <p:grpSpPr>
            <a:xfrm>
              <a:off x="609600" y="982753"/>
              <a:ext cx="5680420" cy="3730765"/>
              <a:chOff x="1828800" y="899713"/>
              <a:chExt cx="5299420" cy="352535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80518" y="969660"/>
                <a:ext cx="3525350" cy="338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1708543"/>
                <a:ext cx="1756120" cy="1756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0400" y="1821959"/>
                <a:ext cx="762000" cy="369332"/>
              </a:xfrm>
              <a:prstGeom prst="rect">
                <a:avLst/>
              </a:prstGeom>
              <a:noFill/>
            </p:spPr>
            <p:txBody>
              <a:bodyPr wrap="square" rtlCol="0">
                <a:spAutoFit/>
              </a:bodyPr>
              <a:lstStyle/>
              <a:p>
                <a:pPr algn="ctr"/>
                <a:r>
                  <a:rPr lang="en-US" b="1" dirty="0" smtClean="0"/>
                  <a:t>Moon</a:t>
                </a:r>
                <a:endParaRPr lang="en-US" b="1" dirty="0"/>
              </a:p>
            </p:txBody>
          </p:sp>
          <p:sp>
            <p:nvSpPr>
              <p:cNvPr id="8" name="TextBox 7"/>
              <p:cNvSpPr txBox="1"/>
              <p:nvPr/>
            </p:nvSpPr>
            <p:spPr>
              <a:xfrm>
                <a:off x="1828800" y="3095331"/>
                <a:ext cx="1371600" cy="369332"/>
              </a:xfrm>
              <a:prstGeom prst="rect">
                <a:avLst/>
              </a:prstGeom>
              <a:noFill/>
            </p:spPr>
            <p:txBody>
              <a:bodyPr wrap="square" rtlCol="0">
                <a:spAutoFit/>
              </a:bodyPr>
              <a:lstStyle/>
              <a:p>
                <a:pPr algn="ctr"/>
                <a:r>
                  <a:rPr lang="en-US" b="1" dirty="0" smtClean="0"/>
                  <a:t>Earth</a:t>
                </a:r>
                <a:endParaRPr lang="en-US" b="1" dirty="0"/>
              </a:p>
            </p:txBody>
          </p:sp>
        </p:gr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8717">
              <a:off x="2118089" y="106680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45856">
              <a:off x="2488203" y="224406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631315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 calcmode="lin" valueType="num">
                                      <p:cBhvr>
                                        <p:cTn id="22" dur="1000" fill="hold"/>
                                        <p:tgtEl>
                                          <p:spTgt spid="7171"/>
                                        </p:tgtEl>
                                        <p:attrNameLst>
                                          <p:attrName>ppt_w</p:attrName>
                                        </p:attrNameLst>
                                      </p:cBhvr>
                                      <p:tavLst>
                                        <p:tav tm="0">
                                          <p:val>
                                            <p:fltVal val="0"/>
                                          </p:val>
                                        </p:tav>
                                        <p:tav tm="100000">
                                          <p:val>
                                            <p:strVal val="#ppt_w"/>
                                          </p:val>
                                        </p:tav>
                                      </p:tavLst>
                                    </p:anim>
                                    <p:anim calcmode="lin" valueType="num">
                                      <p:cBhvr>
                                        <p:cTn id="23" dur="1000" fill="hold"/>
                                        <p:tgtEl>
                                          <p:spTgt spid="7171"/>
                                        </p:tgtEl>
                                        <p:attrNameLst>
                                          <p:attrName>ppt_h</p:attrName>
                                        </p:attrNameLst>
                                      </p:cBhvr>
                                      <p:tavLst>
                                        <p:tav tm="0">
                                          <p:val>
                                            <p:fltVal val="0"/>
                                          </p:val>
                                        </p:tav>
                                        <p:tav tm="100000">
                                          <p:val>
                                            <p:strVal val="#ppt_h"/>
                                          </p:val>
                                        </p:tav>
                                      </p:tavLst>
                                    </p:anim>
                                    <p:animEffect transition="in" filter="fade">
                                      <p:cBhvr>
                                        <p:cTn id="24"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163284"/>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143000" y="4713519"/>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20134"/>
            <a:ext cx="2733379" cy="230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236757" y="871170"/>
            <a:ext cx="5392643" cy="3559849"/>
            <a:chOff x="1236757" y="871170"/>
            <a:chExt cx="5392643" cy="3559849"/>
          </a:xfrm>
        </p:grpSpPr>
        <p:grpSp>
          <p:nvGrpSpPr>
            <p:cNvPr id="2" name="Group 1"/>
            <p:cNvGrpSpPr/>
            <p:nvPr/>
          </p:nvGrpSpPr>
          <p:grpSpPr>
            <a:xfrm>
              <a:off x="1371600" y="871170"/>
              <a:ext cx="5257800" cy="3559849"/>
              <a:chOff x="3015343" y="1371599"/>
              <a:chExt cx="5257800" cy="3559849"/>
            </a:xfrm>
          </p:grpSpPr>
          <p:pic>
            <p:nvPicPr>
              <p:cNvPr id="10" name="Picture 3" descr="C:\Documents and Settings\ARRINGTONCB\Local Settings\Temporary Internet Files\Content.IE5\VFKJTN9X\MC90044135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343" y="2046624"/>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753975" y="1741824"/>
                <a:ext cx="355984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320143" y="2492261"/>
                <a:ext cx="762000" cy="369332"/>
              </a:xfrm>
              <a:prstGeom prst="rect">
                <a:avLst/>
              </a:prstGeom>
              <a:noFill/>
            </p:spPr>
            <p:txBody>
              <a:bodyPr wrap="square" rtlCol="0">
                <a:spAutoFit/>
              </a:bodyPr>
              <a:lstStyle/>
              <a:p>
                <a:pPr algn="ctr"/>
                <a:r>
                  <a:rPr lang="en-US" b="1" dirty="0" smtClean="0"/>
                  <a:t>Moon</a:t>
                </a:r>
                <a:endParaRPr lang="en-US" b="1" dirty="0"/>
              </a:p>
            </p:txBody>
          </p:sp>
          <p:sp>
            <p:nvSpPr>
              <p:cNvPr id="13" name="TextBox 12"/>
              <p:cNvSpPr txBox="1"/>
              <p:nvPr/>
            </p:nvSpPr>
            <p:spPr>
              <a:xfrm>
                <a:off x="3015343" y="4167449"/>
                <a:ext cx="1371600" cy="369332"/>
              </a:xfrm>
              <a:prstGeom prst="rect">
                <a:avLst/>
              </a:prstGeom>
              <a:noFill/>
            </p:spPr>
            <p:txBody>
              <a:bodyPr wrap="square" rtlCol="0">
                <a:spAutoFit/>
              </a:bodyPr>
              <a:lstStyle/>
              <a:p>
                <a:pPr algn="ctr"/>
                <a:r>
                  <a:rPr lang="en-US" b="1" dirty="0" smtClean="0"/>
                  <a:t>Earth</a:t>
                </a:r>
                <a:endParaRPr lang="en-US" b="1" dirty="0"/>
              </a:p>
            </p:txBody>
          </p:sp>
        </p:gr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05881">
              <a:off x="1322482" y="153307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71223">
              <a:off x="2360159" y="1783928"/>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38870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 calcmode="lin" valueType="num">
                                      <p:cBhvr>
                                        <p:cTn id="22" dur="1000" fill="hold"/>
                                        <p:tgtEl>
                                          <p:spTgt spid="8195"/>
                                        </p:tgtEl>
                                        <p:attrNameLst>
                                          <p:attrName>ppt_w</p:attrName>
                                        </p:attrNameLst>
                                      </p:cBhvr>
                                      <p:tavLst>
                                        <p:tav tm="0">
                                          <p:val>
                                            <p:fltVal val="0"/>
                                          </p:val>
                                        </p:tav>
                                        <p:tav tm="100000">
                                          <p:val>
                                            <p:strVal val="#ppt_w"/>
                                          </p:val>
                                        </p:tav>
                                      </p:tavLst>
                                    </p:anim>
                                    <p:anim calcmode="lin" valueType="num">
                                      <p:cBhvr>
                                        <p:cTn id="23" dur="1000" fill="hold"/>
                                        <p:tgtEl>
                                          <p:spTgt spid="8195"/>
                                        </p:tgtEl>
                                        <p:attrNameLst>
                                          <p:attrName>ppt_h</p:attrName>
                                        </p:attrNameLst>
                                      </p:cBhvr>
                                      <p:tavLst>
                                        <p:tav tm="0">
                                          <p:val>
                                            <p:fltVal val="0"/>
                                          </p:val>
                                        </p:tav>
                                        <p:tav tm="100000">
                                          <p:val>
                                            <p:strVal val="#ppt_h"/>
                                          </p:val>
                                        </p:tav>
                                      </p:tavLst>
                                    </p:anim>
                                    <p:animEffect transition="in" filter="fade">
                                      <p:cBhvr>
                                        <p:cTn id="24"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228600"/>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516426" y="4800600"/>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032" y="4191000"/>
            <a:ext cx="2771719" cy="250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626482" y="838200"/>
            <a:ext cx="6079118" cy="4038600"/>
            <a:chOff x="626482" y="838200"/>
            <a:chExt cx="6079118" cy="4038600"/>
          </a:xfrm>
        </p:grpSpPr>
        <p:grpSp>
          <p:nvGrpSpPr>
            <p:cNvPr id="11" name="Group 10"/>
            <p:cNvGrpSpPr/>
            <p:nvPr/>
          </p:nvGrpSpPr>
          <p:grpSpPr>
            <a:xfrm>
              <a:off x="685800" y="838200"/>
              <a:ext cx="6019800" cy="4038600"/>
              <a:chOff x="1375721" y="1099033"/>
              <a:chExt cx="5133077" cy="3319830"/>
            </a:xfrm>
          </p:grpSpPr>
          <p:pic>
            <p:nvPicPr>
              <p:cNvPr id="13" name="Picture 3" descr="C:\Documents and Settings\ARRINGTONCB\Local Settings\Temporary Internet Files\Content.IE5\VFKJTN9X\MC90044135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753" y="1780133"/>
                <a:ext cx="1912045" cy="191204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221299" y="1274717"/>
                <a:ext cx="3319830" cy="296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375721" y="2253776"/>
                <a:ext cx="762000" cy="369332"/>
              </a:xfrm>
              <a:prstGeom prst="rect">
                <a:avLst/>
              </a:prstGeom>
              <a:noFill/>
            </p:spPr>
            <p:txBody>
              <a:bodyPr wrap="square" rtlCol="0">
                <a:spAutoFit/>
              </a:bodyPr>
              <a:lstStyle/>
              <a:p>
                <a:pPr algn="ctr"/>
                <a:r>
                  <a:rPr lang="en-US" b="1" dirty="0" smtClean="0"/>
                  <a:t>Moon</a:t>
                </a:r>
                <a:endParaRPr lang="en-US" b="1" dirty="0"/>
              </a:p>
            </p:txBody>
          </p:sp>
          <p:sp>
            <p:nvSpPr>
              <p:cNvPr id="16" name="TextBox 15"/>
              <p:cNvSpPr txBox="1"/>
              <p:nvPr/>
            </p:nvSpPr>
            <p:spPr>
              <a:xfrm>
                <a:off x="1992289" y="3351762"/>
                <a:ext cx="1371600" cy="369332"/>
              </a:xfrm>
              <a:prstGeom prst="rect">
                <a:avLst/>
              </a:prstGeom>
              <a:noFill/>
            </p:spPr>
            <p:txBody>
              <a:bodyPr wrap="square" rtlCol="0">
                <a:spAutoFit/>
              </a:bodyPr>
              <a:lstStyle/>
              <a:p>
                <a:pPr algn="ctr"/>
                <a:r>
                  <a:rPr lang="en-US" b="1" dirty="0" smtClean="0"/>
                  <a:t>Earth</a:t>
                </a:r>
                <a:endParaRPr lang="en-US" b="1" dirty="0"/>
              </a:p>
            </p:txBody>
          </p:sp>
        </p:gr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209230">
              <a:off x="626482" y="2553445"/>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754906">
              <a:off x="1403220" y="1452342"/>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27018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 calcmode="lin" valueType="num">
                                      <p:cBhvr>
                                        <p:cTn id="22" dur="1000" fill="hold"/>
                                        <p:tgtEl>
                                          <p:spTgt spid="9219"/>
                                        </p:tgtEl>
                                        <p:attrNameLst>
                                          <p:attrName>ppt_w</p:attrName>
                                        </p:attrNameLst>
                                      </p:cBhvr>
                                      <p:tavLst>
                                        <p:tav tm="0">
                                          <p:val>
                                            <p:fltVal val="0"/>
                                          </p:val>
                                        </p:tav>
                                        <p:tav tm="100000">
                                          <p:val>
                                            <p:strVal val="#ppt_w"/>
                                          </p:val>
                                        </p:tav>
                                      </p:tavLst>
                                    </p:anim>
                                    <p:anim calcmode="lin" valueType="num">
                                      <p:cBhvr>
                                        <p:cTn id="23" dur="1000" fill="hold"/>
                                        <p:tgtEl>
                                          <p:spTgt spid="9219"/>
                                        </p:tgtEl>
                                        <p:attrNameLst>
                                          <p:attrName>ppt_h</p:attrName>
                                        </p:attrNameLst>
                                      </p:cBhvr>
                                      <p:tavLst>
                                        <p:tav tm="0">
                                          <p:val>
                                            <p:fltVal val="0"/>
                                          </p:val>
                                        </p:tav>
                                        <p:tav tm="100000">
                                          <p:val>
                                            <p:strVal val="#ppt_h"/>
                                          </p:val>
                                        </p:tav>
                                      </p:tavLst>
                                    </p:anim>
                                    <p:animEffect transition="in" filter="fade">
                                      <p:cBhvr>
                                        <p:cTn id="24"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228600"/>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965008" y="4851613"/>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43739"/>
            <a:ext cx="2469824" cy="241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83935" y="920714"/>
            <a:ext cx="6699678" cy="4095200"/>
            <a:chOff x="483935" y="920714"/>
            <a:chExt cx="6699678" cy="4095200"/>
          </a:xfrm>
        </p:grpSpPr>
        <p:grpSp>
          <p:nvGrpSpPr>
            <p:cNvPr id="2" name="Group 1"/>
            <p:cNvGrpSpPr/>
            <p:nvPr/>
          </p:nvGrpSpPr>
          <p:grpSpPr>
            <a:xfrm>
              <a:off x="483935" y="920714"/>
              <a:ext cx="6699678" cy="4095200"/>
              <a:chOff x="1066802" y="744844"/>
              <a:chExt cx="6699678" cy="409520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18361" y="693285"/>
                <a:ext cx="4095200" cy="419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621" y="1354132"/>
                <a:ext cx="2262859" cy="23748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274683" y="2975034"/>
                <a:ext cx="780296" cy="396911"/>
              </a:xfrm>
              <a:prstGeom prst="rect">
                <a:avLst/>
              </a:prstGeom>
              <a:noFill/>
            </p:spPr>
            <p:txBody>
              <a:bodyPr wrap="square" rtlCol="0">
                <a:spAutoFit/>
              </a:bodyPr>
              <a:lstStyle/>
              <a:p>
                <a:pPr algn="ctr"/>
                <a:r>
                  <a:rPr lang="en-US" b="1" dirty="0" smtClean="0"/>
                  <a:t>Moon</a:t>
                </a:r>
                <a:endParaRPr lang="en-US" b="1" dirty="0"/>
              </a:p>
            </p:txBody>
          </p:sp>
          <p:sp>
            <p:nvSpPr>
              <p:cNvPr id="16" name="TextBox 15"/>
              <p:cNvSpPr txBox="1"/>
              <p:nvPr/>
            </p:nvSpPr>
            <p:spPr>
              <a:xfrm>
                <a:off x="2589427" y="3129945"/>
                <a:ext cx="1404533" cy="396911"/>
              </a:xfrm>
              <a:prstGeom prst="rect">
                <a:avLst/>
              </a:prstGeom>
              <a:noFill/>
            </p:spPr>
            <p:txBody>
              <a:bodyPr wrap="square" rtlCol="0">
                <a:spAutoFit/>
              </a:bodyPr>
              <a:lstStyle/>
              <a:p>
                <a:pPr algn="ctr"/>
                <a:r>
                  <a:rPr lang="en-US" b="1" dirty="0" smtClean="0"/>
                  <a:t>Earth</a:t>
                </a:r>
                <a:endParaRPr lang="en-US" b="1" dirty="0"/>
              </a:p>
            </p:txBody>
          </p:sp>
        </p:gr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845683">
              <a:off x="1084458" y="3440787"/>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677884">
              <a:off x="853815" y="2198918"/>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056633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 calcmode="lin" valueType="num">
                                      <p:cBhvr>
                                        <p:cTn id="22" dur="1000" fill="hold"/>
                                        <p:tgtEl>
                                          <p:spTgt spid="10243"/>
                                        </p:tgtEl>
                                        <p:attrNameLst>
                                          <p:attrName>ppt_w</p:attrName>
                                        </p:attrNameLst>
                                      </p:cBhvr>
                                      <p:tavLst>
                                        <p:tav tm="0">
                                          <p:val>
                                            <p:fltVal val="0"/>
                                          </p:val>
                                        </p:tav>
                                        <p:tav tm="100000">
                                          <p:val>
                                            <p:strVal val="#ppt_w"/>
                                          </p:val>
                                        </p:tav>
                                      </p:tavLst>
                                    </p:anim>
                                    <p:anim calcmode="lin" valueType="num">
                                      <p:cBhvr>
                                        <p:cTn id="23" dur="1000" fill="hold"/>
                                        <p:tgtEl>
                                          <p:spTgt spid="10243"/>
                                        </p:tgtEl>
                                        <p:attrNameLst>
                                          <p:attrName>ppt_h</p:attrName>
                                        </p:attrNameLst>
                                      </p:cBhvr>
                                      <p:tavLst>
                                        <p:tav tm="0">
                                          <p:val>
                                            <p:fltVal val="0"/>
                                          </p:val>
                                        </p:tav>
                                        <p:tav tm="100000">
                                          <p:val>
                                            <p:strVal val="#ppt_h"/>
                                          </p:val>
                                        </p:tav>
                                      </p:tavLst>
                                    </p:anim>
                                    <p:animEffect transition="in" filter="fade">
                                      <p:cBhvr>
                                        <p:cTn id="24"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164607"/>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106633" y="4876800"/>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72964"/>
            <a:ext cx="2394585" cy="241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77995" y="872493"/>
            <a:ext cx="6378111" cy="3884880"/>
            <a:chOff x="577995" y="872493"/>
            <a:chExt cx="6378111" cy="3884880"/>
          </a:xfrm>
        </p:grpSpPr>
        <p:grpSp>
          <p:nvGrpSpPr>
            <p:cNvPr id="3" name="Group 2"/>
            <p:cNvGrpSpPr/>
            <p:nvPr/>
          </p:nvGrpSpPr>
          <p:grpSpPr>
            <a:xfrm>
              <a:off x="685799" y="872493"/>
              <a:ext cx="6270307" cy="3884880"/>
              <a:chOff x="3447368" y="1048013"/>
              <a:chExt cx="5813107" cy="3600189"/>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349309" y="1146073"/>
                <a:ext cx="3600189" cy="340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7616" y="1603523"/>
                <a:ext cx="2262859" cy="23748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47368" y="4042798"/>
                <a:ext cx="780296" cy="396911"/>
              </a:xfrm>
              <a:prstGeom prst="rect">
                <a:avLst/>
              </a:prstGeom>
              <a:noFill/>
            </p:spPr>
            <p:txBody>
              <a:bodyPr wrap="square" rtlCol="0">
                <a:spAutoFit/>
              </a:bodyPr>
              <a:lstStyle/>
              <a:p>
                <a:pPr algn="ctr"/>
                <a:r>
                  <a:rPr lang="en-US" b="1" dirty="0" smtClean="0"/>
                  <a:t>Moon</a:t>
                </a:r>
                <a:endParaRPr lang="en-US" b="1" dirty="0"/>
              </a:p>
            </p:txBody>
          </p:sp>
          <p:sp>
            <p:nvSpPr>
              <p:cNvPr id="16" name="TextBox 15"/>
              <p:cNvSpPr txBox="1"/>
              <p:nvPr/>
            </p:nvSpPr>
            <p:spPr>
              <a:xfrm>
                <a:off x="4104428" y="3104941"/>
                <a:ext cx="1404533" cy="396911"/>
              </a:xfrm>
              <a:prstGeom prst="rect">
                <a:avLst/>
              </a:prstGeom>
              <a:noFill/>
            </p:spPr>
            <p:txBody>
              <a:bodyPr wrap="square" rtlCol="0">
                <a:spAutoFit/>
              </a:bodyPr>
              <a:lstStyle/>
              <a:p>
                <a:pPr algn="ctr"/>
                <a:r>
                  <a:rPr lang="en-US" b="1" dirty="0" smtClean="0"/>
                  <a:t>Earth</a:t>
                </a:r>
                <a:endParaRPr lang="en-US" b="1" dirty="0"/>
              </a:p>
            </p:txBody>
          </p:sp>
        </p:gr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77995" y="320526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985954">
              <a:off x="1408647" y="3811354"/>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606391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 calcmode="lin" valueType="num">
                                      <p:cBhvr>
                                        <p:cTn id="22" dur="1000" fill="hold"/>
                                        <p:tgtEl>
                                          <p:spTgt spid="11267"/>
                                        </p:tgtEl>
                                        <p:attrNameLst>
                                          <p:attrName>ppt_w</p:attrName>
                                        </p:attrNameLst>
                                      </p:cBhvr>
                                      <p:tavLst>
                                        <p:tav tm="0">
                                          <p:val>
                                            <p:fltVal val="0"/>
                                          </p:val>
                                        </p:tav>
                                        <p:tav tm="100000">
                                          <p:val>
                                            <p:strVal val="#ppt_w"/>
                                          </p:val>
                                        </p:tav>
                                      </p:tavLst>
                                    </p:anim>
                                    <p:anim calcmode="lin" valueType="num">
                                      <p:cBhvr>
                                        <p:cTn id="23" dur="1000" fill="hold"/>
                                        <p:tgtEl>
                                          <p:spTgt spid="11267"/>
                                        </p:tgtEl>
                                        <p:attrNameLst>
                                          <p:attrName>ppt_h</p:attrName>
                                        </p:attrNameLst>
                                      </p:cBhvr>
                                      <p:tavLst>
                                        <p:tav tm="0">
                                          <p:val>
                                            <p:fltVal val="0"/>
                                          </p:val>
                                        </p:tav>
                                        <p:tav tm="100000">
                                          <p:val>
                                            <p:strVal val="#ppt_h"/>
                                          </p:val>
                                        </p:tav>
                                      </p:tavLst>
                                    </p:anim>
                                    <p:animEffect transition="in" filter="fade">
                                      <p:cBhvr>
                                        <p:cTn id="24"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35595"/>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143000" y="4875937"/>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027" y="4346152"/>
            <a:ext cx="2435259" cy="230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70918" y="721395"/>
            <a:ext cx="5712894" cy="4154542"/>
            <a:chOff x="470918" y="721395"/>
            <a:chExt cx="5712894" cy="4154542"/>
          </a:xfrm>
        </p:grpSpPr>
        <p:grpSp>
          <p:nvGrpSpPr>
            <p:cNvPr id="2" name="Group 1"/>
            <p:cNvGrpSpPr/>
            <p:nvPr/>
          </p:nvGrpSpPr>
          <p:grpSpPr>
            <a:xfrm>
              <a:off x="545012" y="721395"/>
              <a:ext cx="5638800" cy="4154542"/>
              <a:chOff x="780204" y="936486"/>
              <a:chExt cx="5751499" cy="4289442"/>
            </a:xfrm>
          </p:grpSpPr>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3783" y="1519107"/>
                <a:ext cx="428944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844" y="1807815"/>
                <a:ext cx="2262859" cy="23748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85004" y="4252350"/>
                <a:ext cx="780296" cy="396911"/>
              </a:xfrm>
              <a:prstGeom prst="rect">
                <a:avLst/>
              </a:prstGeom>
              <a:noFill/>
            </p:spPr>
            <p:txBody>
              <a:bodyPr wrap="square" rtlCol="0">
                <a:spAutoFit/>
              </a:bodyPr>
              <a:lstStyle/>
              <a:p>
                <a:pPr algn="ctr"/>
                <a:r>
                  <a:rPr lang="en-US" b="1" dirty="0" smtClean="0"/>
                  <a:t>Moon</a:t>
                </a:r>
                <a:endParaRPr lang="en-US" b="1" dirty="0"/>
              </a:p>
            </p:txBody>
          </p:sp>
          <p:sp>
            <p:nvSpPr>
              <p:cNvPr id="16" name="TextBox 15"/>
              <p:cNvSpPr txBox="1"/>
              <p:nvPr/>
            </p:nvSpPr>
            <p:spPr>
              <a:xfrm>
                <a:off x="780204" y="2598308"/>
                <a:ext cx="1404533" cy="396911"/>
              </a:xfrm>
              <a:prstGeom prst="rect">
                <a:avLst/>
              </a:prstGeom>
              <a:noFill/>
            </p:spPr>
            <p:txBody>
              <a:bodyPr wrap="square" rtlCol="0">
                <a:spAutoFit/>
              </a:bodyPr>
              <a:lstStyle/>
              <a:p>
                <a:pPr algn="ctr"/>
                <a:r>
                  <a:rPr lang="en-US" b="1" dirty="0" smtClean="0"/>
                  <a:t>Earth</a:t>
                </a:r>
                <a:endParaRPr lang="en-US" b="1" dirty="0"/>
              </a:p>
            </p:txBody>
          </p:sp>
        </p:gr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55491">
              <a:off x="470918" y="336627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767976">
              <a:off x="1573075" y="3425871"/>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91746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 calcmode="lin" valueType="num">
                                      <p:cBhvr>
                                        <p:cTn id="22" dur="1000" fill="hold"/>
                                        <p:tgtEl>
                                          <p:spTgt spid="12291"/>
                                        </p:tgtEl>
                                        <p:attrNameLst>
                                          <p:attrName>ppt_w</p:attrName>
                                        </p:attrNameLst>
                                      </p:cBhvr>
                                      <p:tavLst>
                                        <p:tav tm="0">
                                          <p:val>
                                            <p:fltVal val="0"/>
                                          </p:val>
                                        </p:tav>
                                        <p:tav tm="100000">
                                          <p:val>
                                            <p:strVal val="#ppt_w"/>
                                          </p:val>
                                        </p:tav>
                                      </p:tavLst>
                                    </p:anim>
                                    <p:anim calcmode="lin" valueType="num">
                                      <p:cBhvr>
                                        <p:cTn id="23" dur="1000" fill="hold"/>
                                        <p:tgtEl>
                                          <p:spTgt spid="12291"/>
                                        </p:tgtEl>
                                        <p:attrNameLst>
                                          <p:attrName>ppt_h</p:attrName>
                                        </p:attrNameLst>
                                      </p:cBhvr>
                                      <p:tavLst>
                                        <p:tav tm="0">
                                          <p:val>
                                            <p:fltVal val="0"/>
                                          </p:val>
                                        </p:tav>
                                        <p:tav tm="100000">
                                          <p:val>
                                            <p:strVal val="#ppt_h"/>
                                          </p:val>
                                        </p:tav>
                                      </p:tavLst>
                                    </p:anim>
                                    <p:animEffect transition="in" filter="fade">
                                      <p:cBhvr>
                                        <p:cTn id="24"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35595"/>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394456" y="4987339"/>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986" y="4282585"/>
            <a:ext cx="2211841" cy="245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444405" y="674237"/>
            <a:ext cx="6310581" cy="4202982"/>
            <a:chOff x="444405" y="674237"/>
            <a:chExt cx="6310581" cy="4202982"/>
          </a:xfrm>
        </p:grpSpPr>
        <p:grpSp>
          <p:nvGrpSpPr>
            <p:cNvPr id="3" name="Group 2"/>
            <p:cNvGrpSpPr/>
            <p:nvPr/>
          </p:nvGrpSpPr>
          <p:grpSpPr>
            <a:xfrm>
              <a:off x="444405" y="674237"/>
              <a:ext cx="6310581" cy="4193357"/>
              <a:chOff x="1327780" y="732594"/>
              <a:chExt cx="6310581" cy="4193357"/>
            </a:xfrm>
          </p:grpSpPr>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94642" y="877748"/>
                <a:ext cx="4193357" cy="3903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502" y="1920910"/>
                <a:ext cx="2262859" cy="23748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27780" y="3270742"/>
                <a:ext cx="1404533" cy="396911"/>
              </a:xfrm>
              <a:prstGeom prst="rect">
                <a:avLst/>
              </a:prstGeom>
              <a:noFill/>
            </p:spPr>
            <p:txBody>
              <a:bodyPr wrap="square" rtlCol="0">
                <a:spAutoFit/>
              </a:bodyPr>
              <a:lstStyle/>
              <a:p>
                <a:pPr algn="ctr"/>
                <a:r>
                  <a:rPr lang="en-US" b="1" dirty="0" smtClean="0"/>
                  <a:t>Earth</a:t>
                </a:r>
                <a:endParaRPr lang="en-US" b="1" dirty="0"/>
              </a:p>
            </p:txBody>
          </p:sp>
          <p:sp>
            <p:nvSpPr>
              <p:cNvPr id="15" name="TextBox 14"/>
              <p:cNvSpPr txBox="1"/>
              <p:nvPr/>
            </p:nvSpPr>
            <p:spPr>
              <a:xfrm>
                <a:off x="2819400" y="4343398"/>
                <a:ext cx="780296" cy="396911"/>
              </a:xfrm>
              <a:prstGeom prst="rect">
                <a:avLst/>
              </a:prstGeom>
              <a:noFill/>
            </p:spPr>
            <p:txBody>
              <a:bodyPr wrap="square" rtlCol="0">
                <a:spAutoFit/>
              </a:bodyPr>
              <a:lstStyle/>
              <a:p>
                <a:pPr algn="ctr"/>
                <a:r>
                  <a:rPr lang="en-US" b="1" dirty="0" smtClean="0"/>
                  <a:t>Moon</a:t>
                </a:r>
                <a:endParaRPr lang="en-US" b="1" dirty="0"/>
              </a:p>
            </p:txBody>
          </p:sp>
        </p:gr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53172">
              <a:off x="2181523" y="3347358"/>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22101">
              <a:off x="1652922" y="4439069"/>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85558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4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 calcmode="lin" valueType="num">
                                      <p:cBhvr>
                                        <p:cTn id="22" dur="1000" fill="hold"/>
                                        <p:tgtEl>
                                          <p:spTgt spid="13314"/>
                                        </p:tgtEl>
                                        <p:attrNameLst>
                                          <p:attrName>ppt_w</p:attrName>
                                        </p:attrNameLst>
                                      </p:cBhvr>
                                      <p:tavLst>
                                        <p:tav tm="0">
                                          <p:val>
                                            <p:fltVal val="0"/>
                                          </p:val>
                                        </p:tav>
                                        <p:tav tm="100000">
                                          <p:val>
                                            <p:strVal val="#ppt_w"/>
                                          </p:val>
                                        </p:tav>
                                      </p:tavLst>
                                    </p:anim>
                                    <p:anim calcmode="lin" valueType="num">
                                      <p:cBhvr>
                                        <p:cTn id="23" dur="1000" fill="hold"/>
                                        <p:tgtEl>
                                          <p:spTgt spid="13314"/>
                                        </p:tgtEl>
                                        <p:attrNameLst>
                                          <p:attrName>ppt_h</p:attrName>
                                        </p:attrNameLst>
                                      </p:cBhvr>
                                      <p:tavLst>
                                        <p:tav tm="0">
                                          <p:val>
                                            <p:fltVal val="0"/>
                                          </p:val>
                                        </p:tav>
                                        <p:tav tm="100000">
                                          <p:val>
                                            <p:strVal val="#ppt_h"/>
                                          </p:val>
                                        </p:tav>
                                      </p:tavLst>
                                    </p:anim>
                                    <p:animEffect transition="in" filter="fade">
                                      <p:cBhvr>
                                        <p:cTn id="24"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sychiclibrary.com/beyondBooks/wp-content/uploads/2013/03/moonpha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57" y="1066800"/>
            <a:ext cx="7826829" cy="54689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5314"/>
            <a:ext cx="8229600" cy="849086"/>
          </a:xfrm>
        </p:spPr>
        <p:txBody>
          <a:bodyPr>
            <a:normAutofit fontScale="90000"/>
          </a:bodyPr>
          <a:lstStyle/>
          <a:p>
            <a:r>
              <a:rPr lang="en-US" b="1" u="sng" dirty="0" smtClean="0">
                <a:latin typeface="Garamond" panose="02020404030301010803" pitchFamily="18" charset="0"/>
              </a:rPr>
              <a:t>Other diagrams of Phase Changes</a:t>
            </a:r>
            <a:endParaRPr lang="en-US" b="1" u="sng" dirty="0">
              <a:latin typeface="Garamond" panose="02020404030301010803" pitchFamily="18" charset="0"/>
            </a:endParaRPr>
          </a:p>
        </p:txBody>
      </p:sp>
    </p:spTree>
    <p:extLst>
      <p:ext uri="{BB962C8B-B14F-4D97-AF65-F5344CB8AC3E}">
        <p14:creationId xmlns:p14="http://schemas.microsoft.com/office/powerpoint/2010/main" val="37274369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lker.com/cliparts/F/7/Y/Y/s/F/diagram-of-moon-phase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106944" cy="50577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228600"/>
            <a:ext cx="8229600" cy="84908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smtClean="0">
                <a:latin typeface="Garamond" panose="02020404030301010803" pitchFamily="18" charset="0"/>
              </a:rPr>
              <a:t>Other diagrams of Phase Changes</a:t>
            </a:r>
            <a:endParaRPr lang="en-US" b="1" u="sng" dirty="0">
              <a:latin typeface="Garamond" panose="02020404030301010803" pitchFamily="18" charset="0"/>
            </a:endParaRPr>
          </a:p>
        </p:txBody>
      </p:sp>
    </p:spTree>
    <p:extLst>
      <p:ext uri="{BB962C8B-B14F-4D97-AF65-F5344CB8AC3E}">
        <p14:creationId xmlns:p14="http://schemas.microsoft.com/office/powerpoint/2010/main" val="16848156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772400" cy="914400"/>
          </a:xfrm>
        </p:spPr>
        <p:txBody>
          <a:bodyPr>
            <a:normAutofit/>
          </a:bodyPr>
          <a:lstStyle/>
          <a:p>
            <a:r>
              <a:rPr lang="en-US" sz="5400" b="1" u="sng" dirty="0" smtClean="0">
                <a:latin typeface="Garamond" panose="02020404030301010803" pitchFamily="18" charset="0"/>
              </a:rPr>
              <a:t>Activating Strategy</a:t>
            </a:r>
            <a:endParaRPr lang="en-US" sz="5400" b="1" u="sng" dirty="0">
              <a:latin typeface="Garamond" panose="02020404030301010803" pitchFamily="18" charset="0"/>
            </a:endParaRPr>
          </a:p>
        </p:txBody>
      </p:sp>
      <p:sp>
        <p:nvSpPr>
          <p:cNvPr id="3" name="Subtitle 2"/>
          <p:cNvSpPr>
            <a:spLocks noGrp="1"/>
          </p:cNvSpPr>
          <p:nvPr>
            <p:ph type="subTitle" idx="1"/>
          </p:nvPr>
        </p:nvSpPr>
        <p:spPr>
          <a:xfrm>
            <a:off x="990600" y="1828800"/>
            <a:ext cx="7086600" cy="4038600"/>
          </a:xfrm>
        </p:spPr>
        <p:txBody>
          <a:bodyPr>
            <a:noAutofit/>
          </a:bodyPr>
          <a:lstStyle/>
          <a:p>
            <a:r>
              <a:rPr lang="en-US" sz="6000" dirty="0" smtClean="0">
                <a:solidFill>
                  <a:schemeClr val="tx1"/>
                </a:solidFill>
                <a:latin typeface="Garamond" panose="02020404030301010803" pitchFamily="18" charset="0"/>
              </a:rPr>
              <a:t>In your </a:t>
            </a:r>
            <a:r>
              <a:rPr lang="en-US" sz="6000" dirty="0">
                <a:solidFill>
                  <a:schemeClr val="tx1"/>
                </a:solidFill>
                <a:latin typeface="Garamond" panose="02020404030301010803" pitchFamily="18" charset="0"/>
              </a:rPr>
              <a:t>own words, describe why the moon looks different </a:t>
            </a:r>
            <a:r>
              <a:rPr lang="en-US" sz="6000" dirty="0" smtClean="0">
                <a:solidFill>
                  <a:schemeClr val="tx1"/>
                </a:solidFill>
                <a:latin typeface="Garamond" panose="02020404030301010803" pitchFamily="18" charset="0"/>
              </a:rPr>
              <a:t>throughout the </a:t>
            </a:r>
            <a:r>
              <a:rPr lang="en-US" sz="6000" dirty="0">
                <a:solidFill>
                  <a:schemeClr val="tx1"/>
                </a:solidFill>
                <a:latin typeface="Garamond" panose="02020404030301010803" pitchFamily="18" charset="0"/>
              </a:rPr>
              <a:t>month.</a:t>
            </a:r>
          </a:p>
        </p:txBody>
      </p:sp>
    </p:spTree>
    <p:extLst>
      <p:ext uri="{BB962C8B-B14F-4D97-AF65-F5344CB8AC3E}">
        <p14:creationId xmlns:p14="http://schemas.microsoft.com/office/powerpoint/2010/main" val="10427953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00.edu-cdn.com/files/static/science-fair/determine-positions-sun-moon-earth/phases-of-the-m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89301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5071" y="21771"/>
            <a:ext cx="8686800" cy="1143000"/>
          </a:xfrm>
        </p:spPr>
        <p:txBody>
          <a:bodyPr>
            <a:noAutofit/>
          </a:bodyPr>
          <a:lstStyle/>
          <a:p>
            <a:r>
              <a:rPr lang="en-US" sz="5400" b="1" dirty="0" smtClean="0">
                <a:latin typeface="Garamond" panose="02020404030301010803" pitchFamily="18" charset="0"/>
              </a:rPr>
              <a:t>Phase Names Provide Clues</a:t>
            </a:r>
            <a:endParaRPr lang="en-US" sz="5400" b="1" dirty="0">
              <a:latin typeface="Garamond" panose="02020404030301010803" pitchFamily="18" charset="0"/>
            </a:endParaRPr>
          </a:p>
        </p:txBody>
      </p:sp>
      <p:sp>
        <p:nvSpPr>
          <p:cNvPr id="3" name="TextBox 2"/>
          <p:cNvSpPr txBox="1"/>
          <p:nvPr/>
        </p:nvSpPr>
        <p:spPr>
          <a:xfrm>
            <a:off x="457200" y="3581400"/>
            <a:ext cx="4007850" cy="2739211"/>
          </a:xfrm>
          <a:prstGeom prst="rect">
            <a:avLst/>
          </a:prstGeom>
          <a:solidFill>
            <a:schemeClr val="bg1"/>
          </a:solidFill>
          <a:ln>
            <a:solidFill>
              <a:schemeClr val="tx1"/>
            </a:solidFill>
          </a:ln>
        </p:spPr>
        <p:txBody>
          <a:bodyPr wrap="square" rtlCol="0">
            <a:spAutoFit/>
          </a:bodyPr>
          <a:lstStyle/>
          <a:p>
            <a:pPr algn="ctr"/>
            <a:r>
              <a:rPr lang="en-US" sz="3200" b="1" dirty="0" smtClean="0">
                <a:solidFill>
                  <a:schemeClr val="accent6">
                    <a:lumMod val="75000"/>
                  </a:schemeClr>
                </a:solidFill>
                <a:latin typeface="Garamond" panose="02020404030301010803" pitchFamily="18" charset="0"/>
              </a:rPr>
              <a:t>Waxing</a:t>
            </a:r>
            <a:r>
              <a:rPr lang="en-US" sz="3200" b="1" dirty="0" smtClean="0">
                <a:latin typeface="Garamond" panose="02020404030301010803" pitchFamily="18" charset="0"/>
              </a:rPr>
              <a:t> means to increase in size or </a:t>
            </a:r>
            <a:r>
              <a:rPr lang="en-US" sz="3200" b="1" dirty="0" smtClean="0">
                <a:solidFill>
                  <a:schemeClr val="accent6">
                    <a:lumMod val="75000"/>
                  </a:schemeClr>
                </a:solidFill>
                <a:latin typeface="Garamond" panose="02020404030301010803" pitchFamily="18" charset="0"/>
              </a:rPr>
              <a:t>grow</a:t>
            </a:r>
            <a:r>
              <a:rPr lang="en-US" sz="3200" b="1" dirty="0" smtClean="0">
                <a:latin typeface="Garamond" panose="02020404030301010803" pitchFamily="18" charset="0"/>
              </a:rPr>
              <a:t> larger. </a:t>
            </a:r>
            <a:br>
              <a:rPr lang="en-US" sz="3200" b="1" dirty="0" smtClean="0">
                <a:latin typeface="Garamond" panose="02020404030301010803" pitchFamily="18" charset="0"/>
              </a:rPr>
            </a:br>
            <a:r>
              <a:rPr lang="en-US" sz="1200" b="1" dirty="0" smtClean="0">
                <a:latin typeface="Garamond" panose="02020404030301010803" pitchFamily="18" charset="0"/>
              </a:rPr>
              <a:t/>
            </a:r>
            <a:br>
              <a:rPr lang="en-US" sz="1200" b="1" dirty="0" smtClean="0">
                <a:latin typeface="Garamond" panose="02020404030301010803" pitchFamily="18" charset="0"/>
              </a:rPr>
            </a:br>
            <a:r>
              <a:rPr lang="en-US" sz="3200" b="1" dirty="0" smtClean="0">
                <a:latin typeface="Garamond" panose="02020404030301010803" pitchFamily="18" charset="0"/>
              </a:rPr>
              <a:t>In moon phases, what is increasing in size?</a:t>
            </a:r>
            <a:endParaRPr lang="en-US" sz="3200" b="1" dirty="0">
              <a:latin typeface="Garamond" panose="02020404030301010803" pitchFamily="18" charset="0"/>
            </a:endParaRPr>
          </a:p>
        </p:txBody>
      </p:sp>
      <p:sp>
        <p:nvSpPr>
          <p:cNvPr id="5" name="TextBox 4"/>
          <p:cNvSpPr txBox="1"/>
          <p:nvPr/>
        </p:nvSpPr>
        <p:spPr>
          <a:xfrm>
            <a:off x="4800600" y="3566525"/>
            <a:ext cx="4007850" cy="2739211"/>
          </a:xfrm>
          <a:prstGeom prst="rect">
            <a:avLst/>
          </a:prstGeom>
          <a:solidFill>
            <a:schemeClr val="bg1"/>
          </a:solidFill>
          <a:ln>
            <a:solidFill>
              <a:schemeClr val="tx1"/>
            </a:solidFill>
          </a:ln>
        </p:spPr>
        <p:txBody>
          <a:bodyPr wrap="square" rtlCol="0">
            <a:spAutoFit/>
          </a:bodyPr>
          <a:lstStyle/>
          <a:p>
            <a:pPr algn="ctr"/>
            <a:r>
              <a:rPr lang="en-US" sz="3200" b="1" dirty="0" smtClean="0">
                <a:solidFill>
                  <a:schemeClr val="accent6">
                    <a:lumMod val="75000"/>
                  </a:schemeClr>
                </a:solidFill>
                <a:latin typeface="Garamond" panose="02020404030301010803" pitchFamily="18" charset="0"/>
              </a:rPr>
              <a:t>Waning</a:t>
            </a:r>
            <a:r>
              <a:rPr lang="en-US" sz="3200" b="1" dirty="0" smtClean="0">
                <a:latin typeface="Garamond" panose="02020404030301010803" pitchFamily="18" charset="0"/>
              </a:rPr>
              <a:t> means to decrease in size or grow </a:t>
            </a:r>
            <a:r>
              <a:rPr lang="en-US" sz="3200" b="1" dirty="0" smtClean="0">
                <a:solidFill>
                  <a:schemeClr val="accent6">
                    <a:lumMod val="75000"/>
                  </a:schemeClr>
                </a:solidFill>
                <a:latin typeface="Garamond" panose="02020404030301010803" pitchFamily="18" charset="0"/>
              </a:rPr>
              <a:t>smaller</a:t>
            </a:r>
            <a:r>
              <a:rPr lang="en-US" sz="3200" b="1" dirty="0" smtClean="0">
                <a:latin typeface="Garamond" panose="02020404030301010803" pitchFamily="18" charset="0"/>
              </a:rPr>
              <a:t>. </a:t>
            </a:r>
            <a:br>
              <a:rPr lang="en-US" sz="3200" b="1" dirty="0" smtClean="0">
                <a:latin typeface="Garamond" panose="02020404030301010803" pitchFamily="18" charset="0"/>
              </a:rPr>
            </a:br>
            <a:r>
              <a:rPr lang="en-US" sz="1200" b="1" dirty="0" smtClean="0">
                <a:latin typeface="Garamond" panose="02020404030301010803" pitchFamily="18" charset="0"/>
              </a:rPr>
              <a:t/>
            </a:r>
            <a:br>
              <a:rPr lang="en-US" sz="1200" b="1" dirty="0" smtClean="0">
                <a:latin typeface="Garamond" panose="02020404030301010803" pitchFamily="18" charset="0"/>
              </a:rPr>
            </a:br>
            <a:r>
              <a:rPr lang="en-US" sz="3200" b="1" dirty="0" smtClean="0">
                <a:latin typeface="Garamond" panose="02020404030301010803" pitchFamily="18" charset="0"/>
              </a:rPr>
              <a:t>In moon phases, what is decreasing in size?</a:t>
            </a:r>
            <a:endParaRPr lang="en-US" sz="3200" b="1" dirty="0">
              <a:latin typeface="Garamond" panose="02020404030301010803" pitchFamily="18" charset="0"/>
            </a:endParaRPr>
          </a:p>
        </p:txBody>
      </p:sp>
    </p:spTree>
    <p:extLst>
      <p:ext uri="{BB962C8B-B14F-4D97-AF65-F5344CB8AC3E}">
        <p14:creationId xmlns:p14="http://schemas.microsoft.com/office/powerpoint/2010/main" val="14408807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Effect transition="in" filter="fade">
                                      <p:cBhvr>
                                        <p:cTn id="13" dur="1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8001000" cy="1200329"/>
          </a:xfrm>
          <a:prstGeom prst="rect">
            <a:avLst/>
          </a:prstGeom>
        </p:spPr>
        <p:txBody>
          <a:bodyPr wrap="square">
            <a:spAutoFit/>
          </a:bodyPr>
          <a:lstStyle/>
          <a:p>
            <a:pPr algn="ctr"/>
            <a:r>
              <a:rPr lang="en-US" sz="2400" dirty="0" smtClean="0">
                <a:hlinkClick r:id="rId3"/>
              </a:rPr>
              <a:t>http://web.archive.org/web/20060514142413/http://www.ioncmaste.ca/homepage/resources/web_resources/CSA_Astro9/files/multimedia/unit3/phases_moon/phases_moon.swf</a:t>
            </a:r>
            <a:r>
              <a:rPr lang="en-US" sz="2400" dirty="0" smtClean="0"/>
              <a:t> </a:t>
            </a:r>
            <a:endParaRPr lang="en-US" sz="2400" dirty="0"/>
          </a:p>
        </p:txBody>
      </p:sp>
      <p:sp>
        <p:nvSpPr>
          <p:cNvPr id="3" name="Rectangle 2"/>
          <p:cNvSpPr/>
          <p:nvPr/>
        </p:nvSpPr>
        <p:spPr>
          <a:xfrm>
            <a:off x="762000" y="2908259"/>
            <a:ext cx="7696200" cy="461665"/>
          </a:xfrm>
          <a:prstGeom prst="rect">
            <a:avLst/>
          </a:prstGeom>
        </p:spPr>
        <p:txBody>
          <a:bodyPr wrap="square">
            <a:spAutoFit/>
          </a:bodyPr>
          <a:lstStyle/>
          <a:p>
            <a:pPr algn="ctr"/>
            <a:r>
              <a:rPr lang="en-US" sz="2400" dirty="0" smtClean="0">
                <a:hlinkClick r:id="rId4"/>
              </a:rPr>
              <a:t>http://www.harcourtschool.com/activity/moon_phases/</a:t>
            </a:r>
            <a:r>
              <a:rPr lang="en-US" sz="2400" dirty="0" smtClean="0"/>
              <a:t> </a:t>
            </a:r>
            <a:endParaRPr lang="en-US" sz="2400" dirty="0"/>
          </a:p>
        </p:txBody>
      </p:sp>
      <p:sp>
        <p:nvSpPr>
          <p:cNvPr id="4" name="Title 3"/>
          <p:cNvSpPr>
            <a:spLocks noGrp="1"/>
          </p:cNvSpPr>
          <p:nvPr>
            <p:ph type="title"/>
          </p:nvPr>
        </p:nvSpPr>
        <p:spPr>
          <a:xfrm>
            <a:off x="304800" y="76200"/>
            <a:ext cx="8534400" cy="1143000"/>
          </a:xfrm>
        </p:spPr>
        <p:txBody>
          <a:bodyPr>
            <a:normAutofit fontScale="90000"/>
          </a:bodyPr>
          <a:lstStyle/>
          <a:p>
            <a:r>
              <a:rPr lang="en-US" sz="6000" b="1" u="sng" dirty="0" smtClean="0">
                <a:latin typeface="Garamond" panose="02020404030301010803" pitchFamily="18" charset="0"/>
              </a:rPr>
              <a:t>Animations of Moon Phases</a:t>
            </a:r>
            <a:endParaRPr lang="en-US" sz="6000" b="1" u="sng" dirty="0">
              <a:latin typeface="Garamond" panose="02020404030301010803" pitchFamily="18" charset="0"/>
            </a:endParaRPr>
          </a:p>
        </p:txBody>
      </p:sp>
      <p:sp>
        <p:nvSpPr>
          <p:cNvPr id="5" name="Rectangle 4"/>
          <p:cNvSpPr/>
          <p:nvPr/>
        </p:nvSpPr>
        <p:spPr>
          <a:xfrm>
            <a:off x="1235528" y="3810000"/>
            <a:ext cx="6749143" cy="461665"/>
          </a:xfrm>
          <a:prstGeom prst="rect">
            <a:avLst/>
          </a:prstGeom>
        </p:spPr>
        <p:txBody>
          <a:bodyPr wrap="square">
            <a:spAutoFit/>
          </a:bodyPr>
          <a:lstStyle/>
          <a:p>
            <a:pPr algn="ctr"/>
            <a:r>
              <a:rPr lang="en-US" sz="2400" dirty="0">
                <a:hlinkClick r:id="rId5"/>
              </a:rPr>
              <a:t>http://</a:t>
            </a:r>
            <a:r>
              <a:rPr lang="en-US" sz="2400" dirty="0" smtClean="0">
                <a:hlinkClick r:id="rId5"/>
              </a:rPr>
              <a:t>astro.unl.edu/naap/lps/animations/lps.html</a:t>
            </a:r>
            <a:r>
              <a:rPr lang="en-US" sz="2400" dirty="0" smtClean="0"/>
              <a:t> </a:t>
            </a:r>
            <a:endParaRPr lang="en-US" sz="2400" dirty="0"/>
          </a:p>
        </p:txBody>
      </p:sp>
      <p:sp>
        <p:nvSpPr>
          <p:cNvPr id="6" name="Rectangle 5"/>
          <p:cNvSpPr/>
          <p:nvPr/>
        </p:nvSpPr>
        <p:spPr>
          <a:xfrm>
            <a:off x="629880" y="4716395"/>
            <a:ext cx="7805059" cy="830997"/>
          </a:xfrm>
          <a:prstGeom prst="rect">
            <a:avLst/>
          </a:prstGeom>
        </p:spPr>
        <p:txBody>
          <a:bodyPr wrap="square">
            <a:spAutoFit/>
          </a:bodyPr>
          <a:lstStyle/>
          <a:p>
            <a:pPr algn="ctr"/>
            <a:r>
              <a:rPr lang="en-US" sz="2400" dirty="0">
                <a:hlinkClick r:id="rId6"/>
              </a:rPr>
              <a:t>http://</a:t>
            </a:r>
            <a:r>
              <a:rPr lang="en-US" sz="2400" dirty="0" smtClean="0">
                <a:hlinkClick r:id="rId6"/>
              </a:rPr>
              <a:t>astro.unl.edu/classaction/animations/lunarcycles/lunarphasequizzer.html</a:t>
            </a:r>
            <a:r>
              <a:rPr lang="en-US" sz="2400" dirty="0" smtClean="0"/>
              <a:t> </a:t>
            </a:r>
            <a:endParaRPr lang="en-US" sz="2400" dirty="0"/>
          </a:p>
        </p:txBody>
      </p:sp>
      <p:sp>
        <p:nvSpPr>
          <p:cNvPr id="7" name="Rectangle 6"/>
          <p:cNvSpPr/>
          <p:nvPr/>
        </p:nvSpPr>
        <p:spPr>
          <a:xfrm>
            <a:off x="570009" y="5867400"/>
            <a:ext cx="7924800" cy="830997"/>
          </a:xfrm>
          <a:prstGeom prst="rect">
            <a:avLst/>
          </a:prstGeom>
        </p:spPr>
        <p:txBody>
          <a:bodyPr wrap="square">
            <a:spAutoFit/>
          </a:bodyPr>
          <a:lstStyle/>
          <a:p>
            <a:pPr algn="ctr"/>
            <a:r>
              <a:rPr lang="en-US" sz="2400" dirty="0">
                <a:hlinkClick r:id="rId7"/>
              </a:rPr>
              <a:t>http://ww2.valdosta.edu/~</a:t>
            </a:r>
            <a:r>
              <a:rPr lang="en-US" sz="2400" dirty="0" smtClean="0">
                <a:hlinkClick r:id="rId7"/>
              </a:rPr>
              <a:t>cbarnbau/astro_demos/frameset_moon.html</a:t>
            </a:r>
            <a:r>
              <a:rPr lang="en-US" sz="2400" dirty="0" smtClean="0"/>
              <a:t> </a:t>
            </a:r>
            <a:endParaRPr lang="en-US" sz="2400" dirty="0"/>
          </a:p>
        </p:txBody>
      </p:sp>
    </p:spTree>
    <p:extLst>
      <p:ext uri="{BB962C8B-B14F-4D97-AF65-F5344CB8AC3E}">
        <p14:creationId xmlns:p14="http://schemas.microsoft.com/office/powerpoint/2010/main" val="16056755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6125" y="1752599"/>
            <a:ext cx="6810967" cy="2554545"/>
          </a:xfrm>
          <a:prstGeom prst="rect">
            <a:avLst/>
          </a:prstGeom>
        </p:spPr>
        <p:txBody>
          <a:bodyPr wrap="none">
            <a:spAutoFit/>
          </a:bodyPr>
          <a:lstStyle/>
          <a:p>
            <a:pPr lvl="1" algn="ctr"/>
            <a:r>
              <a:rPr lang="en-US" sz="8000" b="1" u="sng" dirty="0">
                <a:solidFill>
                  <a:prstClr val="black"/>
                </a:solidFill>
                <a:effectLst>
                  <a:outerShdw blurRad="38100" dist="38100" dir="2700000" algn="tl">
                    <a:srgbClr val="000000">
                      <a:alpha val="43137"/>
                    </a:srgbClr>
                  </a:outerShdw>
                </a:effectLst>
                <a:latin typeface="Garamond" pitchFamily="18" charset="0"/>
                <a:hlinkClick r:id="rId3"/>
              </a:rPr>
              <a:t>Phases of the </a:t>
            </a:r>
            <a:r>
              <a:rPr lang="en-US" sz="8000" b="1" u="sng" dirty="0" smtClean="0">
                <a:solidFill>
                  <a:prstClr val="black"/>
                </a:solidFill>
                <a:effectLst>
                  <a:outerShdw blurRad="38100" dist="38100" dir="2700000" algn="tl">
                    <a:srgbClr val="000000">
                      <a:alpha val="43137"/>
                    </a:srgbClr>
                  </a:outerShdw>
                </a:effectLst>
                <a:latin typeface="Garamond" pitchFamily="18" charset="0"/>
                <a:hlinkClick r:id="rId3"/>
              </a:rPr>
              <a:t/>
            </a:r>
            <a:br>
              <a:rPr lang="en-US" sz="8000" b="1" u="sng" dirty="0" smtClean="0">
                <a:solidFill>
                  <a:prstClr val="black"/>
                </a:solidFill>
                <a:effectLst>
                  <a:outerShdw blurRad="38100" dist="38100" dir="2700000" algn="tl">
                    <a:srgbClr val="000000">
                      <a:alpha val="43137"/>
                    </a:srgbClr>
                  </a:outerShdw>
                </a:effectLst>
                <a:latin typeface="Garamond" pitchFamily="18" charset="0"/>
                <a:hlinkClick r:id="rId3"/>
              </a:rPr>
            </a:br>
            <a:r>
              <a:rPr lang="en-US" sz="8000" b="1" u="sng" dirty="0" smtClean="0">
                <a:solidFill>
                  <a:prstClr val="black"/>
                </a:solidFill>
                <a:effectLst>
                  <a:outerShdw blurRad="38100" dist="38100" dir="2700000" algn="tl">
                    <a:srgbClr val="000000">
                      <a:alpha val="43137"/>
                    </a:srgbClr>
                  </a:outerShdw>
                </a:effectLst>
                <a:latin typeface="Garamond" pitchFamily="18" charset="0"/>
                <a:hlinkClick r:id="rId3"/>
              </a:rPr>
              <a:t>Moon </a:t>
            </a:r>
            <a:r>
              <a:rPr lang="en-US" sz="8000" b="1" u="sng" dirty="0">
                <a:solidFill>
                  <a:prstClr val="black"/>
                </a:solidFill>
                <a:effectLst>
                  <a:outerShdw blurRad="38100" dist="38100" dir="2700000" algn="tl">
                    <a:srgbClr val="000000">
                      <a:alpha val="43137"/>
                    </a:srgbClr>
                  </a:outerShdw>
                </a:effectLst>
                <a:latin typeface="Garamond" pitchFamily="18" charset="0"/>
                <a:hlinkClick r:id="rId3"/>
              </a:rPr>
              <a:t>Rap</a:t>
            </a:r>
            <a:endParaRPr lang="en-US" sz="6600" b="1" dirty="0">
              <a:solidFill>
                <a:prstClr val="black"/>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5258583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772400" cy="914400"/>
          </a:xfrm>
        </p:spPr>
        <p:txBody>
          <a:bodyPr>
            <a:normAutofit/>
          </a:bodyPr>
          <a:lstStyle/>
          <a:p>
            <a:r>
              <a:rPr lang="en-US" sz="5400" b="1" u="sng" dirty="0" err="1" smtClean="0">
                <a:latin typeface="Garamond" panose="02020404030301010803" pitchFamily="18" charset="0"/>
              </a:rPr>
              <a:t>Phenonema</a:t>
            </a:r>
            <a:endParaRPr lang="en-US" sz="5400" b="1" u="sng" dirty="0">
              <a:latin typeface="Garamond" panose="02020404030301010803" pitchFamily="18" charset="0"/>
            </a:endParaRPr>
          </a:p>
        </p:txBody>
      </p:sp>
      <p:sp>
        <p:nvSpPr>
          <p:cNvPr id="3" name="Subtitle 2"/>
          <p:cNvSpPr>
            <a:spLocks noGrp="1"/>
          </p:cNvSpPr>
          <p:nvPr>
            <p:ph type="subTitle" idx="1"/>
          </p:nvPr>
        </p:nvSpPr>
        <p:spPr>
          <a:xfrm>
            <a:off x="990600" y="1828800"/>
            <a:ext cx="7086600" cy="4038600"/>
          </a:xfrm>
        </p:spPr>
        <p:txBody>
          <a:bodyPr>
            <a:noAutofit/>
          </a:bodyPr>
          <a:lstStyle/>
          <a:p>
            <a:r>
              <a:rPr lang="en-US" sz="6000" u="sng" dirty="0" smtClean="0">
                <a:hlinkClick r:id="rId3"/>
              </a:rPr>
              <a:t>What causes the moon to turn red?</a:t>
            </a:r>
          </a:p>
          <a:p>
            <a:r>
              <a:rPr lang="en-US" sz="6000" u="sng" dirty="0" smtClean="0">
                <a:hlinkClick r:id="rId3"/>
              </a:rPr>
              <a:t>Write you answer in your science journal.</a:t>
            </a:r>
          </a:p>
          <a:p>
            <a:r>
              <a:rPr lang="en-US" sz="1400" u="sng" dirty="0" smtClean="0">
                <a:hlinkClick r:id="rId3"/>
              </a:rPr>
              <a:t>https</a:t>
            </a:r>
            <a:r>
              <a:rPr lang="en-US" sz="1400" u="sng" dirty="0">
                <a:hlinkClick r:id="rId3"/>
              </a:rPr>
              <a:t>://www.youtube.com/watch?v=lcRp1jKJmJU\</a:t>
            </a:r>
            <a:endParaRPr lang="en-US" sz="1400" dirty="0"/>
          </a:p>
          <a:p>
            <a:endParaRPr lang="en-US" sz="60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7691260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r>
              <a:rPr lang="en-US" sz="6600" b="1" u="sng" dirty="0" smtClean="0">
                <a:latin typeface="Garamond" panose="02020404030301010803" pitchFamily="18" charset="0"/>
              </a:rPr>
              <a:t>Activating Strategy:</a:t>
            </a:r>
            <a:endParaRPr lang="en-US" sz="6600" b="1" u="sng" dirty="0">
              <a:latin typeface="Garamond" panose="02020404030301010803" pitchFamily="18" charset="0"/>
            </a:endParaRPr>
          </a:p>
        </p:txBody>
      </p:sp>
      <p:sp>
        <p:nvSpPr>
          <p:cNvPr id="3" name="Subtitle 2"/>
          <p:cNvSpPr>
            <a:spLocks noGrp="1"/>
          </p:cNvSpPr>
          <p:nvPr>
            <p:ph type="subTitle" idx="1"/>
          </p:nvPr>
        </p:nvSpPr>
        <p:spPr>
          <a:xfrm>
            <a:off x="762000" y="1905000"/>
            <a:ext cx="7620000" cy="3810000"/>
          </a:xfrm>
        </p:spPr>
        <p:txBody>
          <a:bodyPr>
            <a:normAutofit/>
          </a:bodyPr>
          <a:lstStyle/>
          <a:p>
            <a:r>
              <a:rPr lang="en-US" sz="6000" dirty="0" smtClean="0">
                <a:solidFill>
                  <a:schemeClr val="tx1"/>
                </a:solidFill>
                <a:latin typeface="Garamond" panose="02020404030301010803" pitchFamily="18" charset="0"/>
              </a:rPr>
              <a:t>What is an eclipse?</a:t>
            </a:r>
          </a:p>
          <a:p>
            <a:endParaRPr lang="en-US" dirty="0">
              <a:solidFill>
                <a:schemeClr val="tx1"/>
              </a:solidFill>
              <a:latin typeface="Garamond" panose="02020404030301010803" pitchFamily="18" charset="0"/>
            </a:endParaRPr>
          </a:p>
          <a:p>
            <a:r>
              <a:rPr lang="en-US" sz="6000" dirty="0" smtClean="0">
                <a:solidFill>
                  <a:schemeClr val="tx1"/>
                </a:solidFill>
                <a:latin typeface="Garamond" panose="02020404030301010803" pitchFamily="18" charset="0"/>
              </a:rPr>
              <a:t>Why do we not have an eclipse every month?</a:t>
            </a:r>
            <a:endParaRPr lang="en-US" sz="60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4036491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en-US" sz="8000" b="1" u="sng" dirty="0" smtClean="0">
                <a:latin typeface="Garamond" panose="02020404030301010803" pitchFamily="18" charset="0"/>
              </a:rPr>
              <a:t>Eclipses</a:t>
            </a:r>
            <a:endParaRPr lang="en-US" sz="8000" b="1" u="sng" dirty="0">
              <a:latin typeface="Garamond" panose="02020404030301010803" pitchFamily="18" charset="0"/>
            </a:endParaRPr>
          </a:p>
        </p:txBody>
      </p:sp>
      <p:pic>
        <p:nvPicPr>
          <p:cNvPr id="10242" name="Picture 2" descr="http://cdn-7.nikon-cdn.com/en_INC/IMG/Images/Learn-Explore/Photography-Techniques/2012/Solar-Eclipses-Fred-Espenak/Media/SolarEclipse-Espenak-TSE2006-5x3-1b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88618"/>
            <a:ext cx="6553200" cy="506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2161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on's orbit around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33324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answering-christianity.com/TBfig2-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68921"/>
            <a:ext cx="7162800" cy="321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797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781800" cy="1143000"/>
          </a:xfrm>
        </p:spPr>
        <p:txBody>
          <a:bodyPr>
            <a:noAutofit/>
          </a:bodyPr>
          <a:lstStyle/>
          <a:p>
            <a:r>
              <a:rPr lang="en-US" b="1" u="sng" dirty="0" smtClean="0">
                <a:latin typeface="Garamond" panose="02020404030301010803" pitchFamily="18" charset="0"/>
              </a:rPr>
              <a:t>Use the Eclipse Notes</a:t>
            </a:r>
            <a:endParaRPr lang="en-US" b="1" u="sng" dirty="0">
              <a:latin typeface="Garamond" panose="02020404030301010803"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80789841"/>
              </p:ext>
            </p:extLst>
          </p:nvPr>
        </p:nvGraphicFramePr>
        <p:xfrm>
          <a:off x="2286000" y="1066800"/>
          <a:ext cx="4114800" cy="5472151"/>
        </p:xfrm>
        <a:graphic>
          <a:graphicData uri="http://schemas.openxmlformats.org/presentationml/2006/ole">
            <mc:AlternateContent xmlns:mc="http://schemas.openxmlformats.org/markup-compatibility/2006">
              <mc:Choice xmlns:v="urn:schemas-microsoft-com:vml" Requires="v">
                <p:oleObj spid="_x0000_s19483" name="Document" r:id="rId4" imgW="6322568" imgH="8409691" progId="Word.Document.12">
                  <p:embed/>
                </p:oleObj>
              </mc:Choice>
              <mc:Fallback>
                <p:oleObj name="Document" r:id="rId4" imgW="6322568" imgH="8409691" progId="Word.Document.12">
                  <p:embed/>
                  <p:pic>
                    <p:nvPicPr>
                      <p:cNvPr id="0" name=""/>
                      <p:cNvPicPr/>
                      <p:nvPr/>
                    </p:nvPicPr>
                    <p:blipFill>
                      <a:blip r:embed="rId5"/>
                      <a:stretch>
                        <a:fillRect/>
                      </a:stretch>
                    </p:blipFill>
                    <p:spPr>
                      <a:xfrm>
                        <a:off x="2286000" y="1066800"/>
                        <a:ext cx="4114800" cy="5472151"/>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4057644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839200" cy="990599"/>
          </a:xfrm>
        </p:spPr>
        <p:txBody>
          <a:bodyPr>
            <a:normAutofit/>
          </a:bodyPr>
          <a:lstStyle/>
          <a:p>
            <a:r>
              <a:rPr lang="en-US" sz="4800" b="1" dirty="0" smtClean="0">
                <a:latin typeface="Garamond" panose="02020404030301010803" pitchFamily="18" charset="0"/>
                <a:cs typeface="Arial" panose="020B0604020202020204" pitchFamily="34" charset="0"/>
              </a:rPr>
              <a:t>There are two types of Eclipses:</a:t>
            </a:r>
            <a:endParaRPr lang="en-US" sz="4800" b="1" dirty="0">
              <a:latin typeface="Garamond" panose="02020404030301010803" pitchFamily="18" charset="0"/>
              <a:cs typeface="Arial" panose="020B0604020202020204" pitchFamily="34" charset="0"/>
            </a:endParaRPr>
          </a:p>
        </p:txBody>
      </p:sp>
      <p:grpSp>
        <p:nvGrpSpPr>
          <p:cNvPr id="4" name="Group 3"/>
          <p:cNvGrpSpPr/>
          <p:nvPr/>
        </p:nvGrpSpPr>
        <p:grpSpPr>
          <a:xfrm>
            <a:off x="228600" y="1219200"/>
            <a:ext cx="8719458" cy="2712021"/>
            <a:chOff x="228600" y="1219200"/>
            <a:chExt cx="8719458" cy="2712021"/>
          </a:xfrm>
        </p:grpSpPr>
        <p:pic>
          <p:nvPicPr>
            <p:cNvPr id="10242" name="Picture 2" descr="http://www.nikonusa.com/en_INC/IMG/Images/Learn-Explore/Photography-Techniques/2012/Solar-Eclipses-Fred-Espenak/Media/SolarEclipse-Espenak-T01-03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344" y="1219200"/>
              <a:ext cx="4408714" cy="2712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469837"/>
              <a:ext cx="4038600" cy="2123658"/>
            </a:xfrm>
            <a:prstGeom prst="rect">
              <a:avLst/>
            </a:prstGeom>
            <a:noFill/>
          </p:spPr>
          <p:txBody>
            <a:bodyPr wrap="square" rtlCol="0">
              <a:spAutoFit/>
            </a:bodyPr>
            <a:lstStyle/>
            <a:p>
              <a:pPr algn="ctr"/>
              <a:r>
                <a:rPr lang="en-US" sz="6600" b="1" dirty="0" smtClean="0">
                  <a:latin typeface="Garamond" panose="02020404030301010803" pitchFamily="18" charset="0"/>
                </a:rPr>
                <a:t>Solar </a:t>
              </a:r>
            </a:p>
            <a:p>
              <a:pPr algn="ctr"/>
              <a:r>
                <a:rPr lang="en-US" sz="6600" b="1" dirty="0" smtClean="0">
                  <a:latin typeface="Garamond" panose="02020404030301010803" pitchFamily="18" charset="0"/>
                </a:rPr>
                <a:t>Eclipse</a:t>
              </a:r>
              <a:endParaRPr lang="en-US" sz="6600" b="1" dirty="0">
                <a:latin typeface="Garamond" panose="02020404030301010803" pitchFamily="18" charset="0"/>
              </a:endParaRPr>
            </a:p>
          </p:txBody>
        </p:sp>
      </p:grpSp>
      <p:grpSp>
        <p:nvGrpSpPr>
          <p:cNvPr id="5" name="Group 4"/>
          <p:cNvGrpSpPr/>
          <p:nvPr/>
        </p:nvGrpSpPr>
        <p:grpSpPr>
          <a:xfrm>
            <a:off x="293912" y="4191000"/>
            <a:ext cx="8665032" cy="2486025"/>
            <a:chOff x="293912" y="4191000"/>
            <a:chExt cx="8665032" cy="2486025"/>
          </a:xfrm>
        </p:grpSpPr>
        <p:pic>
          <p:nvPicPr>
            <p:cNvPr id="10244" name="Picture 4" descr="http://blogs.kqed.org/science/files/2014/04/Lunar-Eclipse-08-28-07-composite-8bt-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344" y="4191000"/>
              <a:ext cx="4419600" cy="2486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3912" y="4408714"/>
              <a:ext cx="4038600" cy="2123658"/>
            </a:xfrm>
            <a:prstGeom prst="rect">
              <a:avLst/>
            </a:prstGeom>
            <a:noFill/>
          </p:spPr>
          <p:txBody>
            <a:bodyPr wrap="square" rtlCol="0">
              <a:spAutoFit/>
            </a:bodyPr>
            <a:lstStyle/>
            <a:p>
              <a:pPr algn="ctr"/>
              <a:r>
                <a:rPr lang="en-US" sz="6600" b="1" dirty="0" smtClean="0">
                  <a:latin typeface="Garamond" panose="02020404030301010803" pitchFamily="18" charset="0"/>
                </a:rPr>
                <a:t>Lunar Eclipse</a:t>
              </a:r>
              <a:endParaRPr lang="en-US" sz="6600" b="1" dirty="0">
                <a:latin typeface="Garamond" panose="02020404030301010803" pitchFamily="18" charset="0"/>
              </a:endParaRPr>
            </a:p>
          </p:txBody>
        </p:sp>
      </p:grpSp>
    </p:spTree>
    <p:extLst>
      <p:ext uri="{BB962C8B-B14F-4D97-AF65-F5344CB8AC3E}">
        <p14:creationId xmlns:p14="http://schemas.microsoft.com/office/powerpoint/2010/main" val="9574022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sz="6600" b="1" u="sng" dirty="0" smtClean="0">
                <a:latin typeface="Garamond" panose="02020404030301010803" pitchFamily="18" charset="0"/>
              </a:rPr>
              <a:t>Solar Eclipse</a:t>
            </a:r>
            <a:endParaRPr lang="en-US" sz="6600" b="1" u="sng" dirty="0">
              <a:latin typeface="Garamond" panose="02020404030301010803" pitchFamily="18" charset="0"/>
            </a:endParaRPr>
          </a:p>
        </p:txBody>
      </p:sp>
      <p:sp>
        <p:nvSpPr>
          <p:cNvPr id="3" name="Content Placeholder 2"/>
          <p:cNvSpPr>
            <a:spLocks noGrp="1"/>
          </p:cNvSpPr>
          <p:nvPr>
            <p:ph idx="1"/>
          </p:nvPr>
        </p:nvSpPr>
        <p:spPr>
          <a:xfrm>
            <a:off x="457200" y="1371600"/>
            <a:ext cx="8229600" cy="5334000"/>
          </a:xfrm>
        </p:spPr>
        <p:txBody>
          <a:bodyPr>
            <a:normAutofit fontScale="92500" lnSpcReduction="20000"/>
          </a:bodyPr>
          <a:lstStyle/>
          <a:p>
            <a:r>
              <a:rPr lang="en-US" sz="3800" dirty="0" smtClean="0">
                <a:latin typeface="Garamond" panose="02020404030301010803" pitchFamily="18" charset="0"/>
              </a:rPr>
              <a:t>When its orbit around Earth takes the Moon directly between Earth and the Sun, the Moon blocks our view of the Sun in what we call a solar eclipse.</a:t>
            </a:r>
          </a:p>
          <a:p>
            <a:endParaRPr lang="en-US" sz="1800" dirty="0" smtClean="0">
              <a:latin typeface="Garamond" panose="02020404030301010803" pitchFamily="18" charset="0"/>
            </a:endParaRPr>
          </a:p>
          <a:p>
            <a:r>
              <a:rPr lang="en-US" sz="3800" dirty="0" smtClean="0">
                <a:latin typeface="Garamond" panose="02020404030301010803" pitchFamily="18" charset="0"/>
              </a:rPr>
              <a:t>In short, the moon passes between the Earth and Sun causing the Earth to pass through the Moon’s shadow.</a:t>
            </a:r>
          </a:p>
          <a:p>
            <a:endParaRPr lang="en-US" sz="1800" dirty="0" smtClean="0">
              <a:latin typeface="Garamond" panose="02020404030301010803" pitchFamily="18" charset="0"/>
            </a:endParaRPr>
          </a:p>
          <a:p>
            <a:r>
              <a:rPr lang="en-US" sz="3800" dirty="0" smtClean="0">
                <a:latin typeface="Garamond" panose="02020404030301010803" pitchFamily="18" charset="0"/>
              </a:rPr>
              <a:t>Depending on where you are on Earth, you may experience a total eclipse or a partial eclipse.</a:t>
            </a:r>
            <a:endParaRPr lang="en-US" sz="3800" dirty="0">
              <a:latin typeface="Garamond" panose="02020404030301010803" pitchFamily="18" charset="0"/>
            </a:endParaRPr>
          </a:p>
        </p:txBody>
      </p:sp>
      <p:grpSp>
        <p:nvGrpSpPr>
          <p:cNvPr id="7" name="SMARTInkShape-Group1"/>
          <p:cNvGrpSpPr/>
          <p:nvPr/>
        </p:nvGrpSpPr>
        <p:grpSpPr>
          <a:xfrm>
            <a:off x="357188" y="3411141"/>
            <a:ext cx="620817" cy="482193"/>
            <a:chOff x="357188" y="3411141"/>
            <a:chExt cx="620817" cy="482193"/>
          </a:xfrm>
        </p:grpSpPr>
        <p:sp>
          <p:nvSpPr>
            <p:cNvPr id="4" name="SMARTInkShape-1"/>
            <p:cNvSpPr/>
            <p:nvPr>
              <p:custDataLst>
                <p:tags r:id="rId1"/>
              </p:custDataLst>
            </p:nvPr>
          </p:nvSpPr>
          <p:spPr>
            <a:xfrm>
              <a:off x="383977" y="3679031"/>
              <a:ext cx="428626" cy="44650"/>
            </a:xfrm>
            <a:custGeom>
              <a:avLst/>
              <a:gdLst/>
              <a:ahLst/>
              <a:cxnLst/>
              <a:rect l="0" t="0" r="0" b="0"/>
              <a:pathLst>
                <a:path w="428626" h="44650">
                  <a:moveTo>
                    <a:pt x="0" y="0"/>
                  </a:moveTo>
                  <a:lnTo>
                    <a:pt x="0" y="0"/>
                  </a:lnTo>
                  <a:lnTo>
                    <a:pt x="25900" y="992"/>
                  </a:lnTo>
                  <a:lnTo>
                    <a:pt x="63566" y="7689"/>
                  </a:lnTo>
                  <a:lnTo>
                    <a:pt x="99091" y="13303"/>
                  </a:lnTo>
                  <a:lnTo>
                    <a:pt x="141036" y="16509"/>
                  </a:lnTo>
                  <a:lnTo>
                    <a:pt x="175403" y="17460"/>
                  </a:lnTo>
                  <a:lnTo>
                    <a:pt x="213918" y="22482"/>
                  </a:lnTo>
                  <a:lnTo>
                    <a:pt x="256749" y="25513"/>
                  </a:lnTo>
                  <a:lnTo>
                    <a:pt x="297256" y="27530"/>
                  </a:lnTo>
                  <a:lnTo>
                    <a:pt x="334910" y="32851"/>
                  </a:lnTo>
                  <a:lnTo>
                    <a:pt x="378400" y="35153"/>
                  </a:lnTo>
                  <a:lnTo>
                    <a:pt x="392412" y="36459"/>
                  </a:lnTo>
                  <a:lnTo>
                    <a:pt x="417679" y="44271"/>
                  </a:lnTo>
                  <a:lnTo>
                    <a:pt x="428625" y="4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p:cNvSpPr/>
            <p:nvPr>
              <p:custDataLst>
                <p:tags r:id="rId2"/>
              </p:custDataLst>
            </p:nvPr>
          </p:nvSpPr>
          <p:spPr>
            <a:xfrm>
              <a:off x="357188" y="3741539"/>
              <a:ext cx="482204" cy="80367"/>
            </a:xfrm>
            <a:custGeom>
              <a:avLst/>
              <a:gdLst/>
              <a:ahLst/>
              <a:cxnLst/>
              <a:rect l="0" t="0" r="0" b="0"/>
              <a:pathLst>
                <a:path w="482204" h="80367">
                  <a:moveTo>
                    <a:pt x="0" y="0"/>
                  </a:moveTo>
                  <a:lnTo>
                    <a:pt x="0" y="0"/>
                  </a:lnTo>
                  <a:lnTo>
                    <a:pt x="4740" y="4740"/>
                  </a:lnTo>
                  <a:lnTo>
                    <a:pt x="9713" y="7068"/>
                  </a:lnTo>
                  <a:lnTo>
                    <a:pt x="53830" y="8881"/>
                  </a:lnTo>
                  <a:lnTo>
                    <a:pt x="74158" y="11561"/>
                  </a:lnTo>
                  <a:lnTo>
                    <a:pt x="112434" y="21356"/>
                  </a:lnTo>
                  <a:lnTo>
                    <a:pt x="146533" y="25179"/>
                  </a:lnTo>
                  <a:lnTo>
                    <a:pt x="188466" y="33600"/>
                  </a:lnTo>
                  <a:lnTo>
                    <a:pt x="228262" y="41926"/>
                  </a:lnTo>
                  <a:lnTo>
                    <a:pt x="269488" y="49685"/>
                  </a:lnTo>
                  <a:lnTo>
                    <a:pt x="313736" y="55455"/>
                  </a:lnTo>
                  <a:lnTo>
                    <a:pt x="355660" y="61115"/>
                  </a:lnTo>
                  <a:lnTo>
                    <a:pt x="398741" y="68370"/>
                  </a:lnTo>
                  <a:lnTo>
                    <a:pt x="431651" y="73478"/>
                  </a:lnTo>
                  <a:lnTo>
                    <a:pt x="441876" y="77305"/>
                  </a:lnTo>
                  <a:lnTo>
                    <a:pt x="481818" y="80366"/>
                  </a:lnTo>
                  <a:lnTo>
                    <a:pt x="482203" y="714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p:cNvSpPr/>
            <p:nvPr>
              <p:custDataLst>
                <p:tags r:id="rId3"/>
              </p:custDataLst>
            </p:nvPr>
          </p:nvSpPr>
          <p:spPr>
            <a:xfrm>
              <a:off x="457693" y="3411141"/>
              <a:ext cx="520312" cy="482193"/>
            </a:xfrm>
            <a:custGeom>
              <a:avLst/>
              <a:gdLst/>
              <a:ahLst/>
              <a:cxnLst/>
              <a:rect l="0" t="0" r="0" b="0"/>
              <a:pathLst>
                <a:path w="520312" h="482193">
                  <a:moveTo>
                    <a:pt x="265612" y="0"/>
                  </a:moveTo>
                  <a:lnTo>
                    <a:pt x="265612" y="0"/>
                  </a:lnTo>
                  <a:lnTo>
                    <a:pt x="292216" y="0"/>
                  </a:lnTo>
                  <a:lnTo>
                    <a:pt x="295254" y="992"/>
                  </a:lnTo>
                  <a:lnTo>
                    <a:pt x="297280" y="2645"/>
                  </a:lnTo>
                  <a:lnTo>
                    <a:pt x="298630" y="4740"/>
                  </a:lnTo>
                  <a:lnTo>
                    <a:pt x="343242" y="45188"/>
                  </a:lnTo>
                  <a:lnTo>
                    <a:pt x="385159" y="81614"/>
                  </a:lnTo>
                  <a:lnTo>
                    <a:pt x="425266" y="116332"/>
                  </a:lnTo>
                  <a:lnTo>
                    <a:pt x="463784" y="146631"/>
                  </a:lnTo>
                  <a:lnTo>
                    <a:pt x="498818" y="187026"/>
                  </a:lnTo>
                  <a:lnTo>
                    <a:pt x="519669" y="217872"/>
                  </a:lnTo>
                  <a:lnTo>
                    <a:pt x="520311" y="220654"/>
                  </a:lnTo>
                  <a:lnTo>
                    <a:pt x="519747" y="223501"/>
                  </a:lnTo>
                  <a:lnTo>
                    <a:pt x="516454" y="230459"/>
                  </a:lnTo>
                  <a:lnTo>
                    <a:pt x="513357" y="231410"/>
                  </a:lnTo>
                  <a:lnTo>
                    <a:pt x="476276" y="236908"/>
                  </a:lnTo>
                  <a:lnTo>
                    <a:pt x="434795" y="250263"/>
                  </a:lnTo>
                  <a:lnTo>
                    <a:pt x="395709" y="265936"/>
                  </a:lnTo>
                  <a:lnTo>
                    <a:pt x="363800" y="281974"/>
                  </a:lnTo>
                  <a:lnTo>
                    <a:pt x="324360" y="305136"/>
                  </a:lnTo>
                  <a:lnTo>
                    <a:pt x="280266" y="334338"/>
                  </a:lnTo>
                  <a:lnTo>
                    <a:pt x="239325" y="363817"/>
                  </a:lnTo>
                  <a:lnTo>
                    <a:pt x="195211" y="386420"/>
                  </a:lnTo>
                  <a:lnTo>
                    <a:pt x="164054" y="402560"/>
                  </a:lnTo>
                  <a:lnTo>
                    <a:pt x="127443" y="425560"/>
                  </a:lnTo>
                  <a:lnTo>
                    <a:pt x="85596" y="444409"/>
                  </a:lnTo>
                  <a:lnTo>
                    <a:pt x="41951" y="464161"/>
                  </a:lnTo>
                  <a:lnTo>
                    <a:pt x="30277" y="469223"/>
                  </a:lnTo>
                  <a:lnTo>
                    <a:pt x="9260" y="475119"/>
                  </a:lnTo>
                  <a:lnTo>
                    <a:pt x="0" y="480804"/>
                  </a:lnTo>
                  <a:lnTo>
                    <a:pt x="233" y="481270"/>
                  </a:lnTo>
                  <a:lnTo>
                    <a:pt x="6559" y="482192"/>
                  </a:lnTo>
                  <a:lnTo>
                    <a:pt x="6651" y="473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08985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uybrarian.files.wordpress.com/2011/12/moonphase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8" y="911515"/>
            <a:ext cx="9187543" cy="59791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9600" y="-1390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u="sng" dirty="0" smtClean="0">
                <a:latin typeface="Garamond" panose="02020404030301010803" pitchFamily="18" charset="0"/>
              </a:rPr>
              <a:t>Phases of the Moon</a:t>
            </a:r>
            <a:endParaRPr lang="en-US" sz="6000" b="1" u="sng" dirty="0">
              <a:latin typeface="Garamond" panose="02020404030301010803" pitchFamily="18" charset="0"/>
            </a:endParaRPr>
          </a:p>
        </p:txBody>
      </p:sp>
    </p:spTree>
    <p:extLst>
      <p:ext uri="{BB962C8B-B14F-4D97-AF65-F5344CB8AC3E}">
        <p14:creationId xmlns:p14="http://schemas.microsoft.com/office/powerpoint/2010/main" val="34344432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838200"/>
          </a:xfrm>
        </p:spPr>
        <p:txBody>
          <a:bodyPr>
            <a:noAutofit/>
          </a:bodyPr>
          <a:lstStyle/>
          <a:p>
            <a:r>
              <a:rPr lang="en-US" sz="5400" b="1" u="sng" dirty="0" smtClean="0">
                <a:latin typeface="Garamond" panose="02020404030301010803" pitchFamily="18" charset="0"/>
              </a:rPr>
              <a:t>Diagrams of a Solar Eclipse</a:t>
            </a:r>
            <a:endParaRPr lang="en-US" sz="5400" b="1" u="sng" dirty="0">
              <a:latin typeface="Garamond" panose="02020404030301010803" pitchFamily="18" charset="0"/>
            </a:endParaRPr>
          </a:p>
        </p:txBody>
      </p:sp>
      <p:pic>
        <p:nvPicPr>
          <p:cNvPr id="11266" name="Picture 2" descr="http://www.schoolphysics.co.uk/age11-14/Astronomy/text/Eclipses/imag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3" y="1066799"/>
            <a:ext cx="6248400" cy="22721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2" y="3657600"/>
            <a:ext cx="4762502" cy="2921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56415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57" y="228600"/>
            <a:ext cx="8915400" cy="1143000"/>
          </a:xfrm>
        </p:spPr>
        <p:txBody>
          <a:bodyPr>
            <a:noAutofit/>
          </a:bodyPr>
          <a:lstStyle/>
          <a:p>
            <a:r>
              <a:rPr lang="en-US" sz="5400" b="1" u="sng" dirty="0" smtClean="0">
                <a:latin typeface="Garamond" panose="02020404030301010803" pitchFamily="18" charset="0"/>
              </a:rPr>
              <a:t>Animations of a Solar Eclipse</a:t>
            </a:r>
            <a:endParaRPr lang="en-US" sz="5400" b="1" u="sng" dirty="0">
              <a:latin typeface="Garamond" panose="02020404030301010803" pitchFamily="18" charset="0"/>
            </a:endParaRPr>
          </a:p>
        </p:txBody>
      </p:sp>
      <p:sp>
        <p:nvSpPr>
          <p:cNvPr id="3" name="Rectangle 2"/>
          <p:cNvSpPr/>
          <p:nvPr/>
        </p:nvSpPr>
        <p:spPr>
          <a:xfrm>
            <a:off x="838200" y="1981200"/>
            <a:ext cx="7696200" cy="1200329"/>
          </a:xfrm>
          <a:prstGeom prst="rect">
            <a:avLst/>
          </a:prstGeom>
        </p:spPr>
        <p:txBody>
          <a:bodyPr wrap="square">
            <a:spAutoFit/>
          </a:bodyPr>
          <a:lstStyle/>
          <a:p>
            <a:pPr algn="ctr"/>
            <a:r>
              <a:rPr lang="en-US" sz="3600" dirty="0">
                <a:hlinkClick r:id="rId3"/>
              </a:rPr>
              <a:t>http://ww2.valdosta.edu/~</a:t>
            </a:r>
            <a:r>
              <a:rPr lang="en-US" sz="3600" dirty="0" smtClean="0">
                <a:hlinkClick r:id="rId3"/>
              </a:rPr>
              <a:t>cbarnbau/astro_demos/frameset_moon.html</a:t>
            </a:r>
            <a:r>
              <a:rPr lang="en-US" sz="3600" dirty="0" smtClean="0"/>
              <a:t> </a:t>
            </a:r>
            <a:endParaRPr lang="en-US" sz="3600" dirty="0"/>
          </a:p>
        </p:txBody>
      </p:sp>
      <p:sp>
        <p:nvSpPr>
          <p:cNvPr id="4" name="Rectangle 3"/>
          <p:cNvSpPr/>
          <p:nvPr/>
        </p:nvSpPr>
        <p:spPr>
          <a:xfrm>
            <a:off x="831783" y="3581400"/>
            <a:ext cx="7511143" cy="2308324"/>
          </a:xfrm>
          <a:prstGeom prst="rect">
            <a:avLst/>
          </a:prstGeom>
        </p:spPr>
        <p:txBody>
          <a:bodyPr wrap="square">
            <a:spAutoFit/>
          </a:bodyPr>
          <a:lstStyle/>
          <a:p>
            <a:pPr algn="ctr"/>
            <a:r>
              <a:rPr lang="en-US" sz="3600" dirty="0">
                <a:hlinkClick r:id="rId4"/>
              </a:rPr>
              <a:t>http://</a:t>
            </a:r>
            <a:r>
              <a:rPr lang="en-US" sz="3600" dirty="0" smtClean="0">
                <a:hlinkClick r:id="rId4"/>
              </a:rPr>
              <a:t>www.classzone.com/books/earth_science/terc/content/visualizations/es2505/es2505page01.cfm?chapter_no=visualization</a:t>
            </a:r>
            <a:r>
              <a:rPr lang="en-US" sz="3600" dirty="0" smtClean="0"/>
              <a:t> </a:t>
            </a:r>
            <a:endParaRPr lang="en-US" sz="3600" dirty="0"/>
          </a:p>
        </p:txBody>
      </p:sp>
    </p:spTree>
    <p:extLst>
      <p:ext uri="{BB962C8B-B14F-4D97-AF65-F5344CB8AC3E}">
        <p14:creationId xmlns:p14="http://schemas.microsoft.com/office/powerpoint/2010/main" val="6400550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26" y="381000"/>
            <a:ext cx="8610600" cy="3276600"/>
          </a:xfrm>
        </p:spPr>
        <p:txBody>
          <a:bodyPr>
            <a:noAutofit/>
          </a:bodyPr>
          <a:lstStyle/>
          <a:p>
            <a:r>
              <a:rPr lang="en-US" sz="4800" b="1" dirty="0" smtClean="0">
                <a:latin typeface="Garamond" pitchFamily="18" charset="0"/>
              </a:rPr>
              <a:t>In the space provided on your notes, draw a simple </a:t>
            </a:r>
            <a:r>
              <a:rPr lang="en-US" sz="4800" b="1" dirty="0">
                <a:latin typeface="Garamond" pitchFamily="18" charset="0"/>
              </a:rPr>
              <a:t>diagram showing the position of the Sun, Moon, and Earth during a solar </a:t>
            </a:r>
            <a:r>
              <a:rPr lang="en-US" sz="4800" b="1" dirty="0" smtClean="0">
                <a:latin typeface="Garamond" pitchFamily="18" charset="0"/>
              </a:rPr>
              <a:t>eclipse.</a:t>
            </a:r>
            <a:endParaRPr lang="en-US" sz="4800" b="1" dirty="0">
              <a:latin typeface="Garamond" pitchFamily="18" charset="0"/>
            </a:endParaRPr>
          </a:p>
        </p:txBody>
      </p:sp>
      <p:pic>
        <p:nvPicPr>
          <p:cNvPr id="20482" name="Picture 2" descr="http://www.es.flinders.edu.au/~mattom/science+society/lectures/illustrations/lecture17/solareclip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62400"/>
            <a:ext cx="5166852" cy="26695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948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48"/>
            <a:ext cx="8229600" cy="1143000"/>
          </a:xfrm>
        </p:spPr>
        <p:txBody>
          <a:bodyPr>
            <a:normAutofit/>
          </a:bodyPr>
          <a:lstStyle/>
          <a:p>
            <a:r>
              <a:rPr lang="en-US" sz="6000" b="1" u="sng" dirty="0" smtClean="0">
                <a:latin typeface="Garamond" panose="02020404030301010803" pitchFamily="18" charset="0"/>
              </a:rPr>
              <a:t>Lunar Eclipse</a:t>
            </a:r>
            <a:endParaRPr lang="en-US" sz="6000" b="1" u="sng" dirty="0">
              <a:latin typeface="Garamond" panose="02020404030301010803" pitchFamily="18" charset="0"/>
            </a:endParaRPr>
          </a:p>
        </p:txBody>
      </p:sp>
      <p:pic>
        <p:nvPicPr>
          <p:cNvPr id="14338" name="Picture 2" descr="http://www.mreclipse.com/LEphoto/TLE2004Oct/image/TLE2004-Triple1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934200" cy="519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20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14" y="0"/>
            <a:ext cx="8229600" cy="1143000"/>
          </a:xfrm>
        </p:spPr>
        <p:txBody>
          <a:bodyPr>
            <a:normAutofit/>
          </a:bodyPr>
          <a:lstStyle/>
          <a:p>
            <a:r>
              <a:rPr lang="en-US" sz="6600" b="1" u="sng" dirty="0" smtClean="0">
                <a:latin typeface="Garamond" panose="02020404030301010803" pitchFamily="18" charset="0"/>
              </a:rPr>
              <a:t>Lunar Eclipse</a:t>
            </a:r>
            <a:endParaRPr lang="en-US" sz="6600" b="1" u="sng" dirty="0">
              <a:latin typeface="Garamond" panose="02020404030301010803" pitchFamily="18" charset="0"/>
            </a:endParaRPr>
          </a:p>
        </p:txBody>
      </p:sp>
      <p:sp>
        <p:nvSpPr>
          <p:cNvPr id="3" name="Content Placeholder 2"/>
          <p:cNvSpPr>
            <a:spLocks noGrp="1"/>
          </p:cNvSpPr>
          <p:nvPr>
            <p:ph idx="1"/>
          </p:nvPr>
        </p:nvSpPr>
        <p:spPr>
          <a:xfrm>
            <a:off x="381000" y="1447800"/>
            <a:ext cx="8229600" cy="5127172"/>
          </a:xfrm>
        </p:spPr>
        <p:txBody>
          <a:bodyPr>
            <a:normAutofit/>
          </a:bodyPr>
          <a:lstStyle/>
          <a:p>
            <a:r>
              <a:rPr lang="en-US" sz="3800" dirty="0" smtClean="0">
                <a:latin typeface="Garamond" panose="02020404030301010803" pitchFamily="18" charset="0"/>
              </a:rPr>
              <a:t>A Lunar Eclipse occurs when the moon passes through the Earth’s shadow.</a:t>
            </a:r>
          </a:p>
          <a:p>
            <a:endParaRPr lang="en-US" sz="2000" dirty="0">
              <a:latin typeface="Garamond" panose="02020404030301010803" pitchFamily="18" charset="0"/>
            </a:endParaRPr>
          </a:p>
          <a:p>
            <a:r>
              <a:rPr lang="en-US" sz="3800" dirty="0" smtClean="0">
                <a:latin typeface="Garamond" panose="02020404030301010803" pitchFamily="18" charset="0"/>
              </a:rPr>
              <a:t>Depending on where the moon crosses Earth’s shadow, the top or bottom will appear darker.  The reddish color is from sunlight refracted by Earth’s atmosphere onto the moon.</a:t>
            </a:r>
          </a:p>
        </p:txBody>
      </p:sp>
      <p:sp>
        <p:nvSpPr>
          <p:cNvPr id="4" name="SMARTInkShape-4"/>
          <p:cNvSpPr/>
          <p:nvPr>
            <p:custDataLst>
              <p:tags r:id="rId1"/>
            </p:custDataLst>
          </p:nvPr>
        </p:nvSpPr>
        <p:spPr>
          <a:xfrm>
            <a:off x="5456039" y="1893094"/>
            <a:ext cx="2875360" cy="35720"/>
          </a:xfrm>
          <a:custGeom>
            <a:avLst/>
            <a:gdLst/>
            <a:ahLst/>
            <a:cxnLst/>
            <a:rect l="0" t="0" r="0" b="0"/>
            <a:pathLst>
              <a:path w="2875360" h="35720">
                <a:moveTo>
                  <a:pt x="0" y="26789"/>
                </a:moveTo>
                <a:lnTo>
                  <a:pt x="0" y="26789"/>
                </a:lnTo>
                <a:lnTo>
                  <a:pt x="39953" y="26789"/>
                </a:lnTo>
                <a:lnTo>
                  <a:pt x="55935" y="25797"/>
                </a:lnTo>
                <a:lnTo>
                  <a:pt x="73373" y="19721"/>
                </a:lnTo>
                <a:lnTo>
                  <a:pt x="110275" y="17968"/>
                </a:lnTo>
                <a:lnTo>
                  <a:pt x="152216" y="24941"/>
                </a:lnTo>
                <a:lnTo>
                  <a:pt x="194523" y="26545"/>
                </a:lnTo>
                <a:lnTo>
                  <a:pt x="230473" y="26757"/>
                </a:lnTo>
                <a:lnTo>
                  <a:pt x="271304" y="26785"/>
                </a:lnTo>
                <a:lnTo>
                  <a:pt x="282307" y="27779"/>
                </a:lnTo>
                <a:lnTo>
                  <a:pt x="322191" y="34477"/>
                </a:lnTo>
                <a:lnTo>
                  <a:pt x="363566" y="35555"/>
                </a:lnTo>
                <a:lnTo>
                  <a:pt x="403668" y="35697"/>
                </a:lnTo>
                <a:lnTo>
                  <a:pt x="444802" y="35716"/>
                </a:lnTo>
                <a:lnTo>
                  <a:pt x="481835" y="35718"/>
                </a:lnTo>
                <a:lnTo>
                  <a:pt x="524721" y="35718"/>
                </a:lnTo>
                <a:lnTo>
                  <a:pt x="567067" y="35719"/>
                </a:lnTo>
                <a:lnTo>
                  <a:pt x="603369" y="35719"/>
                </a:lnTo>
                <a:lnTo>
                  <a:pt x="639702" y="35719"/>
                </a:lnTo>
                <a:lnTo>
                  <a:pt x="682243" y="35719"/>
                </a:lnTo>
                <a:lnTo>
                  <a:pt x="719824" y="35719"/>
                </a:lnTo>
                <a:lnTo>
                  <a:pt x="753803" y="30978"/>
                </a:lnTo>
                <a:lnTo>
                  <a:pt x="794703" y="27616"/>
                </a:lnTo>
                <a:lnTo>
                  <a:pt x="829347" y="27034"/>
                </a:lnTo>
                <a:lnTo>
                  <a:pt x="869598" y="26861"/>
                </a:lnTo>
                <a:lnTo>
                  <a:pt x="906108" y="26810"/>
                </a:lnTo>
                <a:lnTo>
                  <a:pt x="938203" y="25803"/>
                </a:lnTo>
                <a:lnTo>
                  <a:pt x="977258" y="20654"/>
                </a:lnTo>
                <a:lnTo>
                  <a:pt x="1015398" y="18687"/>
                </a:lnTo>
                <a:lnTo>
                  <a:pt x="1054701" y="18104"/>
                </a:lnTo>
                <a:lnTo>
                  <a:pt x="1095205" y="17908"/>
                </a:lnTo>
                <a:lnTo>
                  <a:pt x="1135784" y="15228"/>
                </a:lnTo>
                <a:lnTo>
                  <a:pt x="1179719" y="10174"/>
                </a:lnTo>
                <a:lnTo>
                  <a:pt x="1215286" y="9298"/>
                </a:lnTo>
                <a:lnTo>
                  <a:pt x="1257243" y="9039"/>
                </a:lnTo>
                <a:lnTo>
                  <a:pt x="1301607" y="7959"/>
                </a:lnTo>
                <a:lnTo>
                  <a:pt x="1339033" y="1866"/>
                </a:lnTo>
                <a:lnTo>
                  <a:pt x="1371409" y="553"/>
                </a:lnTo>
                <a:lnTo>
                  <a:pt x="1412422" y="164"/>
                </a:lnTo>
                <a:lnTo>
                  <a:pt x="1456503" y="32"/>
                </a:lnTo>
                <a:lnTo>
                  <a:pt x="1492094" y="9"/>
                </a:lnTo>
                <a:lnTo>
                  <a:pt x="1522388" y="4"/>
                </a:lnTo>
                <a:lnTo>
                  <a:pt x="1564974" y="1"/>
                </a:lnTo>
                <a:lnTo>
                  <a:pt x="1601735" y="0"/>
                </a:lnTo>
                <a:lnTo>
                  <a:pt x="1630648" y="0"/>
                </a:lnTo>
                <a:lnTo>
                  <a:pt x="1663342" y="0"/>
                </a:lnTo>
                <a:lnTo>
                  <a:pt x="1695070" y="0"/>
                </a:lnTo>
                <a:lnTo>
                  <a:pt x="1735533" y="0"/>
                </a:lnTo>
                <a:lnTo>
                  <a:pt x="1771664" y="0"/>
                </a:lnTo>
                <a:lnTo>
                  <a:pt x="1813789" y="0"/>
                </a:lnTo>
                <a:lnTo>
                  <a:pt x="1843957" y="0"/>
                </a:lnTo>
                <a:lnTo>
                  <a:pt x="1877208" y="0"/>
                </a:lnTo>
                <a:lnTo>
                  <a:pt x="1915176" y="0"/>
                </a:lnTo>
                <a:lnTo>
                  <a:pt x="1954758" y="0"/>
                </a:lnTo>
                <a:lnTo>
                  <a:pt x="1997905" y="0"/>
                </a:lnTo>
                <a:lnTo>
                  <a:pt x="2038519" y="0"/>
                </a:lnTo>
                <a:lnTo>
                  <a:pt x="2077183" y="0"/>
                </a:lnTo>
                <a:lnTo>
                  <a:pt x="2120059" y="0"/>
                </a:lnTo>
                <a:lnTo>
                  <a:pt x="2162198" y="0"/>
                </a:lnTo>
                <a:lnTo>
                  <a:pt x="2196402" y="0"/>
                </a:lnTo>
                <a:lnTo>
                  <a:pt x="2237073" y="0"/>
                </a:lnTo>
                <a:lnTo>
                  <a:pt x="2281535" y="0"/>
                </a:lnTo>
                <a:lnTo>
                  <a:pt x="2314774" y="0"/>
                </a:lnTo>
                <a:lnTo>
                  <a:pt x="2346744" y="0"/>
                </a:lnTo>
                <a:lnTo>
                  <a:pt x="2384696" y="0"/>
                </a:lnTo>
                <a:lnTo>
                  <a:pt x="2416446" y="0"/>
                </a:lnTo>
                <a:lnTo>
                  <a:pt x="2451982" y="0"/>
                </a:lnTo>
                <a:lnTo>
                  <a:pt x="2486654" y="0"/>
                </a:lnTo>
                <a:lnTo>
                  <a:pt x="2528347" y="0"/>
                </a:lnTo>
                <a:lnTo>
                  <a:pt x="2569473" y="0"/>
                </a:lnTo>
                <a:lnTo>
                  <a:pt x="2609444" y="0"/>
                </a:lnTo>
                <a:lnTo>
                  <a:pt x="2650706" y="6137"/>
                </a:lnTo>
                <a:lnTo>
                  <a:pt x="2691783" y="8378"/>
                </a:lnTo>
                <a:lnTo>
                  <a:pt x="2733004" y="9849"/>
                </a:lnTo>
                <a:lnTo>
                  <a:pt x="2777201" y="16608"/>
                </a:lnTo>
                <a:lnTo>
                  <a:pt x="2821456" y="17786"/>
                </a:lnTo>
                <a:lnTo>
                  <a:pt x="2851302" y="17856"/>
                </a:lnTo>
                <a:lnTo>
                  <a:pt x="2853369" y="18849"/>
                </a:lnTo>
                <a:lnTo>
                  <a:pt x="2854745" y="20504"/>
                </a:lnTo>
                <a:lnTo>
                  <a:pt x="2855664" y="22599"/>
                </a:lnTo>
                <a:lnTo>
                  <a:pt x="2857268" y="23995"/>
                </a:lnTo>
                <a:lnTo>
                  <a:pt x="2861697" y="25547"/>
                </a:lnTo>
                <a:lnTo>
                  <a:pt x="2863274" y="24969"/>
                </a:lnTo>
                <a:lnTo>
                  <a:pt x="2864326" y="23591"/>
                </a:lnTo>
                <a:lnTo>
                  <a:pt x="2865028" y="21681"/>
                </a:lnTo>
                <a:lnTo>
                  <a:pt x="2866487" y="20407"/>
                </a:lnTo>
                <a:lnTo>
                  <a:pt x="2875359"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5"/>
          <p:cNvSpPr/>
          <p:nvPr>
            <p:custDataLst>
              <p:tags r:id="rId2"/>
            </p:custDataLst>
          </p:nvPr>
        </p:nvSpPr>
        <p:spPr>
          <a:xfrm>
            <a:off x="767953" y="2501554"/>
            <a:ext cx="6491884" cy="150543"/>
          </a:xfrm>
          <a:custGeom>
            <a:avLst/>
            <a:gdLst/>
            <a:ahLst/>
            <a:cxnLst/>
            <a:rect l="0" t="0" r="0" b="0"/>
            <a:pathLst>
              <a:path w="6491884" h="150543">
                <a:moveTo>
                  <a:pt x="6491883" y="7688"/>
                </a:moveTo>
                <a:lnTo>
                  <a:pt x="6491883" y="7688"/>
                </a:lnTo>
                <a:lnTo>
                  <a:pt x="6474667" y="6696"/>
                </a:lnTo>
                <a:lnTo>
                  <a:pt x="6446694" y="0"/>
                </a:lnTo>
                <a:lnTo>
                  <a:pt x="6410454" y="5141"/>
                </a:lnTo>
                <a:lnTo>
                  <a:pt x="6373718" y="6933"/>
                </a:lnTo>
                <a:lnTo>
                  <a:pt x="6331436" y="10185"/>
                </a:lnTo>
                <a:lnTo>
                  <a:pt x="6300519" y="13759"/>
                </a:lnTo>
                <a:lnTo>
                  <a:pt x="6266934" y="15347"/>
                </a:lnTo>
                <a:lnTo>
                  <a:pt x="6234809" y="18699"/>
                </a:lnTo>
                <a:lnTo>
                  <a:pt x="6194124" y="23518"/>
                </a:lnTo>
                <a:lnTo>
                  <a:pt x="6153711" y="29887"/>
                </a:lnTo>
                <a:lnTo>
                  <a:pt x="6114088" y="34563"/>
                </a:lnTo>
                <a:lnTo>
                  <a:pt x="6084857" y="38815"/>
                </a:lnTo>
                <a:lnTo>
                  <a:pt x="6052021" y="41366"/>
                </a:lnTo>
                <a:lnTo>
                  <a:pt x="6008004" y="42802"/>
                </a:lnTo>
                <a:lnTo>
                  <a:pt x="5966464" y="48028"/>
                </a:lnTo>
                <a:lnTo>
                  <a:pt x="5922467" y="51486"/>
                </a:lnTo>
                <a:lnTo>
                  <a:pt x="5878204" y="52169"/>
                </a:lnTo>
                <a:lnTo>
                  <a:pt x="5835763" y="57044"/>
                </a:lnTo>
                <a:lnTo>
                  <a:pt x="5800942" y="60015"/>
                </a:lnTo>
                <a:lnTo>
                  <a:pt x="5765489" y="60896"/>
                </a:lnTo>
                <a:lnTo>
                  <a:pt x="5733802" y="61102"/>
                </a:lnTo>
                <a:lnTo>
                  <a:pt x="5699544" y="61193"/>
                </a:lnTo>
                <a:lnTo>
                  <a:pt x="5657945" y="61245"/>
                </a:lnTo>
                <a:lnTo>
                  <a:pt x="5621476" y="61260"/>
                </a:lnTo>
                <a:lnTo>
                  <a:pt x="5579338" y="63911"/>
                </a:lnTo>
                <a:lnTo>
                  <a:pt x="5544828" y="68334"/>
                </a:lnTo>
                <a:lnTo>
                  <a:pt x="5509467" y="69644"/>
                </a:lnTo>
                <a:lnTo>
                  <a:pt x="5473854" y="70033"/>
                </a:lnTo>
                <a:lnTo>
                  <a:pt x="5438167" y="70148"/>
                </a:lnTo>
                <a:lnTo>
                  <a:pt x="5402457" y="70182"/>
                </a:lnTo>
                <a:lnTo>
                  <a:pt x="5366741" y="70192"/>
                </a:lnTo>
                <a:lnTo>
                  <a:pt x="5331023" y="70195"/>
                </a:lnTo>
                <a:lnTo>
                  <a:pt x="5295305" y="72842"/>
                </a:lnTo>
                <a:lnTo>
                  <a:pt x="5259586" y="77264"/>
                </a:lnTo>
                <a:lnTo>
                  <a:pt x="5223867" y="78574"/>
                </a:lnTo>
                <a:lnTo>
                  <a:pt x="5188149" y="78962"/>
                </a:lnTo>
                <a:lnTo>
                  <a:pt x="5152430" y="79077"/>
                </a:lnTo>
                <a:lnTo>
                  <a:pt x="5116711" y="79111"/>
                </a:lnTo>
                <a:lnTo>
                  <a:pt x="5088930" y="79119"/>
                </a:lnTo>
                <a:lnTo>
                  <a:pt x="5050124" y="79123"/>
                </a:lnTo>
                <a:lnTo>
                  <a:pt x="5009065" y="79125"/>
                </a:lnTo>
                <a:lnTo>
                  <a:pt x="4970642" y="79125"/>
                </a:lnTo>
                <a:lnTo>
                  <a:pt x="4926698" y="79126"/>
                </a:lnTo>
                <a:lnTo>
                  <a:pt x="4888542" y="80118"/>
                </a:lnTo>
                <a:lnTo>
                  <a:pt x="4852101" y="85263"/>
                </a:lnTo>
                <a:lnTo>
                  <a:pt x="4816168" y="87228"/>
                </a:lnTo>
                <a:lnTo>
                  <a:pt x="4780386" y="87810"/>
                </a:lnTo>
                <a:lnTo>
                  <a:pt x="4744649" y="87983"/>
                </a:lnTo>
                <a:lnTo>
                  <a:pt x="4708924" y="88034"/>
                </a:lnTo>
                <a:lnTo>
                  <a:pt x="4673204" y="88049"/>
                </a:lnTo>
                <a:lnTo>
                  <a:pt x="4637485" y="88054"/>
                </a:lnTo>
                <a:lnTo>
                  <a:pt x="4601766" y="88055"/>
                </a:lnTo>
                <a:lnTo>
                  <a:pt x="4566047" y="88055"/>
                </a:lnTo>
                <a:lnTo>
                  <a:pt x="4530328" y="88055"/>
                </a:lnTo>
                <a:lnTo>
                  <a:pt x="4494610" y="88055"/>
                </a:lnTo>
                <a:lnTo>
                  <a:pt x="4458891" y="89048"/>
                </a:lnTo>
                <a:lnTo>
                  <a:pt x="4422180" y="94192"/>
                </a:lnTo>
                <a:lnTo>
                  <a:pt x="4381316" y="96158"/>
                </a:lnTo>
                <a:lnTo>
                  <a:pt x="4343632" y="96740"/>
                </a:lnTo>
                <a:lnTo>
                  <a:pt x="4307331" y="96912"/>
                </a:lnTo>
                <a:lnTo>
                  <a:pt x="4271440" y="96964"/>
                </a:lnTo>
                <a:lnTo>
                  <a:pt x="4236662" y="97971"/>
                </a:lnTo>
                <a:lnTo>
                  <a:pt x="4195096" y="104051"/>
                </a:lnTo>
                <a:lnTo>
                  <a:pt x="4160684" y="105363"/>
                </a:lnTo>
                <a:lnTo>
                  <a:pt x="4125352" y="105751"/>
                </a:lnTo>
                <a:lnTo>
                  <a:pt x="4089749" y="108512"/>
                </a:lnTo>
                <a:lnTo>
                  <a:pt x="4054064" y="112968"/>
                </a:lnTo>
                <a:lnTo>
                  <a:pt x="4015709" y="114289"/>
                </a:lnTo>
                <a:lnTo>
                  <a:pt x="3978217" y="117326"/>
                </a:lnTo>
                <a:lnTo>
                  <a:pt x="3934142" y="122500"/>
                </a:lnTo>
                <a:lnTo>
                  <a:pt x="3899038" y="123397"/>
                </a:lnTo>
                <a:lnTo>
                  <a:pt x="3863502" y="123663"/>
                </a:lnTo>
                <a:lnTo>
                  <a:pt x="3827837" y="123741"/>
                </a:lnTo>
                <a:lnTo>
                  <a:pt x="3792134" y="128505"/>
                </a:lnTo>
                <a:lnTo>
                  <a:pt x="3756420" y="131460"/>
                </a:lnTo>
                <a:lnTo>
                  <a:pt x="3720702" y="132335"/>
                </a:lnTo>
                <a:lnTo>
                  <a:pt x="3684984" y="132595"/>
                </a:lnTo>
                <a:lnTo>
                  <a:pt x="3649266" y="132672"/>
                </a:lnTo>
                <a:lnTo>
                  <a:pt x="3613547" y="137435"/>
                </a:lnTo>
                <a:lnTo>
                  <a:pt x="3572059" y="140804"/>
                </a:lnTo>
                <a:lnTo>
                  <a:pt x="3538305" y="141388"/>
                </a:lnTo>
                <a:lnTo>
                  <a:pt x="3503169" y="141561"/>
                </a:lnTo>
                <a:lnTo>
                  <a:pt x="3467623" y="142604"/>
                </a:lnTo>
                <a:lnTo>
                  <a:pt x="3431955" y="147764"/>
                </a:lnTo>
                <a:lnTo>
                  <a:pt x="3396252" y="149734"/>
                </a:lnTo>
                <a:lnTo>
                  <a:pt x="3360537" y="150317"/>
                </a:lnTo>
                <a:lnTo>
                  <a:pt x="3324820" y="150491"/>
                </a:lnTo>
                <a:lnTo>
                  <a:pt x="3290094" y="150542"/>
                </a:lnTo>
                <a:lnTo>
                  <a:pt x="3248544" y="147913"/>
                </a:lnTo>
                <a:lnTo>
                  <a:pt x="3214136" y="143494"/>
                </a:lnTo>
                <a:lnTo>
                  <a:pt x="3178805" y="142185"/>
                </a:lnTo>
                <a:lnTo>
                  <a:pt x="3135264" y="141797"/>
                </a:lnTo>
                <a:lnTo>
                  <a:pt x="3101998" y="140714"/>
                </a:lnTo>
                <a:lnTo>
                  <a:pt x="3065542" y="135518"/>
                </a:lnTo>
                <a:lnTo>
                  <a:pt x="3030047" y="133538"/>
                </a:lnTo>
                <a:lnTo>
                  <a:pt x="2991418" y="132951"/>
                </a:lnTo>
                <a:lnTo>
                  <a:pt x="2956376" y="132814"/>
                </a:lnTo>
                <a:lnTo>
                  <a:pt x="2911822" y="132736"/>
                </a:lnTo>
                <a:lnTo>
                  <a:pt x="2873485" y="132714"/>
                </a:lnTo>
                <a:lnTo>
                  <a:pt x="2836991" y="132707"/>
                </a:lnTo>
                <a:lnTo>
                  <a:pt x="2801042" y="132705"/>
                </a:lnTo>
                <a:lnTo>
                  <a:pt x="2765255" y="132704"/>
                </a:lnTo>
                <a:lnTo>
                  <a:pt x="2723744" y="126567"/>
                </a:lnTo>
                <a:lnTo>
                  <a:pt x="2689987" y="125594"/>
                </a:lnTo>
                <a:lnTo>
                  <a:pt x="2645670" y="131005"/>
                </a:lnTo>
                <a:lnTo>
                  <a:pt x="2603219" y="132368"/>
                </a:lnTo>
                <a:lnTo>
                  <a:pt x="2568396" y="132604"/>
                </a:lnTo>
                <a:lnTo>
                  <a:pt x="2532943" y="132674"/>
                </a:lnTo>
                <a:lnTo>
                  <a:pt x="2501255" y="132691"/>
                </a:lnTo>
                <a:lnTo>
                  <a:pt x="2466997" y="132698"/>
                </a:lnTo>
                <a:lnTo>
                  <a:pt x="2425398" y="132702"/>
                </a:lnTo>
                <a:lnTo>
                  <a:pt x="2387937" y="132703"/>
                </a:lnTo>
                <a:lnTo>
                  <a:pt x="2351702" y="132704"/>
                </a:lnTo>
                <a:lnTo>
                  <a:pt x="2315830" y="132704"/>
                </a:lnTo>
                <a:lnTo>
                  <a:pt x="2280066" y="132704"/>
                </a:lnTo>
                <a:lnTo>
                  <a:pt x="2244334" y="132704"/>
                </a:lnTo>
                <a:lnTo>
                  <a:pt x="2209603" y="131712"/>
                </a:lnTo>
                <a:lnTo>
                  <a:pt x="2168053" y="125636"/>
                </a:lnTo>
                <a:lnTo>
                  <a:pt x="2133644" y="124326"/>
                </a:lnTo>
                <a:lnTo>
                  <a:pt x="2090376" y="121292"/>
                </a:lnTo>
                <a:lnTo>
                  <a:pt x="2056181" y="116718"/>
                </a:lnTo>
                <a:lnTo>
                  <a:pt x="2011641" y="108565"/>
                </a:lnTo>
                <a:lnTo>
                  <a:pt x="1975216" y="102793"/>
                </a:lnTo>
                <a:lnTo>
                  <a:pt x="1935877" y="96921"/>
                </a:lnTo>
                <a:lnTo>
                  <a:pt x="1898218" y="91995"/>
                </a:lnTo>
                <a:lnTo>
                  <a:pt x="1855696" y="88231"/>
                </a:lnTo>
                <a:lnTo>
                  <a:pt x="1811513" y="81218"/>
                </a:lnTo>
                <a:lnTo>
                  <a:pt x="1776648" y="79745"/>
                </a:lnTo>
                <a:lnTo>
                  <a:pt x="1741183" y="79309"/>
                </a:lnTo>
                <a:lnTo>
                  <a:pt x="1698384" y="74422"/>
                </a:lnTo>
                <a:lnTo>
                  <a:pt x="1654137" y="71030"/>
                </a:lnTo>
                <a:lnTo>
                  <a:pt x="1619004" y="70443"/>
                </a:lnTo>
                <a:lnTo>
                  <a:pt x="1583459" y="70269"/>
                </a:lnTo>
                <a:lnTo>
                  <a:pt x="1544814" y="70218"/>
                </a:lnTo>
                <a:lnTo>
                  <a:pt x="1509769" y="70206"/>
                </a:lnTo>
                <a:lnTo>
                  <a:pt x="1465213" y="70199"/>
                </a:lnTo>
                <a:lnTo>
                  <a:pt x="1426876" y="70197"/>
                </a:lnTo>
                <a:lnTo>
                  <a:pt x="1384503" y="70196"/>
                </a:lnTo>
                <a:lnTo>
                  <a:pt x="1350596" y="71188"/>
                </a:lnTo>
                <a:lnTo>
                  <a:pt x="1315415" y="76333"/>
                </a:lnTo>
                <a:lnTo>
                  <a:pt x="1280847" y="78298"/>
                </a:lnTo>
                <a:lnTo>
                  <a:pt x="1239352" y="78962"/>
                </a:lnTo>
                <a:lnTo>
                  <a:pt x="1204953" y="79077"/>
                </a:lnTo>
                <a:lnTo>
                  <a:pt x="1169625" y="79111"/>
                </a:lnTo>
                <a:lnTo>
                  <a:pt x="1134022" y="79122"/>
                </a:lnTo>
                <a:lnTo>
                  <a:pt x="1098337" y="79125"/>
                </a:lnTo>
                <a:lnTo>
                  <a:pt x="1054691" y="81771"/>
                </a:lnTo>
                <a:lnTo>
                  <a:pt x="1020408" y="85262"/>
                </a:lnTo>
                <a:lnTo>
                  <a:pt x="975818" y="87228"/>
                </a:lnTo>
                <a:lnTo>
                  <a:pt x="939382" y="87687"/>
                </a:lnTo>
                <a:lnTo>
                  <a:pt x="902683" y="87892"/>
                </a:lnTo>
                <a:lnTo>
                  <a:pt x="869505" y="87983"/>
                </a:lnTo>
                <a:lnTo>
                  <a:pt x="833100" y="88034"/>
                </a:lnTo>
                <a:lnTo>
                  <a:pt x="798611" y="88049"/>
                </a:lnTo>
                <a:lnTo>
                  <a:pt x="759788" y="85408"/>
                </a:lnTo>
                <a:lnTo>
                  <a:pt x="723456" y="80367"/>
                </a:lnTo>
                <a:lnTo>
                  <a:pt x="682339" y="79493"/>
                </a:lnTo>
                <a:lnTo>
                  <a:pt x="646675" y="79235"/>
                </a:lnTo>
                <a:lnTo>
                  <a:pt x="607775" y="79158"/>
                </a:lnTo>
                <a:lnTo>
                  <a:pt x="576708" y="79140"/>
                </a:lnTo>
                <a:lnTo>
                  <a:pt x="544049" y="79132"/>
                </a:lnTo>
                <a:lnTo>
                  <a:pt x="499756" y="79127"/>
                </a:lnTo>
                <a:lnTo>
                  <a:pt x="464915" y="79126"/>
                </a:lnTo>
                <a:lnTo>
                  <a:pt x="424054" y="79126"/>
                </a:lnTo>
                <a:lnTo>
                  <a:pt x="383504" y="79126"/>
                </a:lnTo>
                <a:lnTo>
                  <a:pt x="342579" y="79126"/>
                </a:lnTo>
                <a:lnTo>
                  <a:pt x="301927" y="79126"/>
                </a:lnTo>
                <a:lnTo>
                  <a:pt x="258463" y="79126"/>
                </a:lnTo>
                <a:lnTo>
                  <a:pt x="222102" y="79126"/>
                </a:lnTo>
                <a:lnTo>
                  <a:pt x="182558" y="79126"/>
                </a:lnTo>
                <a:lnTo>
                  <a:pt x="144650" y="79126"/>
                </a:lnTo>
                <a:lnTo>
                  <a:pt x="101278" y="83866"/>
                </a:lnTo>
                <a:lnTo>
                  <a:pt x="63111" y="94357"/>
                </a:lnTo>
                <a:lnTo>
                  <a:pt x="0" y="114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6"/>
          <p:cNvSpPr/>
          <p:nvPr>
            <p:custDataLst>
              <p:tags r:id="rId3"/>
            </p:custDataLst>
          </p:nvPr>
        </p:nvSpPr>
        <p:spPr>
          <a:xfrm>
            <a:off x="3786220" y="4670230"/>
            <a:ext cx="4813070" cy="98224"/>
          </a:xfrm>
          <a:custGeom>
            <a:avLst/>
            <a:gdLst/>
            <a:ahLst/>
            <a:cxnLst/>
            <a:rect l="0" t="0" r="0" b="0"/>
            <a:pathLst>
              <a:path w="4813070" h="98224">
                <a:moveTo>
                  <a:pt x="8897" y="26786"/>
                </a:moveTo>
                <a:lnTo>
                  <a:pt x="8897" y="26786"/>
                </a:lnTo>
                <a:lnTo>
                  <a:pt x="0" y="26786"/>
                </a:lnTo>
                <a:lnTo>
                  <a:pt x="42208" y="26786"/>
                </a:lnTo>
                <a:lnTo>
                  <a:pt x="59427" y="25793"/>
                </a:lnTo>
                <a:lnTo>
                  <a:pt x="83555" y="19718"/>
                </a:lnTo>
                <a:lnTo>
                  <a:pt x="127654" y="13224"/>
                </a:lnTo>
                <a:lnTo>
                  <a:pt x="141384" y="13482"/>
                </a:lnTo>
                <a:lnTo>
                  <a:pt x="175848" y="16992"/>
                </a:lnTo>
                <a:lnTo>
                  <a:pt x="189923" y="14826"/>
                </a:lnTo>
                <a:lnTo>
                  <a:pt x="202463" y="11549"/>
                </a:lnTo>
                <a:lnTo>
                  <a:pt x="242850" y="6798"/>
                </a:lnTo>
                <a:lnTo>
                  <a:pt x="277316" y="2012"/>
                </a:lnTo>
                <a:lnTo>
                  <a:pt x="315036" y="395"/>
                </a:lnTo>
                <a:lnTo>
                  <a:pt x="349717" y="75"/>
                </a:lnTo>
                <a:lnTo>
                  <a:pt x="393757" y="12"/>
                </a:lnTo>
                <a:lnTo>
                  <a:pt x="431192" y="0"/>
                </a:lnTo>
                <a:lnTo>
                  <a:pt x="471954" y="990"/>
                </a:lnTo>
                <a:lnTo>
                  <a:pt x="512931" y="7064"/>
                </a:lnTo>
                <a:lnTo>
                  <a:pt x="554944" y="8558"/>
                </a:lnTo>
                <a:lnTo>
                  <a:pt x="591817" y="13558"/>
                </a:lnTo>
                <a:lnTo>
                  <a:pt x="632618" y="16582"/>
                </a:lnTo>
                <a:lnTo>
                  <a:pt x="671387" y="17478"/>
                </a:lnTo>
                <a:lnTo>
                  <a:pt x="714898" y="18774"/>
                </a:lnTo>
                <a:lnTo>
                  <a:pt x="754966" y="23971"/>
                </a:lnTo>
                <a:lnTo>
                  <a:pt x="795281" y="25952"/>
                </a:lnTo>
                <a:lnTo>
                  <a:pt x="838773" y="26621"/>
                </a:lnTo>
                <a:lnTo>
                  <a:pt x="868864" y="26712"/>
                </a:lnTo>
                <a:lnTo>
                  <a:pt x="898774" y="26753"/>
                </a:lnTo>
                <a:lnTo>
                  <a:pt x="931249" y="26771"/>
                </a:lnTo>
                <a:lnTo>
                  <a:pt x="975065" y="29427"/>
                </a:lnTo>
                <a:lnTo>
                  <a:pt x="1012190" y="33852"/>
                </a:lnTo>
                <a:lnTo>
                  <a:pt x="1041188" y="34887"/>
                </a:lnTo>
                <a:lnTo>
                  <a:pt x="1073920" y="35347"/>
                </a:lnTo>
                <a:lnTo>
                  <a:pt x="1105665" y="38198"/>
                </a:lnTo>
                <a:lnTo>
                  <a:pt x="1146136" y="42735"/>
                </a:lnTo>
                <a:lnTo>
                  <a:pt x="1182271" y="44079"/>
                </a:lnTo>
                <a:lnTo>
                  <a:pt x="1224397" y="44477"/>
                </a:lnTo>
                <a:lnTo>
                  <a:pt x="1263006" y="47241"/>
                </a:lnTo>
                <a:lnTo>
                  <a:pt x="1301235" y="51698"/>
                </a:lnTo>
                <a:lnTo>
                  <a:pt x="1333364" y="52741"/>
                </a:lnTo>
                <a:lnTo>
                  <a:pt x="1367486" y="53204"/>
                </a:lnTo>
                <a:lnTo>
                  <a:pt x="1405944" y="58205"/>
                </a:lnTo>
                <a:lnTo>
                  <a:pt x="1445606" y="61655"/>
                </a:lnTo>
                <a:lnTo>
                  <a:pt x="1490041" y="62337"/>
                </a:lnTo>
                <a:lnTo>
                  <a:pt x="1521457" y="62430"/>
                </a:lnTo>
                <a:lnTo>
                  <a:pt x="1555263" y="62471"/>
                </a:lnTo>
                <a:lnTo>
                  <a:pt x="1590132" y="62489"/>
                </a:lnTo>
                <a:lnTo>
                  <a:pt x="1632648" y="62500"/>
                </a:lnTo>
                <a:lnTo>
                  <a:pt x="1668397" y="62503"/>
                </a:lnTo>
                <a:lnTo>
                  <a:pt x="1706109" y="62504"/>
                </a:lnTo>
                <a:lnTo>
                  <a:pt x="1750261" y="62504"/>
                </a:lnTo>
                <a:lnTo>
                  <a:pt x="1794845" y="62504"/>
                </a:lnTo>
                <a:lnTo>
                  <a:pt x="1836838" y="55437"/>
                </a:lnTo>
                <a:lnTo>
                  <a:pt x="1876030" y="53820"/>
                </a:lnTo>
                <a:lnTo>
                  <a:pt x="1919959" y="53607"/>
                </a:lnTo>
                <a:lnTo>
                  <a:pt x="1957446" y="50933"/>
                </a:lnTo>
                <a:lnTo>
                  <a:pt x="1999473" y="45473"/>
                </a:lnTo>
                <a:lnTo>
                  <a:pt x="2037210" y="44754"/>
                </a:lnTo>
                <a:lnTo>
                  <a:pt x="2078107" y="44660"/>
                </a:lnTo>
                <a:lnTo>
                  <a:pt x="2117153" y="44647"/>
                </a:lnTo>
                <a:lnTo>
                  <a:pt x="2156323" y="44645"/>
                </a:lnTo>
                <a:lnTo>
                  <a:pt x="2197237" y="37577"/>
                </a:lnTo>
                <a:lnTo>
                  <a:pt x="2235257" y="35961"/>
                </a:lnTo>
                <a:lnTo>
                  <a:pt x="2272675" y="35747"/>
                </a:lnTo>
                <a:lnTo>
                  <a:pt x="2313358" y="35720"/>
                </a:lnTo>
                <a:lnTo>
                  <a:pt x="2351347" y="35716"/>
                </a:lnTo>
                <a:lnTo>
                  <a:pt x="2388762" y="35715"/>
                </a:lnTo>
                <a:lnTo>
                  <a:pt x="2429444" y="35715"/>
                </a:lnTo>
                <a:lnTo>
                  <a:pt x="2467433" y="35715"/>
                </a:lnTo>
                <a:lnTo>
                  <a:pt x="2509588" y="35715"/>
                </a:lnTo>
                <a:lnTo>
                  <a:pt x="2550392" y="35715"/>
                </a:lnTo>
                <a:lnTo>
                  <a:pt x="2580734" y="36708"/>
                </a:lnTo>
                <a:lnTo>
                  <a:pt x="2625226" y="43818"/>
                </a:lnTo>
                <a:lnTo>
                  <a:pt x="2662377" y="44536"/>
                </a:lnTo>
                <a:lnTo>
                  <a:pt x="2703197" y="44630"/>
                </a:lnTo>
                <a:lnTo>
                  <a:pt x="2741240" y="44643"/>
                </a:lnTo>
                <a:lnTo>
                  <a:pt x="2780795" y="44645"/>
                </a:lnTo>
                <a:lnTo>
                  <a:pt x="2824866" y="44645"/>
                </a:lnTo>
                <a:lnTo>
                  <a:pt x="2869464" y="44645"/>
                </a:lnTo>
                <a:lnTo>
                  <a:pt x="2914107" y="45637"/>
                </a:lnTo>
                <a:lnTo>
                  <a:pt x="2958756" y="52747"/>
                </a:lnTo>
                <a:lnTo>
                  <a:pt x="3003404" y="53502"/>
                </a:lnTo>
                <a:lnTo>
                  <a:pt x="3047061" y="53568"/>
                </a:lnTo>
                <a:lnTo>
                  <a:pt x="3084599" y="53574"/>
                </a:lnTo>
                <a:lnTo>
                  <a:pt x="3127500" y="53575"/>
                </a:lnTo>
                <a:lnTo>
                  <a:pt x="3170117" y="53575"/>
                </a:lnTo>
                <a:lnTo>
                  <a:pt x="3214488" y="53575"/>
                </a:lnTo>
                <a:lnTo>
                  <a:pt x="3253005" y="53575"/>
                </a:lnTo>
                <a:lnTo>
                  <a:pt x="3288240" y="54567"/>
                </a:lnTo>
                <a:lnTo>
                  <a:pt x="3330693" y="61952"/>
                </a:lnTo>
                <a:lnTo>
                  <a:pt x="3369101" y="62456"/>
                </a:lnTo>
                <a:lnTo>
                  <a:pt x="3410556" y="62500"/>
                </a:lnTo>
                <a:lnTo>
                  <a:pt x="3452747" y="62504"/>
                </a:lnTo>
                <a:lnTo>
                  <a:pt x="3493236" y="62504"/>
                </a:lnTo>
                <a:lnTo>
                  <a:pt x="3532779" y="62504"/>
                </a:lnTo>
                <a:lnTo>
                  <a:pt x="3574797" y="63497"/>
                </a:lnTo>
                <a:lnTo>
                  <a:pt x="3611528" y="70607"/>
                </a:lnTo>
                <a:lnTo>
                  <a:pt x="3654358" y="71361"/>
                </a:lnTo>
                <a:lnTo>
                  <a:pt x="3691824" y="71428"/>
                </a:lnTo>
                <a:lnTo>
                  <a:pt x="3734719" y="71433"/>
                </a:lnTo>
                <a:lnTo>
                  <a:pt x="3777176" y="71434"/>
                </a:lnTo>
                <a:lnTo>
                  <a:pt x="3815585" y="71434"/>
                </a:lnTo>
                <a:lnTo>
                  <a:pt x="3859687" y="74080"/>
                </a:lnTo>
                <a:lnTo>
                  <a:pt x="3901641" y="79812"/>
                </a:lnTo>
                <a:lnTo>
                  <a:pt x="3943877" y="80332"/>
                </a:lnTo>
                <a:lnTo>
                  <a:pt x="3984369" y="80361"/>
                </a:lnTo>
                <a:lnTo>
                  <a:pt x="4023912" y="80363"/>
                </a:lnTo>
                <a:lnTo>
                  <a:pt x="4065930" y="80364"/>
                </a:lnTo>
                <a:lnTo>
                  <a:pt x="4110269" y="80364"/>
                </a:lnTo>
                <a:lnTo>
                  <a:pt x="4151720" y="80364"/>
                </a:lnTo>
                <a:lnTo>
                  <a:pt x="4193912" y="80364"/>
                </a:lnTo>
                <a:lnTo>
                  <a:pt x="4237348" y="72675"/>
                </a:lnTo>
                <a:lnTo>
                  <a:pt x="4280192" y="71507"/>
                </a:lnTo>
                <a:lnTo>
                  <a:pt x="4317961" y="71440"/>
                </a:lnTo>
                <a:lnTo>
                  <a:pt x="4361125" y="71435"/>
                </a:lnTo>
                <a:lnTo>
                  <a:pt x="4400114" y="71434"/>
                </a:lnTo>
                <a:lnTo>
                  <a:pt x="4443847" y="71434"/>
                </a:lnTo>
                <a:lnTo>
                  <a:pt x="4485639" y="71434"/>
                </a:lnTo>
                <a:lnTo>
                  <a:pt x="4527502" y="71434"/>
                </a:lnTo>
                <a:lnTo>
                  <a:pt x="4566762" y="71434"/>
                </a:lnTo>
                <a:lnTo>
                  <a:pt x="4609813" y="71434"/>
                </a:lnTo>
                <a:lnTo>
                  <a:pt x="4645315" y="72426"/>
                </a:lnTo>
                <a:lnTo>
                  <a:pt x="4663112" y="78502"/>
                </a:lnTo>
                <a:lnTo>
                  <a:pt x="4702825" y="80291"/>
                </a:lnTo>
                <a:lnTo>
                  <a:pt x="4735930" y="81349"/>
                </a:lnTo>
                <a:lnTo>
                  <a:pt x="4770884" y="88925"/>
                </a:lnTo>
                <a:lnTo>
                  <a:pt x="4789339" y="90213"/>
                </a:lnTo>
                <a:lnTo>
                  <a:pt x="4803701" y="97389"/>
                </a:lnTo>
                <a:lnTo>
                  <a:pt x="4813069" y="982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7"/>
          <p:cNvSpPr/>
          <p:nvPr>
            <p:custDataLst>
              <p:tags r:id="rId4"/>
            </p:custDataLst>
          </p:nvPr>
        </p:nvSpPr>
        <p:spPr>
          <a:xfrm>
            <a:off x="759023" y="5181039"/>
            <a:ext cx="7572376" cy="248212"/>
          </a:xfrm>
          <a:custGeom>
            <a:avLst/>
            <a:gdLst/>
            <a:ahLst/>
            <a:cxnLst/>
            <a:rect l="0" t="0" r="0" b="0"/>
            <a:pathLst>
              <a:path w="7572376" h="248212">
                <a:moveTo>
                  <a:pt x="7572375" y="16039"/>
                </a:moveTo>
                <a:lnTo>
                  <a:pt x="7572375" y="16039"/>
                </a:lnTo>
                <a:lnTo>
                  <a:pt x="7555159" y="15047"/>
                </a:lnTo>
                <a:lnTo>
                  <a:pt x="7514284" y="7937"/>
                </a:lnTo>
                <a:lnTo>
                  <a:pt x="7475315" y="7273"/>
                </a:lnTo>
                <a:lnTo>
                  <a:pt x="7442414" y="7157"/>
                </a:lnTo>
                <a:lnTo>
                  <a:pt x="7401073" y="7120"/>
                </a:lnTo>
                <a:lnTo>
                  <a:pt x="7358548" y="974"/>
                </a:lnTo>
                <a:lnTo>
                  <a:pt x="7317748" y="0"/>
                </a:lnTo>
                <a:lnTo>
                  <a:pt x="7277215" y="4562"/>
                </a:lnTo>
                <a:lnTo>
                  <a:pt x="7233650" y="6606"/>
                </a:lnTo>
                <a:lnTo>
                  <a:pt x="7203550" y="7878"/>
                </a:lnTo>
                <a:lnTo>
                  <a:pt x="7173635" y="11750"/>
                </a:lnTo>
                <a:lnTo>
                  <a:pt x="7141158" y="14133"/>
                </a:lnTo>
                <a:lnTo>
                  <a:pt x="7097342" y="15474"/>
                </a:lnTo>
                <a:lnTo>
                  <a:pt x="7060216" y="15872"/>
                </a:lnTo>
                <a:lnTo>
                  <a:pt x="7031218" y="16957"/>
                </a:lnTo>
                <a:lnTo>
                  <a:pt x="6998486" y="20747"/>
                </a:lnTo>
                <a:lnTo>
                  <a:pt x="6964095" y="23092"/>
                </a:lnTo>
                <a:lnTo>
                  <a:pt x="6921847" y="24412"/>
                </a:lnTo>
                <a:lnTo>
                  <a:pt x="6885054" y="29600"/>
                </a:lnTo>
                <a:lnTo>
                  <a:pt x="6846147" y="33049"/>
                </a:lnTo>
                <a:lnTo>
                  <a:pt x="6804879" y="32654"/>
                </a:lnTo>
                <a:lnTo>
                  <a:pt x="6763209" y="26781"/>
                </a:lnTo>
                <a:lnTo>
                  <a:pt x="6719781" y="25505"/>
                </a:lnTo>
                <a:lnTo>
                  <a:pt x="6677148" y="25128"/>
                </a:lnTo>
                <a:lnTo>
                  <a:pt x="6640373" y="25016"/>
                </a:lnTo>
                <a:lnTo>
                  <a:pt x="6611457" y="24990"/>
                </a:lnTo>
                <a:lnTo>
                  <a:pt x="6578761" y="24978"/>
                </a:lnTo>
                <a:lnTo>
                  <a:pt x="6547032" y="24973"/>
                </a:lnTo>
                <a:lnTo>
                  <a:pt x="6516394" y="24970"/>
                </a:lnTo>
                <a:lnTo>
                  <a:pt x="6473239" y="24970"/>
                </a:lnTo>
                <a:lnTo>
                  <a:pt x="6438734" y="24969"/>
                </a:lnTo>
                <a:lnTo>
                  <a:pt x="6397973" y="24969"/>
                </a:lnTo>
                <a:lnTo>
                  <a:pt x="6356461" y="24969"/>
                </a:lnTo>
                <a:lnTo>
                  <a:pt x="6321450" y="24969"/>
                </a:lnTo>
                <a:lnTo>
                  <a:pt x="6291120" y="24969"/>
                </a:lnTo>
                <a:lnTo>
                  <a:pt x="6260442" y="27614"/>
                </a:lnTo>
                <a:lnTo>
                  <a:pt x="6229278" y="31106"/>
                </a:lnTo>
                <a:lnTo>
                  <a:pt x="6195584" y="32657"/>
                </a:lnTo>
                <a:lnTo>
                  <a:pt x="6157367" y="33530"/>
                </a:lnTo>
                <a:lnTo>
                  <a:pt x="6112970" y="33790"/>
                </a:lnTo>
                <a:lnTo>
                  <a:pt x="6082045" y="33850"/>
                </a:lnTo>
                <a:lnTo>
                  <a:pt x="6050772" y="33877"/>
                </a:lnTo>
                <a:lnTo>
                  <a:pt x="6017029" y="33888"/>
                </a:lnTo>
                <a:lnTo>
                  <a:pt x="5978785" y="33895"/>
                </a:lnTo>
                <a:lnTo>
                  <a:pt x="5934380" y="33897"/>
                </a:lnTo>
                <a:lnTo>
                  <a:pt x="5900808" y="33898"/>
                </a:lnTo>
                <a:lnTo>
                  <a:pt x="5867035" y="34890"/>
                </a:lnTo>
                <a:lnTo>
                  <a:pt x="5835488" y="38639"/>
                </a:lnTo>
                <a:lnTo>
                  <a:pt x="5799318" y="41587"/>
                </a:lnTo>
                <a:lnTo>
                  <a:pt x="5755527" y="42460"/>
                </a:lnTo>
                <a:lnTo>
                  <a:pt x="5724745" y="45311"/>
                </a:lnTo>
                <a:lnTo>
                  <a:pt x="5684815" y="49848"/>
                </a:lnTo>
                <a:lnTo>
                  <a:pt x="5651486" y="53838"/>
                </a:lnTo>
                <a:lnTo>
                  <a:pt x="5613830" y="58658"/>
                </a:lnTo>
                <a:lnTo>
                  <a:pt x="5573899" y="62732"/>
                </a:lnTo>
                <a:lnTo>
                  <a:pt x="5534332" y="68258"/>
                </a:lnTo>
                <a:lnTo>
                  <a:pt x="5493149" y="75485"/>
                </a:lnTo>
                <a:lnTo>
                  <a:pt x="5458546" y="78632"/>
                </a:lnTo>
                <a:lnTo>
                  <a:pt x="5416590" y="85436"/>
                </a:lnTo>
                <a:lnTo>
                  <a:pt x="5375181" y="93345"/>
                </a:lnTo>
                <a:lnTo>
                  <a:pt x="5334325" y="96138"/>
                </a:lnTo>
                <a:lnTo>
                  <a:pt x="5294564" y="96371"/>
                </a:lnTo>
                <a:lnTo>
                  <a:pt x="5253205" y="96402"/>
                </a:lnTo>
                <a:lnTo>
                  <a:pt x="5209134" y="96406"/>
                </a:lnTo>
                <a:lnTo>
                  <a:pt x="5165788" y="96406"/>
                </a:lnTo>
                <a:lnTo>
                  <a:pt x="5151422" y="97399"/>
                </a:lnTo>
                <a:lnTo>
                  <a:pt x="5110543" y="104784"/>
                </a:lnTo>
                <a:lnTo>
                  <a:pt x="5070041" y="105321"/>
                </a:lnTo>
                <a:lnTo>
                  <a:pt x="5042702" y="105335"/>
                </a:lnTo>
                <a:lnTo>
                  <a:pt x="5036524" y="107981"/>
                </a:lnTo>
                <a:lnTo>
                  <a:pt x="5030471" y="111473"/>
                </a:lnTo>
                <a:lnTo>
                  <a:pt x="5020493" y="113438"/>
                </a:lnTo>
                <a:lnTo>
                  <a:pt x="5005410" y="115013"/>
                </a:lnTo>
                <a:lnTo>
                  <a:pt x="4971749" y="122347"/>
                </a:lnTo>
                <a:lnTo>
                  <a:pt x="4930492" y="130214"/>
                </a:lnTo>
                <a:lnTo>
                  <a:pt x="4886515" y="139025"/>
                </a:lnTo>
                <a:lnTo>
                  <a:pt x="4851636" y="140654"/>
                </a:lnTo>
                <a:lnTo>
                  <a:pt x="4813659" y="147113"/>
                </a:lnTo>
                <a:lnTo>
                  <a:pt x="4773267" y="154346"/>
                </a:lnTo>
                <a:lnTo>
                  <a:pt x="4733722" y="159004"/>
                </a:lnTo>
                <a:lnTo>
                  <a:pt x="4692985" y="165804"/>
                </a:lnTo>
                <a:lnTo>
                  <a:pt x="4655760" y="172182"/>
                </a:lnTo>
                <a:lnTo>
                  <a:pt x="4612174" y="182003"/>
                </a:lnTo>
                <a:lnTo>
                  <a:pt x="4577106" y="187618"/>
                </a:lnTo>
                <a:lnTo>
                  <a:pt x="4532550" y="193248"/>
                </a:lnTo>
                <a:lnTo>
                  <a:pt x="4497362" y="194222"/>
                </a:lnTo>
                <a:lnTo>
                  <a:pt x="4457061" y="199252"/>
                </a:lnTo>
                <a:lnTo>
                  <a:pt x="4415153" y="202994"/>
                </a:lnTo>
                <a:lnTo>
                  <a:pt x="4371575" y="198710"/>
                </a:lnTo>
                <a:lnTo>
                  <a:pt x="4327044" y="192524"/>
                </a:lnTo>
                <a:lnTo>
                  <a:pt x="4282512" y="187051"/>
                </a:lnTo>
                <a:lnTo>
                  <a:pt x="4247330" y="181362"/>
                </a:lnTo>
                <a:lnTo>
                  <a:pt x="4212160" y="176687"/>
                </a:lnTo>
                <a:lnTo>
                  <a:pt x="4179410" y="169913"/>
                </a:lnTo>
                <a:lnTo>
                  <a:pt x="4139721" y="161622"/>
                </a:lnTo>
                <a:lnTo>
                  <a:pt x="4103377" y="153874"/>
                </a:lnTo>
                <a:lnTo>
                  <a:pt x="4061281" y="150753"/>
                </a:lnTo>
                <a:lnTo>
                  <a:pt x="4024132" y="147567"/>
                </a:lnTo>
                <a:lnTo>
                  <a:pt x="3986997" y="142984"/>
                </a:lnTo>
                <a:lnTo>
                  <a:pt x="3943042" y="141436"/>
                </a:lnTo>
                <a:lnTo>
                  <a:pt x="3904264" y="134993"/>
                </a:lnTo>
                <a:lnTo>
                  <a:pt x="3868528" y="132691"/>
                </a:lnTo>
                <a:lnTo>
                  <a:pt x="3828775" y="132292"/>
                </a:lnTo>
                <a:lnTo>
                  <a:pt x="3785119" y="132158"/>
                </a:lnTo>
                <a:lnTo>
                  <a:pt x="3749601" y="132135"/>
                </a:lnTo>
                <a:lnTo>
                  <a:pt x="3707658" y="132128"/>
                </a:lnTo>
                <a:lnTo>
                  <a:pt x="3667452" y="132126"/>
                </a:lnTo>
                <a:lnTo>
                  <a:pt x="3629850" y="132125"/>
                </a:lnTo>
                <a:lnTo>
                  <a:pt x="3592140" y="133117"/>
                </a:lnTo>
                <a:lnTo>
                  <a:pt x="3552965" y="138262"/>
                </a:lnTo>
                <a:lnTo>
                  <a:pt x="3512504" y="140503"/>
                </a:lnTo>
                <a:lnTo>
                  <a:pt x="3471932" y="140891"/>
                </a:lnTo>
                <a:lnTo>
                  <a:pt x="3431138" y="141007"/>
                </a:lnTo>
                <a:lnTo>
                  <a:pt x="3399207" y="143686"/>
                </a:lnTo>
                <a:lnTo>
                  <a:pt x="3361159" y="148740"/>
                </a:lnTo>
                <a:lnTo>
                  <a:pt x="3322358" y="149616"/>
                </a:lnTo>
                <a:lnTo>
                  <a:pt x="3284206" y="149912"/>
                </a:lnTo>
                <a:lnTo>
                  <a:pt x="3240510" y="152616"/>
                </a:lnTo>
                <a:lnTo>
                  <a:pt x="3205471" y="157048"/>
                </a:lnTo>
                <a:lnTo>
                  <a:pt x="3175246" y="161007"/>
                </a:lnTo>
                <a:lnTo>
                  <a:pt x="3148431" y="165818"/>
                </a:lnTo>
                <a:lnTo>
                  <a:pt x="3112705" y="167244"/>
                </a:lnTo>
                <a:lnTo>
                  <a:pt x="3073346" y="167666"/>
                </a:lnTo>
                <a:lnTo>
                  <a:pt x="3041840" y="170437"/>
                </a:lnTo>
                <a:lnTo>
                  <a:pt x="3003936" y="175522"/>
                </a:lnTo>
                <a:lnTo>
                  <a:pt x="2960215" y="176526"/>
                </a:lnTo>
                <a:lnTo>
                  <a:pt x="2925121" y="176725"/>
                </a:lnTo>
                <a:lnTo>
                  <a:pt x="2880559" y="176763"/>
                </a:lnTo>
                <a:lnTo>
                  <a:pt x="2845371" y="176770"/>
                </a:lnTo>
                <a:lnTo>
                  <a:pt x="2809809" y="181514"/>
                </a:lnTo>
                <a:lnTo>
                  <a:pt x="2774511" y="184875"/>
                </a:lnTo>
                <a:lnTo>
                  <a:pt x="2731379" y="185540"/>
                </a:lnTo>
                <a:lnTo>
                  <a:pt x="2694122" y="185671"/>
                </a:lnTo>
                <a:lnTo>
                  <a:pt x="2653396" y="185697"/>
                </a:lnTo>
                <a:lnTo>
                  <a:pt x="2618872" y="185702"/>
                </a:lnTo>
                <a:lnTo>
                  <a:pt x="2576942" y="185702"/>
                </a:lnTo>
                <a:lnTo>
                  <a:pt x="2539483" y="180963"/>
                </a:lnTo>
                <a:lnTo>
                  <a:pt x="2495850" y="177601"/>
                </a:lnTo>
                <a:lnTo>
                  <a:pt x="2460773" y="176937"/>
                </a:lnTo>
                <a:lnTo>
                  <a:pt x="2425097" y="176822"/>
                </a:lnTo>
                <a:lnTo>
                  <a:pt x="2383108" y="176788"/>
                </a:lnTo>
                <a:lnTo>
                  <a:pt x="2338696" y="176777"/>
                </a:lnTo>
                <a:lnTo>
                  <a:pt x="2297460" y="169706"/>
                </a:lnTo>
                <a:lnTo>
                  <a:pt x="2257396" y="168212"/>
                </a:lnTo>
                <a:lnTo>
                  <a:pt x="2220860" y="167952"/>
                </a:lnTo>
                <a:lnTo>
                  <a:pt x="2178104" y="167866"/>
                </a:lnTo>
                <a:lnTo>
                  <a:pt x="2138166" y="167850"/>
                </a:lnTo>
                <a:lnTo>
                  <a:pt x="2094913" y="167845"/>
                </a:lnTo>
                <a:lnTo>
                  <a:pt x="2052662" y="167845"/>
                </a:lnTo>
                <a:lnTo>
                  <a:pt x="2018426" y="167844"/>
                </a:lnTo>
                <a:lnTo>
                  <a:pt x="1977744" y="167844"/>
                </a:lnTo>
                <a:lnTo>
                  <a:pt x="1936256" y="167844"/>
                </a:lnTo>
                <a:lnTo>
                  <a:pt x="1901252" y="167844"/>
                </a:lnTo>
                <a:lnTo>
                  <a:pt x="1870923" y="167844"/>
                </a:lnTo>
                <a:lnTo>
                  <a:pt x="1837600" y="167844"/>
                </a:lnTo>
                <a:lnTo>
                  <a:pt x="1803938" y="167844"/>
                </a:lnTo>
                <a:lnTo>
                  <a:pt x="1772441" y="167844"/>
                </a:lnTo>
                <a:lnTo>
                  <a:pt x="1736298" y="163103"/>
                </a:lnTo>
                <a:lnTo>
                  <a:pt x="1697257" y="160155"/>
                </a:lnTo>
                <a:lnTo>
                  <a:pt x="1666157" y="159466"/>
                </a:lnTo>
                <a:lnTo>
                  <a:pt x="1623116" y="156432"/>
                </a:lnTo>
                <a:lnTo>
                  <a:pt x="1581907" y="151258"/>
                </a:lnTo>
                <a:lnTo>
                  <a:pt x="1548264" y="150236"/>
                </a:lnTo>
                <a:lnTo>
                  <a:pt x="1504842" y="150059"/>
                </a:lnTo>
                <a:lnTo>
                  <a:pt x="1471498" y="150018"/>
                </a:lnTo>
                <a:lnTo>
                  <a:pt x="1433479" y="145254"/>
                </a:lnTo>
                <a:lnTo>
                  <a:pt x="1393966" y="141884"/>
                </a:lnTo>
                <a:lnTo>
                  <a:pt x="1357497" y="141219"/>
                </a:lnTo>
                <a:lnTo>
                  <a:pt x="1315849" y="141076"/>
                </a:lnTo>
                <a:lnTo>
                  <a:pt x="1275574" y="141061"/>
                </a:lnTo>
                <a:lnTo>
                  <a:pt x="1233790" y="141056"/>
                </a:lnTo>
                <a:lnTo>
                  <a:pt x="1196874" y="141056"/>
                </a:lnTo>
                <a:lnTo>
                  <a:pt x="1157942" y="141055"/>
                </a:lnTo>
                <a:lnTo>
                  <a:pt x="1128805" y="141055"/>
                </a:lnTo>
                <a:lnTo>
                  <a:pt x="1096012" y="141055"/>
                </a:lnTo>
                <a:lnTo>
                  <a:pt x="1061593" y="141055"/>
                </a:lnTo>
                <a:lnTo>
                  <a:pt x="1026452" y="141055"/>
                </a:lnTo>
                <a:lnTo>
                  <a:pt x="987421" y="141055"/>
                </a:lnTo>
                <a:lnTo>
                  <a:pt x="947565" y="134918"/>
                </a:lnTo>
                <a:lnTo>
                  <a:pt x="903092" y="132677"/>
                </a:lnTo>
                <a:lnTo>
                  <a:pt x="862896" y="132289"/>
                </a:lnTo>
                <a:lnTo>
                  <a:pt x="826842" y="132173"/>
                </a:lnTo>
                <a:lnTo>
                  <a:pt x="784741" y="132140"/>
                </a:lnTo>
                <a:lnTo>
                  <a:pt x="754579" y="133124"/>
                </a:lnTo>
                <a:lnTo>
                  <a:pt x="721329" y="136868"/>
                </a:lnTo>
                <a:lnTo>
                  <a:pt x="688103" y="139814"/>
                </a:lnTo>
                <a:lnTo>
                  <a:pt x="646729" y="145428"/>
                </a:lnTo>
                <a:lnTo>
                  <a:pt x="616511" y="147960"/>
                </a:lnTo>
                <a:lnTo>
                  <a:pt x="586544" y="150077"/>
                </a:lnTo>
                <a:lnTo>
                  <a:pt x="544759" y="155855"/>
                </a:lnTo>
                <a:lnTo>
                  <a:pt x="503416" y="160956"/>
                </a:lnTo>
                <a:lnTo>
                  <a:pt x="462692" y="168449"/>
                </a:lnTo>
                <a:lnTo>
                  <a:pt x="421852" y="174307"/>
                </a:lnTo>
                <a:lnTo>
                  <a:pt x="392553" y="178688"/>
                </a:lnTo>
                <a:lnTo>
                  <a:pt x="377867" y="182586"/>
                </a:lnTo>
                <a:lnTo>
                  <a:pt x="342700" y="185772"/>
                </a:lnTo>
                <a:lnTo>
                  <a:pt x="300050" y="192588"/>
                </a:lnTo>
                <a:lnTo>
                  <a:pt x="262447" y="194229"/>
                </a:lnTo>
                <a:lnTo>
                  <a:pt x="222939" y="200690"/>
                </a:lnTo>
                <a:lnTo>
                  <a:pt x="180477" y="203184"/>
                </a:lnTo>
                <a:lnTo>
                  <a:pt x="143284" y="209624"/>
                </a:lnTo>
                <a:lnTo>
                  <a:pt x="100366" y="214572"/>
                </a:lnTo>
                <a:lnTo>
                  <a:pt x="77363" y="222038"/>
                </a:lnTo>
                <a:lnTo>
                  <a:pt x="37317" y="239336"/>
                </a:lnTo>
                <a:lnTo>
                  <a:pt x="0" y="2482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8"/>
          <p:cNvSpPr/>
          <p:nvPr>
            <p:custDataLst>
              <p:tags r:id="rId5"/>
            </p:custDataLst>
          </p:nvPr>
        </p:nvSpPr>
        <p:spPr>
          <a:xfrm>
            <a:off x="767953" y="5848945"/>
            <a:ext cx="3152181" cy="178595"/>
          </a:xfrm>
          <a:custGeom>
            <a:avLst/>
            <a:gdLst/>
            <a:ahLst/>
            <a:cxnLst/>
            <a:rect l="0" t="0" r="0" b="0"/>
            <a:pathLst>
              <a:path w="3152181" h="178595">
                <a:moveTo>
                  <a:pt x="0" y="0"/>
                </a:moveTo>
                <a:lnTo>
                  <a:pt x="0" y="0"/>
                </a:lnTo>
                <a:lnTo>
                  <a:pt x="0" y="4741"/>
                </a:lnTo>
                <a:lnTo>
                  <a:pt x="2646" y="9714"/>
                </a:lnTo>
                <a:lnTo>
                  <a:pt x="13303" y="22123"/>
                </a:lnTo>
                <a:lnTo>
                  <a:pt x="18480" y="24715"/>
                </a:lnTo>
                <a:lnTo>
                  <a:pt x="35773" y="26607"/>
                </a:lnTo>
                <a:lnTo>
                  <a:pt x="77955" y="26785"/>
                </a:lnTo>
                <a:lnTo>
                  <a:pt x="117442" y="29435"/>
                </a:lnTo>
                <a:lnTo>
                  <a:pt x="158929" y="34891"/>
                </a:lnTo>
                <a:lnTo>
                  <a:pt x="198124" y="35646"/>
                </a:lnTo>
                <a:lnTo>
                  <a:pt x="235148" y="33059"/>
                </a:lnTo>
                <a:lnTo>
                  <a:pt x="278829" y="27615"/>
                </a:lnTo>
                <a:lnTo>
                  <a:pt x="315582" y="26953"/>
                </a:lnTo>
                <a:lnTo>
                  <a:pt x="360197" y="26811"/>
                </a:lnTo>
                <a:lnTo>
                  <a:pt x="392696" y="26796"/>
                </a:lnTo>
                <a:lnTo>
                  <a:pt x="432311" y="26791"/>
                </a:lnTo>
                <a:lnTo>
                  <a:pt x="476464" y="26790"/>
                </a:lnTo>
                <a:lnTo>
                  <a:pt x="514363" y="26789"/>
                </a:lnTo>
                <a:lnTo>
                  <a:pt x="551946" y="32926"/>
                </a:lnTo>
                <a:lnTo>
                  <a:pt x="594902" y="36466"/>
                </a:lnTo>
                <a:lnTo>
                  <a:pt x="630469" y="42776"/>
                </a:lnTo>
                <a:lnTo>
                  <a:pt x="667576" y="50929"/>
                </a:lnTo>
                <a:lnTo>
                  <a:pt x="706572" y="58636"/>
                </a:lnTo>
                <a:lnTo>
                  <a:pt x="750438" y="66739"/>
                </a:lnTo>
                <a:lnTo>
                  <a:pt x="787720" y="73465"/>
                </a:lnTo>
                <a:lnTo>
                  <a:pt x="826560" y="80450"/>
                </a:lnTo>
                <a:lnTo>
                  <a:pt x="863480" y="87227"/>
                </a:lnTo>
                <a:lnTo>
                  <a:pt x="903855" y="94526"/>
                </a:lnTo>
                <a:lnTo>
                  <a:pt x="938528" y="97130"/>
                </a:lnTo>
                <a:lnTo>
                  <a:pt x="982205" y="98894"/>
                </a:lnTo>
                <a:lnTo>
                  <a:pt x="1022493" y="105230"/>
                </a:lnTo>
                <a:lnTo>
                  <a:pt x="1059334" y="106776"/>
                </a:lnTo>
                <a:lnTo>
                  <a:pt x="1102666" y="107044"/>
                </a:lnTo>
                <a:lnTo>
                  <a:pt x="1135988" y="107107"/>
                </a:lnTo>
                <a:lnTo>
                  <a:pt x="1171634" y="106142"/>
                </a:lnTo>
                <a:lnTo>
                  <a:pt x="1210627" y="102406"/>
                </a:lnTo>
                <a:lnTo>
                  <a:pt x="1252665" y="99465"/>
                </a:lnTo>
                <a:lnTo>
                  <a:pt x="1282029" y="98777"/>
                </a:lnTo>
                <a:lnTo>
                  <a:pt x="1314924" y="98472"/>
                </a:lnTo>
                <a:lnTo>
                  <a:pt x="1349387" y="98335"/>
                </a:lnTo>
                <a:lnTo>
                  <a:pt x="1387194" y="98275"/>
                </a:lnTo>
                <a:lnTo>
                  <a:pt x="1423179" y="97256"/>
                </a:lnTo>
                <a:lnTo>
                  <a:pt x="1461165" y="92096"/>
                </a:lnTo>
                <a:lnTo>
                  <a:pt x="1496122" y="90127"/>
                </a:lnTo>
                <a:lnTo>
                  <a:pt x="1529741" y="89543"/>
                </a:lnTo>
                <a:lnTo>
                  <a:pt x="1563262" y="89406"/>
                </a:lnTo>
                <a:lnTo>
                  <a:pt x="1601312" y="91991"/>
                </a:lnTo>
                <a:lnTo>
                  <a:pt x="1637405" y="95456"/>
                </a:lnTo>
                <a:lnTo>
                  <a:pt x="1675451" y="97405"/>
                </a:lnTo>
                <a:lnTo>
                  <a:pt x="1711419" y="97983"/>
                </a:lnTo>
                <a:lnTo>
                  <a:pt x="1750188" y="98155"/>
                </a:lnTo>
                <a:lnTo>
                  <a:pt x="1785262" y="98195"/>
                </a:lnTo>
                <a:lnTo>
                  <a:pt x="1829835" y="102958"/>
                </a:lnTo>
                <a:lnTo>
                  <a:pt x="1868177" y="105912"/>
                </a:lnTo>
                <a:lnTo>
                  <a:pt x="1904673" y="106788"/>
                </a:lnTo>
                <a:lnTo>
                  <a:pt x="1946424" y="113221"/>
                </a:lnTo>
                <a:lnTo>
                  <a:pt x="1980223" y="115237"/>
                </a:lnTo>
                <a:lnTo>
                  <a:pt x="2015372" y="115834"/>
                </a:lnTo>
                <a:lnTo>
                  <a:pt x="2050923" y="117004"/>
                </a:lnTo>
                <a:lnTo>
                  <a:pt x="2086591" y="122201"/>
                </a:lnTo>
                <a:lnTo>
                  <a:pt x="2122295" y="124182"/>
                </a:lnTo>
                <a:lnTo>
                  <a:pt x="2158010" y="125761"/>
                </a:lnTo>
                <a:lnTo>
                  <a:pt x="2193727" y="131080"/>
                </a:lnTo>
                <a:lnTo>
                  <a:pt x="2229445" y="133096"/>
                </a:lnTo>
                <a:lnTo>
                  <a:pt x="2266156" y="134686"/>
                </a:lnTo>
                <a:lnTo>
                  <a:pt x="2307020" y="140008"/>
                </a:lnTo>
                <a:lnTo>
                  <a:pt x="2344704" y="143018"/>
                </a:lnTo>
                <a:lnTo>
                  <a:pt x="2381997" y="148760"/>
                </a:lnTo>
                <a:lnTo>
                  <a:pt x="2423033" y="150903"/>
                </a:lnTo>
                <a:lnTo>
                  <a:pt x="2460768" y="151538"/>
                </a:lnTo>
                <a:lnTo>
                  <a:pt x="2497084" y="152718"/>
                </a:lnTo>
                <a:lnTo>
                  <a:pt x="2532980" y="157919"/>
                </a:lnTo>
                <a:lnTo>
                  <a:pt x="2569744" y="159900"/>
                </a:lnTo>
                <a:lnTo>
                  <a:pt x="2610623" y="161480"/>
                </a:lnTo>
                <a:lnTo>
                  <a:pt x="2648311" y="166798"/>
                </a:lnTo>
                <a:lnTo>
                  <a:pt x="2685606" y="168815"/>
                </a:lnTo>
                <a:lnTo>
                  <a:pt x="2726642" y="169412"/>
                </a:lnTo>
                <a:lnTo>
                  <a:pt x="2764378" y="169590"/>
                </a:lnTo>
                <a:lnTo>
                  <a:pt x="2800694" y="168650"/>
                </a:lnTo>
                <a:lnTo>
                  <a:pt x="2836590" y="163521"/>
                </a:lnTo>
                <a:lnTo>
                  <a:pt x="2875337" y="161560"/>
                </a:lnTo>
                <a:lnTo>
                  <a:pt x="2910407" y="161101"/>
                </a:lnTo>
                <a:lnTo>
                  <a:pt x="2954976" y="160843"/>
                </a:lnTo>
                <a:lnTo>
                  <a:pt x="2993318" y="165507"/>
                </a:lnTo>
                <a:lnTo>
                  <a:pt x="3029814" y="168433"/>
                </a:lnTo>
                <a:lnTo>
                  <a:pt x="3061745" y="171763"/>
                </a:lnTo>
                <a:lnTo>
                  <a:pt x="3096112" y="175558"/>
                </a:lnTo>
                <a:lnTo>
                  <a:pt x="3152180" y="178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43296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smtClean="0">
                <a:latin typeface="Garamond" panose="02020404030301010803" pitchFamily="18" charset="0"/>
              </a:rPr>
              <a:t>Lunar Eclipse</a:t>
            </a:r>
            <a:endParaRPr lang="en-US" sz="6600" b="1" u="sng" dirty="0">
              <a:latin typeface="Garamond" panose="02020404030301010803"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8" y="1981200"/>
            <a:ext cx="8594828" cy="3886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2148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457200"/>
            <a:ext cx="8610599" cy="1143000"/>
          </a:xfrm>
        </p:spPr>
        <p:txBody>
          <a:bodyPr>
            <a:noAutofit/>
          </a:bodyPr>
          <a:lstStyle/>
          <a:p>
            <a:r>
              <a:rPr lang="en-US" sz="5400" b="1" u="sng" dirty="0" smtClean="0">
                <a:latin typeface="Garamond" panose="02020404030301010803" pitchFamily="18" charset="0"/>
              </a:rPr>
              <a:t>Video Clips  and Animations of a Lunar Eclipse</a:t>
            </a:r>
            <a:endParaRPr lang="en-US" sz="5400" b="1" u="sng" dirty="0">
              <a:latin typeface="Garamond" panose="02020404030301010803" pitchFamily="18" charset="0"/>
            </a:endParaRPr>
          </a:p>
        </p:txBody>
      </p:sp>
      <p:sp>
        <p:nvSpPr>
          <p:cNvPr id="5" name="Rectangle 4"/>
          <p:cNvSpPr/>
          <p:nvPr/>
        </p:nvSpPr>
        <p:spPr>
          <a:xfrm>
            <a:off x="892629" y="3733800"/>
            <a:ext cx="7391400" cy="954107"/>
          </a:xfrm>
          <a:prstGeom prst="rect">
            <a:avLst/>
          </a:prstGeom>
        </p:spPr>
        <p:txBody>
          <a:bodyPr wrap="square">
            <a:spAutoFit/>
          </a:bodyPr>
          <a:lstStyle/>
          <a:p>
            <a:r>
              <a:rPr lang="en-US" sz="2800" dirty="0">
                <a:hlinkClick r:id="rId3"/>
              </a:rPr>
              <a:t>http://ww2.valdosta.edu/~</a:t>
            </a:r>
            <a:r>
              <a:rPr lang="en-US" sz="2800" dirty="0" smtClean="0">
                <a:hlinkClick r:id="rId3"/>
              </a:rPr>
              <a:t>cbarnbau/astro_demos/frameset_moon.html</a:t>
            </a:r>
            <a:r>
              <a:rPr lang="en-US" sz="2800" dirty="0" smtClean="0"/>
              <a:t> </a:t>
            </a:r>
            <a:endParaRPr lang="en-US" sz="2800" dirty="0"/>
          </a:p>
        </p:txBody>
      </p:sp>
      <p:sp>
        <p:nvSpPr>
          <p:cNvPr id="6" name="Rectangle 5"/>
          <p:cNvSpPr/>
          <p:nvPr/>
        </p:nvSpPr>
        <p:spPr>
          <a:xfrm>
            <a:off x="914400" y="5257800"/>
            <a:ext cx="7543800" cy="954107"/>
          </a:xfrm>
          <a:prstGeom prst="rect">
            <a:avLst/>
          </a:prstGeom>
        </p:spPr>
        <p:txBody>
          <a:bodyPr wrap="square">
            <a:spAutoFit/>
          </a:bodyPr>
          <a:lstStyle/>
          <a:p>
            <a:r>
              <a:rPr lang="en-US" sz="2800" dirty="0">
                <a:hlinkClick r:id="rId3"/>
              </a:rPr>
              <a:t>http://ww2.valdosta.edu/~</a:t>
            </a:r>
            <a:r>
              <a:rPr lang="en-US" sz="2800" dirty="0" smtClean="0">
                <a:hlinkClick r:id="rId3"/>
              </a:rPr>
              <a:t>cbarnbau/astro_demos/frameset_moon.html</a:t>
            </a:r>
            <a:r>
              <a:rPr lang="en-US" sz="2800" dirty="0" smtClean="0"/>
              <a:t> </a:t>
            </a:r>
            <a:endParaRPr lang="en-US" sz="2800" dirty="0"/>
          </a:p>
        </p:txBody>
      </p:sp>
      <p:sp>
        <p:nvSpPr>
          <p:cNvPr id="7" name="Rectangle 6"/>
          <p:cNvSpPr/>
          <p:nvPr/>
        </p:nvSpPr>
        <p:spPr>
          <a:xfrm>
            <a:off x="936171" y="2286000"/>
            <a:ext cx="7347858" cy="954107"/>
          </a:xfrm>
          <a:prstGeom prst="rect">
            <a:avLst/>
          </a:prstGeom>
        </p:spPr>
        <p:txBody>
          <a:bodyPr wrap="square">
            <a:spAutoFit/>
          </a:bodyPr>
          <a:lstStyle/>
          <a:p>
            <a:r>
              <a:rPr lang="en-US" sz="2800" dirty="0">
                <a:hlinkClick r:id="rId4"/>
              </a:rPr>
              <a:t>http://</a:t>
            </a:r>
            <a:r>
              <a:rPr lang="en-US" sz="2800" dirty="0" smtClean="0">
                <a:hlinkClick r:id="rId4"/>
              </a:rPr>
              <a:t>www.neok12.com/video/Eclipse/zX027e52507b754877644063.htm</a:t>
            </a:r>
            <a:r>
              <a:rPr lang="en-US" sz="2800" dirty="0" smtClean="0"/>
              <a:t> </a:t>
            </a:r>
            <a:endParaRPr lang="en-US" sz="2800" dirty="0"/>
          </a:p>
        </p:txBody>
      </p:sp>
    </p:spTree>
    <p:extLst>
      <p:ext uri="{BB962C8B-B14F-4D97-AF65-F5344CB8AC3E}">
        <p14:creationId xmlns:p14="http://schemas.microsoft.com/office/powerpoint/2010/main" val="32144587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26" y="381000"/>
            <a:ext cx="8610600" cy="3276600"/>
          </a:xfrm>
        </p:spPr>
        <p:txBody>
          <a:bodyPr>
            <a:noAutofit/>
          </a:bodyPr>
          <a:lstStyle/>
          <a:p>
            <a:r>
              <a:rPr lang="en-US" sz="4800" b="1" dirty="0" smtClean="0">
                <a:latin typeface="Garamond" pitchFamily="18" charset="0"/>
              </a:rPr>
              <a:t>In the space provided on your notes, draw a simple </a:t>
            </a:r>
            <a:r>
              <a:rPr lang="en-US" sz="4800" b="1" dirty="0">
                <a:latin typeface="Garamond" pitchFamily="18" charset="0"/>
              </a:rPr>
              <a:t>diagram showing the position of the Sun, Moon, and Earth during a solar </a:t>
            </a:r>
            <a:r>
              <a:rPr lang="en-US" sz="4800" b="1" dirty="0" smtClean="0">
                <a:latin typeface="Garamond" pitchFamily="18" charset="0"/>
              </a:rPr>
              <a:t>eclipse.</a:t>
            </a:r>
            <a:endParaRPr lang="en-US" sz="4800" b="1" dirty="0">
              <a:latin typeface="Garamond" pitchFamily="18" charset="0"/>
            </a:endParaRPr>
          </a:p>
        </p:txBody>
      </p:sp>
      <p:pic>
        <p:nvPicPr>
          <p:cNvPr id="21506" name="Picture 2" descr="http://www.es.flinders.edu.au/~mattom/science+society/lectures/illustrations/lecture17/lunareclip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55774"/>
            <a:ext cx="5334000" cy="2755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313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562600" cy="1905000"/>
          </a:xfrm>
        </p:spPr>
        <p:txBody>
          <a:bodyPr>
            <a:noAutofit/>
          </a:bodyPr>
          <a:lstStyle/>
          <a:p>
            <a:pPr algn="l"/>
            <a:r>
              <a:rPr lang="en-US" sz="6600" b="1" u="sng" dirty="0" smtClean="0">
                <a:latin typeface="Garamond" panose="02020404030301010803" pitchFamily="18" charset="0"/>
              </a:rPr>
              <a:t>Distributed Summarizing</a:t>
            </a:r>
            <a:endParaRPr lang="en-US" sz="6600" b="1" u="sng" dirty="0">
              <a:latin typeface="Garamond" panose="02020404030301010803" pitchFamily="18" charset="0"/>
            </a:endParaRPr>
          </a:p>
        </p:txBody>
      </p:sp>
      <p:sp>
        <p:nvSpPr>
          <p:cNvPr id="3" name="TextBox 2"/>
          <p:cNvSpPr txBox="1"/>
          <p:nvPr/>
        </p:nvSpPr>
        <p:spPr>
          <a:xfrm>
            <a:off x="642256" y="2895600"/>
            <a:ext cx="7924800" cy="3416320"/>
          </a:xfrm>
          <a:prstGeom prst="rect">
            <a:avLst/>
          </a:prstGeom>
          <a:noFill/>
        </p:spPr>
        <p:txBody>
          <a:bodyPr wrap="square" rtlCol="0">
            <a:spAutoFit/>
          </a:bodyPr>
          <a:lstStyle/>
          <a:p>
            <a:pPr algn="ctr"/>
            <a:r>
              <a:rPr lang="en-US" sz="5400" b="1" dirty="0" smtClean="0">
                <a:latin typeface="Garamond" panose="02020404030301010803" pitchFamily="18" charset="0"/>
              </a:rPr>
              <a:t>With an elbow partner, describe the difference between a solar eclipse and a lunar eclipse.</a:t>
            </a:r>
            <a:endParaRPr lang="en-US" sz="5400" b="1" dirty="0">
              <a:latin typeface="Garamond" panose="02020404030301010803" pitchFamily="18" charset="0"/>
            </a:endParaRPr>
          </a:p>
        </p:txBody>
      </p:sp>
      <p:pic>
        <p:nvPicPr>
          <p:cNvPr id="17410" name="Picture 2" descr="C:\Documents and Settings\ARRINGTONCB\Local Settings\Temporary Internet Files\Content.IE5\E344TS14\MC9000787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57200"/>
            <a:ext cx="34916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50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630362"/>
          </a:xfrm>
        </p:spPr>
        <p:txBody>
          <a:bodyPr>
            <a:noAutofit/>
          </a:bodyPr>
          <a:lstStyle/>
          <a:p>
            <a:r>
              <a:rPr lang="en-US" sz="3200" dirty="0" smtClean="0">
                <a:latin typeface="Garamond" panose="02020404030301010803" pitchFamily="18" charset="0"/>
              </a:rPr>
              <a:t>Lunar Eclipses happen when the Moon passes through Earth’s shadow, whereas solar eclipses happen when Earth passes through the Moon’s shadow.</a:t>
            </a:r>
            <a:endParaRPr lang="en-US" sz="3200" dirty="0">
              <a:latin typeface="Garamond" panose="02020404030301010803" pitchFamily="18"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296177"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00837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44"/>
            <a:ext cx="9144000" cy="1143000"/>
          </a:xfrm>
        </p:spPr>
        <p:txBody>
          <a:bodyPr>
            <a:normAutofit fontScale="90000"/>
          </a:bodyPr>
          <a:lstStyle/>
          <a:p>
            <a:r>
              <a:rPr lang="en-US" sz="5400" b="1" u="sng" dirty="0" smtClean="0">
                <a:latin typeface="Garamond" panose="02020404030301010803" pitchFamily="18" charset="0"/>
              </a:rPr>
              <a:t>Facts about Phases of the Moon</a:t>
            </a:r>
            <a:endParaRPr lang="en-US" sz="5400" b="1" u="sng" dirty="0">
              <a:latin typeface="Garamond" panose="02020404030301010803" pitchFamily="18" charset="0"/>
            </a:endParaRPr>
          </a:p>
        </p:txBody>
      </p:sp>
      <p:sp>
        <p:nvSpPr>
          <p:cNvPr id="3" name="Content Placeholder 2"/>
          <p:cNvSpPr>
            <a:spLocks noGrp="1"/>
          </p:cNvSpPr>
          <p:nvPr>
            <p:ph idx="1"/>
          </p:nvPr>
        </p:nvSpPr>
        <p:spPr>
          <a:xfrm>
            <a:off x="228600" y="1219200"/>
            <a:ext cx="8610600" cy="5334000"/>
          </a:xfrm>
        </p:spPr>
        <p:txBody>
          <a:bodyPr>
            <a:normAutofit/>
          </a:bodyPr>
          <a:lstStyle/>
          <a:p>
            <a:r>
              <a:rPr lang="en-US" dirty="0" smtClean="0">
                <a:latin typeface="Garamond" panose="02020404030301010803" pitchFamily="18" charset="0"/>
              </a:rPr>
              <a:t>The moon changes in </a:t>
            </a:r>
            <a:r>
              <a:rPr lang="en-US" dirty="0" smtClean="0">
                <a:solidFill>
                  <a:schemeClr val="accent6">
                    <a:lumMod val="75000"/>
                  </a:schemeClr>
                </a:solidFill>
                <a:latin typeface="Garamond" panose="02020404030301010803" pitchFamily="18" charset="0"/>
              </a:rPr>
              <a:t>position</a:t>
            </a:r>
            <a:r>
              <a:rPr lang="en-US" dirty="0" smtClean="0">
                <a:latin typeface="Garamond" panose="02020404030301010803" pitchFamily="18" charset="0"/>
              </a:rPr>
              <a:t> in the sky each day. It also changes in appearance from a </a:t>
            </a:r>
            <a:r>
              <a:rPr lang="en-US" dirty="0" smtClean="0">
                <a:solidFill>
                  <a:schemeClr val="accent6">
                    <a:lumMod val="75000"/>
                  </a:schemeClr>
                </a:solidFill>
                <a:latin typeface="Garamond" panose="02020404030301010803" pitchFamily="18" charset="0"/>
              </a:rPr>
              <a:t>full</a:t>
            </a:r>
            <a:r>
              <a:rPr lang="en-US" dirty="0" smtClean="0">
                <a:latin typeface="Garamond" panose="02020404030301010803" pitchFamily="18" charset="0"/>
              </a:rPr>
              <a:t> moon to a thin </a:t>
            </a:r>
            <a:r>
              <a:rPr lang="en-US" dirty="0" smtClean="0">
                <a:solidFill>
                  <a:schemeClr val="accent6">
                    <a:lumMod val="75000"/>
                  </a:schemeClr>
                </a:solidFill>
                <a:latin typeface="Garamond" panose="02020404030301010803" pitchFamily="18" charset="0"/>
              </a:rPr>
              <a:t>crescent</a:t>
            </a:r>
            <a:r>
              <a:rPr lang="en-US" dirty="0" smtClean="0">
                <a:latin typeface="Garamond" panose="02020404030301010803" pitchFamily="18" charset="0"/>
              </a:rPr>
              <a:t>. These changes are called </a:t>
            </a:r>
            <a:r>
              <a:rPr lang="en-US" dirty="0" smtClean="0">
                <a:solidFill>
                  <a:schemeClr val="accent6">
                    <a:lumMod val="75000"/>
                  </a:schemeClr>
                </a:solidFill>
                <a:latin typeface="Garamond" panose="02020404030301010803" pitchFamily="18" charset="0"/>
              </a:rPr>
              <a:t>phases</a:t>
            </a:r>
            <a:r>
              <a:rPr lang="en-US" dirty="0" smtClean="0">
                <a:latin typeface="Garamond" panose="02020404030301010803" pitchFamily="18" charset="0"/>
              </a:rPr>
              <a:t>.</a:t>
            </a:r>
          </a:p>
          <a:p>
            <a:endParaRPr lang="en-US" sz="1600" dirty="0" smtClean="0">
              <a:latin typeface="Garamond" panose="02020404030301010803" pitchFamily="18" charset="0"/>
            </a:endParaRPr>
          </a:p>
          <a:p>
            <a:r>
              <a:rPr lang="en-US" dirty="0" smtClean="0">
                <a:latin typeface="Garamond" panose="02020404030301010803" pitchFamily="18" charset="0"/>
              </a:rPr>
              <a:t>The moon </a:t>
            </a:r>
            <a:r>
              <a:rPr lang="en-US" dirty="0" smtClean="0">
                <a:solidFill>
                  <a:schemeClr val="accent6">
                    <a:lumMod val="75000"/>
                  </a:schemeClr>
                </a:solidFill>
                <a:latin typeface="Garamond" panose="02020404030301010803" pitchFamily="18" charset="0"/>
              </a:rPr>
              <a:t>orbits</a:t>
            </a:r>
            <a:r>
              <a:rPr lang="en-US" dirty="0" smtClean="0">
                <a:latin typeface="Garamond" panose="02020404030301010803" pitchFamily="18" charset="0"/>
              </a:rPr>
              <a:t> the Earth once in about </a:t>
            </a:r>
            <a:r>
              <a:rPr lang="en-US" dirty="0" smtClean="0">
                <a:solidFill>
                  <a:schemeClr val="accent6">
                    <a:lumMod val="75000"/>
                  </a:schemeClr>
                </a:solidFill>
                <a:latin typeface="Garamond" panose="02020404030301010803" pitchFamily="18" charset="0"/>
              </a:rPr>
              <a:t>28</a:t>
            </a:r>
            <a:r>
              <a:rPr lang="en-US" dirty="0" smtClean="0">
                <a:latin typeface="Garamond" panose="02020404030301010803" pitchFamily="18" charset="0"/>
              </a:rPr>
              <a:t> days, which changes the part of the moon </a:t>
            </a:r>
            <a:r>
              <a:rPr lang="en-US" dirty="0" smtClean="0">
                <a:solidFill>
                  <a:schemeClr val="accent6">
                    <a:lumMod val="75000"/>
                  </a:schemeClr>
                </a:solidFill>
                <a:latin typeface="Garamond" panose="02020404030301010803" pitchFamily="18" charset="0"/>
              </a:rPr>
              <a:t>lighted</a:t>
            </a:r>
            <a:r>
              <a:rPr lang="en-US" dirty="0" smtClean="0">
                <a:latin typeface="Garamond" panose="02020404030301010803" pitchFamily="18" charset="0"/>
              </a:rPr>
              <a:t> by the sun and how much of that part can be </a:t>
            </a:r>
            <a:r>
              <a:rPr lang="en-US" dirty="0" smtClean="0">
                <a:solidFill>
                  <a:schemeClr val="accent6">
                    <a:lumMod val="75000"/>
                  </a:schemeClr>
                </a:solidFill>
                <a:latin typeface="Garamond" panose="02020404030301010803" pitchFamily="18" charset="0"/>
              </a:rPr>
              <a:t>seen</a:t>
            </a:r>
            <a:r>
              <a:rPr lang="en-US" dirty="0" smtClean="0">
                <a:latin typeface="Garamond" panose="02020404030301010803" pitchFamily="18" charset="0"/>
              </a:rPr>
              <a:t> from the Earth – phases of the moon.</a:t>
            </a:r>
          </a:p>
          <a:p>
            <a:endParaRPr lang="en-US" sz="1600" dirty="0">
              <a:latin typeface="Garamond" panose="02020404030301010803" pitchFamily="18" charset="0"/>
            </a:endParaRPr>
          </a:p>
          <a:p>
            <a:r>
              <a:rPr lang="en-US" dirty="0">
                <a:latin typeface="Garamond" panose="02020404030301010803" pitchFamily="18" charset="0"/>
              </a:rPr>
              <a:t>The moon’s </a:t>
            </a:r>
            <a:r>
              <a:rPr lang="en-US" dirty="0">
                <a:solidFill>
                  <a:schemeClr val="accent6">
                    <a:lumMod val="75000"/>
                  </a:schemeClr>
                </a:solidFill>
                <a:latin typeface="Garamond" panose="02020404030301010803" pitchFamily="18" charset="0"/>
              </a:rPr>
              <a:t>light</a:t>
            </a:r>
            <a:r>
              <a:rPr lang="en-US" dirty="0">
                <a:latin typeface="Garamond" panose="02020404030301010803" pitchFamily="18" charset="0"/>
              </a:rPr>
              <a:t> comes from the sun, and the sunlight is </a:t>
            </a:r>
            <a:r>
              <a:rPr lang="en-US" dirty="0">
                <a:solidFill>
                  <a:schemeClr val="accent6">
                    <a:lumMod val="75000"/>
                  </a:schemeClr>
                </a:solidFill>
                <a:latin typeface="Garamond" panose="02020404030301010803" pitchFamily="18" charset="0"/>
              </a:rPr>
              <a:t>reflected</a:t>
            </a:r>
            <a:r>
              <a:rPr lang="en-US" dirty="0">
                <a:latin typeface="Garamond" panose="02020404030301010803" pitchFamily="18" charset="0"/>
              </a:rPr>
              <a:t> off the moon’s surface.</a:t>
            </a:r>
          </a:p>
          <a:p>
            <a:pPr marL="0" indent="0">
              <a:buNone/>
            </a:pPr>
            <a:endParaRPr lang="en-US" dirty="0">
              <a:latin typeface="Garamond" panose="02020404030301010803" pitchFamily="18" charset="0"/>
            </a:endParaRPr>
          </a:p>
        </p:txBody>
      </p:sp>
    </p:spTree>
    <p:extLst>
      <p:ext uri="{BB962C8B-B14F-4D97-AF65-F5344CB8AC3E}">
        <p14:creationId xmlns:p14="http://schemas.microsoft.com/office/powerpoint/2010/main" val="3140525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44"/>
            <a:ext cx="9144000" cy="1143000"/>
          </a:xfrm>
        </p:spPr>
        <p:txBody>
          <a:bodyPr>
            <a:normAutofit fontScale="90000"/>
          </a:bodyPr>
          <a:lstStyle/>
          <a:p>
            <a:r>
              <a:rPr lang="en-US" sz="5400" b="1" u="sng" dirty="0" smtClean="0">
                <a:latin typeface="Garamond" panose="02020404030301010803" pitchFamily="18" charset="0"/>
              </a:rPr>
              <a:t>Facts about Phases of the Moon</a:t>
            </a:r>
            <a:endParaRPr lang="en-US" sz="5400" b="1" u="sng" dirty="0">
              <a:latin typeface="Garamond" panose="02020404030301010803" pitchFamily="18" charset="0"/>
            </a:endParaRPr>
          </a:p>
        </p:txBody>
      </p:sp>
      <p:sp>
        <p:nvSpPr>
          <p:cNvPr id="3" name="Content Placeholder 2"/>
          <p:cNvSpPr>
            <a:spLocks noGrp="1"/>
          </p:cNvSpPr>
          <p:nvPr>
            <p:ph idx="1"/>
          </p:nvPr>
        </p:nvSpPr>
        <p:spPr>
          <a:xfrm>
            <a:off x="304800" y="1143000"/>
            <a:ext cx="8610600" cy="5508168"/>
          </a:xfrm>
        </p:spPr>
        <p:txBody>
          <a:bodyPr>
            <a:normAutofit lnSpcReduction="10000"/>
          </a:bodyPr>
          <a:lstStyle/>
          <a:p>
            <a:r>
              <a:rPr lang="en-US" dirty="0" smtClean="0">
                <a:latin typeface="Garamond" panose="02020404030301010803" pitchFamily="18" charset="0"/>
              </a:rPr>
              <a:t>The moon’s </a:t>
            </a:r>
            <a:r>
              <a:rPr lang="en-US" dirty="0" smtClean="0">
                <a:solidFill>
                  <a:schemeClr val="accent6">
                    <a:lumMod val="75000"/>
                  </a:schemeClr>
                </a:solidFill>
                <a:latin typeface="Garamond" panose="02020404030301010803" pitchFamily="18" charset="0"/>
              </a:rPr>
              <a:t>phases</a:t>
            </a:r>
            <a:r>
              <a:rPr lang="en-US" dirty="0" smtClean="0">
                <a:latin typeface="Garamond" panose="02020404030301010803" pitchFamily="18" charset="0"/>
              </a:rPr>
              <a:t> are caused by the part of the moon that </a:t>
            </a:r>
            <a:r>
              <a:rPr lang="en-US" dirty="0" smtClean="0">
                <a:solidFill>
                  <a:schemeClr val="accent6">
                    <a:lumMod val="75000"/>
                  </a:schemeClr>
                </a:solidFill>
                <a:latin typeface="Garamond" panose="02020404030301010803" pitchFamily="18" charset="0"/>
              </a:rPr>
              <a:t>reflects</a:t>
            </a:r>
            <a:r>
              <a:rPr lang="en-US" dirty="0" smtClean="0">
                <a:latin typeface="Garamond" panose="02020404030301010803" pitchFamily="18" charset="0"/>
              </a:rPr>
              <a:t> the sun and seen from our position on </a:t>
            </a:r>
            <a:r>
              <a:rPr lang="en-US" dirty="0" smtClean="0">
                <a:solidFill>
                  <a:schemeClr val="accent6">
                    <a:lumMod val="75000"/>
                  </a:schemeClr>
                </a:solidFill>
                <a:latin typeface="Garamond" panose="02020404030301010803" pitchFamily="18" charset="0"/>
              </a:rPr>
              <a:t>earth</a:t>
            </a:r>
            <a:r>
              <a:rPr lang="en-US" dirty="0" smtClean="0">
                <a:latin typeface="Garamond" panose="02020404030301010803" pitchFamily="18" charset="0"/>
              </a:rPr>
              <a:t>.</a:t>
            </a:r>
          </a:p>
          <a:p>
            <a:endParaRPr lang="en-US" sz="1600" dirty="0" smtClean="0">
              <a:latin typeface="Garamond" panose="02020404030301010803" pitchFamily="18" charset="0"/>
            </a:endParaRPr>
          </a:p>
          <a:p>
            <a:r>
              <a:rPr lang="en-US" dirty="0" smtClean="0">
                <a:latin typeface="Garamond" panose="02020404030301010803" pitchFamily="18" charset="0"/>
              </a:rPr>
              <a:t>The </a:t>
            </a:r>
            <a:r>
              <a:rPr lang="en-US" dirty="0" smtClean="0">
                <a:solidFill>
                  <a:schemeClr val="accent6">
                    <a:lumMod val="75000"/>
                  </a:schemeClr>
                </a:solidFill>
                <a:latin typeface="Garamond" panose="02020404030301010803" pitchFamily="18" charset="0"/>
              </a:rPr>
              <a:t>same</a:t>
            </a:r>
            <a:r>
              <a:rPr lang="en-US" dirty="0" smtClean="0">
                <a:latin typeface="Garamond" panose="02020404030301010803" pitchFamily="18" charset="0"/>
              </a:rPr>
              <a:t> side of the </a:t>
            </a:r>
            <a:r>
              <a:rPr lang="en-US" dirty="0" smtClean="0">
                <a:solidFill>
                  <a:schemeClr val="accent6">
                    <a:lumMod val="75000"/>
                  </a:schemeClr>
                </a:solidFill>
                <a:latin typeface="Garamond" panose="02020404030301010803" pitchFamily="18" charset="0"/>
              </a:rPr>
              <a:t>moon</a:t>
            </a:r>
            <a:r>
              <a:rPr lang="en-US" dirty="0" smtClean="0">
                <a:latin typeface="Garamond" panose="02020404030301010803" pitchFamily="18" charset="0"/>
              </a:rPr>
              <a:t> always faces the earth because the moon turns on its </a:t>
            </a:r>
            <a:r>
              <a:rPr lang="en-US" dirty="0" smtClean="0">
                <a:solidFill>
                  <a:schemeClr val="accent6">
                    <a:lumMod val="75000"/>
                  </a:schemeClr>
                </a:solidFill>
                <a:latin typeface="Garamond" panose="02020404030301010803" pitchFamily="18" charset="0"/>
              </a:rPr>
              <a:t>axis</a:t>
            </a:r>
            <a:r>
              <a:rPr lang="en-US" dirty="0" smtClean="0">
                <a:latin typeface="Garamond" panose="02020404030301010803" pitchFamily="18" charset="0"/>
              </a:rPr>
              <a:t> at the same rate as it </a:t>
            </a:r>
            <a:r>
              <a:rPr lang="en-US" dirty="0" smtClean="0">
                <a:solidFill>
                  <a:schemeClr val="accent6">
                    <a:lumMod val="75000"/>
                  </a:schemeClr>
                </a:solidFill>
                <a:latin typeface="Garamond" panose="02020404030301010803" pitchFamily="18" charset="0"/>
              </a:rPr>
              <a:t>revolves</a:t>
            </a:r>
            <a:r>
              <a:rPr lang="en-US" dirty="0" smtClean="0">
                <a:latin typeface="Garamond" panose="02020404030301010803" pitchFamily="18" charset="0"/>
              </a:rPr>
              <a:t> around the earth.</a:t>
            </a:r>
          </a:p>
          <a:p>
            <a:endParaRPr lang="en-US" sz="1700" dirty="0" smtClean="0">
              <a:latin typeface="Garamond" panose="02020404030301010803" pitchFamily="18" charset="0"/>
            </a:endParaRPr>
          </a:p>
          <a:p>
            <a:r>
              <a:rPr lang="en-US" dirty="0" smtClean="0">
                <a:latin typeface="Garamond" panose="02020404030301010803" pitchFamily="18" charset="0"/>
              </a:rPr>
              <a:t>The moon can be </a:t>
            </a:r>
            <a:r>
              <a:rPr lang="en-US" dirty="0" smtClean="0">
                <a:solidFill>
                  <a:schemeClr val="accent6">
                    <a:lumMod val="75000"/>
                  </a:schemeClr>
                </a:solidFill>
                <a:latin typeface="Garamond" panose="02020404030301010803" pitchFamily="18" charset="0"/>
              </a:rPr>
              <a:t>seen</a:t>
            </a:r>
            <a:r>
              <a:rPr lang="en-US" dirty="0" smtClean="0">
                <a:latin typeface="Garamond" panose="02020404030301010803" pitchFamily="18" charset="0"/>
              </a:rPr>
              <a:t> during the </a:t>
            </a:r>
            <a:r>
              <a:rPr lang="en-US" dirty="0" smtClean="0">
                <a:solidFill>
                  <a:schemeClr val="accent6">
                    <a:lumMod val="75000"/>
                  </a:schemeClr>
                </a:solidFill>
                <a:latin typeface="Garamond" panose="02020404030301010803" pitchFamily="18" charset="0"/>
              </a:rPr>
              <a:t>day</a:t>
            </a:r>
            <a:r>
              <a:rPr lang="en-US" dirty="0" smtClean="0">
                <a:latin typeface="Garamond" panose="02020404030301010803" pitchFamily="18" charset="0"/>
              </a:rPr>
              <a:t> during several of the moon’s </a:t>
            </a:r>
            <a:r>
              <a:rPr lang="en-US" dirty="0" smtClean="0">
                <a:solidFill>
                  <a:schemeClr val="accent6">
                    <a:lumMod val="75000"/>
                  </a:schemeClr>
                </a:solidFill>
                <a:latin typeface="Garamond" panose="02020404030301010803" pitchFamily="18" charset="0"/>
              </a:rPr>
              <a:t>phases</a:t>
            </a:r>
            <a:r>
              <a:rPr lang="en-US" dirty="0" smtClean="0">
                <a:latin typeface="Garamond" panose="02020404030301010803" pitchFamily="18" charset="0"/>
              </a:rPr>
              <a:t>. The time and length of day that the moon can be seen </a:t>
            </a:r>
            <a:r>
              <a:rPr lang="en-US" dirty="0" smtClean="0">
                <a:solidFill>
                  <a:schemeClr val="accent6">
                    <a:lumMod val="75000"/>
                  </a:schemeClr>
                </a:solidFill>
                <a:latin typeface="Garamond" panose="02020404030301010803" pitchFamily="18" charset="0"/>
              </a:rPr>
              <a:t>varies</a:t>
            </a:r>
            <a:r>
              <a:rPr lang="en-US" dirty="0" smtClean="0">
                <a:latin typeface="Garamond" panose="02020404030301010803" pitchFamily="18" charset="0"/>
              </a:rPr>
              <a:t> with the </a:t>
            </a:r>
            <a:r>
              <a:rPr lang="en-US" dirty="0" smtClean="0">
                <a:solidFill>
                  <a:schemeClr val="accent6">
                    <a:lumMod val="75000"/>
                  </a:schemeClr>
                </a:solidFill>
                <a:latin typeface="Garamond" panose="02020404030301010803" pitchFamily="18" charset="0"/>
              </a:rPr>
              <a:t>phase</a:t>
            </a:r>
            <a:r>
              <a:rPr lang="en-US" dirty="0" smtClean="0">
                <a:latin typeface="Garamond" panose="02020404030301010803" pitchFamily="18" charset="0"/>
              </a:rPr>
              <a:t> of the moon.</a:t>
            </a:r>
            <a:endParaRPr lang="en-US" dirty="0">
              <a:latin typeface="Garamond" panose="02020404030301010803" pitchFamily="18" charset="0"/>
            </a:endParaRPr>
          </a:p>
        </p:txBody>
      </p:sp>
    </p:spTree>
    <p:extLst>
      <p:ext uri="{BB962C8B-B14F-4D97-AF65-F5344CB8AC3E}">
        <p14:creationId xmlns:p14="http://schemas.microsoft.com/office/powerpoint/2010/main" val="3608863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Garamond" panose="02020404030301010803" pitchFamily="18" charset="0"/>
              </a:rPr>
              <a:t>Why we see Phases….</a:t>
            </a:r>
            <a:endParaRPr lang="en-US" sz="6000" b="1" dirty="0">
              <a:latin typeface="Garamond" panose="02020404030301010803" pitchFamily="18" charset="0"/>
            </a:endParaRPr>
          </a:p>
        </p:txBody>
      </p:sp>
      <p:sp>
        <p:nvSpPr>
          <p:cNvPr id="3" name="Rectangle 2"/>
          <p:cNvSpPr/>
          <p:nvPr/>
        </p:nvSpPr>
        <p:spPr>
          <a:xfrm>
            <a:off x="304800" y="2444115"/>
            <a:ext cx="8610600" cy="1323439"/>
          </a:xfrm>
          <a:prstGeom prst="rect">
            <a:avLst/>
          </a:prstGeom>
        </p:spPr>
        <p:txBody>
          <a:bodyPr wrap="square">
            <a:spAutoFit/>
          </a:bodyPr>
          <a:lstStyle/>
          <a:p>
            <a:pPr algn="ctr"/>
            <a:r>
              <a:rPr lang="en-US" sz="4000" dirty="0">
                <a:hlinkClick r:id="rId3"/>
              </a:rPr>
              <a:t>http://ww2.valdosta.edu/~</a:t>
            </a:r>
            <a:r>
              <a:rPr lang="en-US" sz="4000" dirty="0" smtClean="0">
                <a:hlinkClick r:id="rId3"/>
              </a:rPr>
              <a:t>cbarnbau/astro_demos/frameset_moon.html</a:t>
            </a:r>
            <a:r>
              <a:rPr lang="en-US" sz="4000" dirty="0" smtClean="0"/>
              <a:t> </a:t>
            </a:r>
            <a:endParaRPr lang="en-US" sz="4000" dirty="0"/>
          </a:p>
        </p:txBody>
      </p:sp>
    </p:spTree>
    <p:extLst>
      <p:ext uri="{BB962C8B-B14F-4D97-AF65-F5344CB8AC3E}">
        <p14:creationId xmlns:p14="http://schemas.microsoft.com/office/powerpoint/2010/main" val="19634276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sz="7200" b="1" u="sng" dirty="0" smtClean="0">
                <a:latin typeface="Garamond" panose="02020404030301010803" pitchFamily="18" charset="0"/>
              </a:rPr>
              <a:t>Phases of the Moon</a:t>
            </a:r>
            <a:endParaRPr lang="en-US" sz="7200" b="1" u="sng" dirty="0">
              <a:latin typeface="Garamond" panose="02020404030301010803" pitchFamily="18" charset="0"/>
            </a:endParaRPr>
          </a:p>
        </p:txBody>
      </p:sp>
      <p:pic>
        <p:nvPicPr>
          <p:cNvPr id="14338" name="Picture 2" descr="http://reikiclasses.com/wp-content/uploads/moon-pha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80271"/>
            <a:ext cx="6934200" cy="468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765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80902" y="-537902"/>
            <a:ext cx="4334396"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Documents and Settings\ARRINGTONCB\Local Settings\Temporary Internet Files\Content.IE5\VFKJTN9X\MC90044135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829" y="1062297"/>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01683" y="2590800"/>
            <a:ext cx="968829" cy="461665"/>
          </a:xfrm>
          <a:prstGeom prst="rect">
            <a:avLst/>
          </a:prstGeom>
          <a:noFill/>
        </p:spPr>
        <p:txBody>
          <a:bodyPr wrap="square" rtlCol="0">
            <a:spAutoFit/>
          </a:bodyPr>
          <a:lstStyle/>
          <a:p>
            <a:pPr algn="ctr"/>
            <a:r>
              <a:rPr lang="en-US" sz="2400" b="1" dirty="0" smtClean="0"/>
              <a:t>Earth</a:t>
            </a:r>
            <a:endParaRPr lang="en-US" sz="2400" b="1" dirty="0"/>
          </a:p>
        </p:txBody>
      </p:sp>
      <p:sp>
        <p:nvSpPr>
          <p:cNvPr id="5" name="TextBox 4"/>
          <p:cNvSpPr txBox="1"/>
          <p:nvPr/>
        </p:nvSpPr>
        <p:spPr>
          <a:xfrm>
            <a:off x="2596240" y="4103563"/>
            <a:ext cx="968829" cy="461665"/>
          </a:xfrm>
          <a:prstGeom prst="rect">
            <a:avLst/>
          </a:prstGeom>
          <a:noFill/>
        </p:spPr>
        <p:txBody>
          <a:bodyPr wrap="square" rtlCol="0">
            <a:spAutoFit/>
          </a:bodyPr>
          <a:lstStyle/>
          <a:p>
            <a:pPr algn="ctr"/>
            <a:r>
              <a:rPr lang="en-US" sz="2400" b="1" dirty="0" smtClean="0"/>
              <a:t>Moon</a:t>
            </a:r>
            <a:endParaRPr lang="en-US" sz="2400" b="1" dirty="0"/>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620572" y="4637240"/>
            <a:ext cx="1530772" cy="163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2271" y="5029436"/>
            <a:ext cx="4239990" cy="1323439"/>
          </a:xfrm>
          <a:prstGeom prst="rect">
            <a:avLst/>
          </a:prstGeom>
          <a:noFill/>
        </p:spPr>
        <p:txBody>
          <a:bodyPr wrap="square" rtlCol="0">
            <a:spAutoFit/>
          </a:bodyPr>
          <a:lstStyle/>
          <a:p>
            <a:pPr algn="ctr"/>
            <a:r>
              <a:rPr lang="en-US" sz="4000" b="1" dirty="0" smtClean="0"/>
              <a:t>What does this symbol represent?</a:t>
            </a:r>
            <a:endParaRPr lang="en-US" sz="4000" b="1" dirty="0"/>
          </a:p>
        </p:txBody>
      </p:sp>
      <p:grpSp>
        <p:nvGrpSpPr>
          <p:cNvPr id="15" name="Group 14"/>
          <p:cNvGrpSpPr/>
          <p:nvPr/>
        </p:nvGrpSpPr>
        <p:grpSpPr>
          <a:xfrm>
            <a:off x="6467818" y="4191000"/>
            <a:ext cx="2362200" cy="1124456"/>
            <a:chOff x="1748009" y="4742944"/>
            <a:chExt cx="2362200" cy="1124456"/>
          </a:xfrm>
        </p:grpSpPr>
        <p:sp>
          <p:nvSpPr>
            <p:cNvPr id="4" name="TextBox 3"/>
            <p:cNvSpPr txBox="1"/>
            <p:nvPr/>
          </p:nvSpPr>
          <p:spPr>
            <a:xfrm>
              <a:off x="1748009" y="4742944"/>
              <a:ext cx="2362200" cy="369332"/>
            </a:xfrm>
            <a:prstGeom prst="rect">
              <a:avLst/>
            </a:prstGeom>
            <a:noFill/>
          </p:spPr>
          <p:txBody>
            <a:bodyPr wrap="square" rtlCol="0">
              <a:spAutoFit/>
            </a:bodyPr>
            <a:lstStyle/>
            <a:p>
              <a:pPr algn="ctr"/>
              <a:r>
                <a:rPr lang="en-US" b="1" dirty="0" smtClean="0"/>
                <a:t>Side </a:t>
              </a:r>
              <a:r>
                <a:rPr lang="en-US" b="1" dirty="0" smtClean="0">
                  <a:solidFill>
                    <a:schemeClr val="accent6">
                      <a:lumMod val="75000"/>
                    </a:schemeClr>
                  </a:solidFill>
                </a:rPr>
                <a:t>reflecting</a:t>
              </a:r>
              <a:r>
                <a:rPr lang="en-US" b="1" dirty="0" smtClean="0"/>
                <a:t> sunlight</a:t>
              </a:r>
              <a:endParaRPr lang="en-US" b="1" dirty="0"/>
            </a:p>
          </p:txBody>
        </p:sp>
        <p:cxnSp>
          <p:nvCxnSpPr>
            <p:cNvPr id="11" name="Straight Arrow Connector 10"/>
            <p:cNvCxnSpPr/>
            <p:nvPr/>
          </p:nvCxnSpPr>
          <p:spPr>
            <a:xfrm>
              <a:off x="2895600" y="5115922"/>
              <a:ext cx="0" cy="75147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914903" y="5194276"/>
            <a:ext cx="1959427" cy="646331"/>
            <a:chOff x="97973" y="5691974"/>
            <a:chExt cx="1959427" cy="646331"/>
          </a:xfrm>
        </p:grpSpPr>
        <p:cxnSp>
          <p:nvCxnSpPr>
            <p:cNvPr id="7" name="Straight Arrow Connector 6"/>
            <p:cNvCxnSpPr/>
            <p:nvPr/>
          </p:nvCxnSpPr>
          <p:spPr>
            <a:xfrm>
              <a:off x="1524000" y="5960710"/>
              <a:ext cx="5334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973" y="5691974"/>
              <a:ext cx="1600200" cy="646331"/>
            </a:xfrm>
            <a:prstGeom prst="rect">
              <a:avLst/>
            </a:prstGeom>
            <a:noFill/>
          </p:spPr>
          <p:txBody>
            <a:bodyPr wrap="square" rtlCol="0">
              <a:spAutoFit/>
            </a:bodyPr>
            <a:lstStyle/>
            <a:p>
              <a:pPr algn="ctr"/>
              <a:r>
                <a:rPr lang="en-US" b="1" dirty="0" smtClean="0"/>
                <a:t>Dark side </a:t>
              </a:r>
              <a:r>
                <a:rPr lang="en-US" b="1" dirty="0" smtClean="0">
                  <a:solidFill>
                    <a:schemeClr val="accent6">
                      <a:lumMod val="75000"/>
                    </a:schemeClr>
                  </a:solidFill>
                </a:rPr>
                <a:t>away</a:t>
              </a:r>
              <a:r>
                <a:rPr lang="en-US" b="1" dirty="0" smtClean="0"/>
                <a:t> from sun</a:t>
              </a:r>
              <a:endParaRPr lang="en-US" b="1" dirty="0"/>
            </a:p>
          </p:txBody>
        </p:sp>
      </p:grpSp>
    </p:spTree>
    <p:extLst>
      <p:ext uri="{BB962C8B-B14F-4D97-AF65-F5344CB8AC3E}">
        <p14:creationId xmlns:p14="http://schemas.microsoft.com/office/powerpoint/2010/main" val="10330820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1000"/>
                                        <p:tgtEl>
                                          <p:spTgt spid="5122"/>
                                        </p:tgtEl>
                                      </p:cBhvr>
                                    </p:animEffect>
                                  </p:childTnLst>
                                </p:cTn>
                              </p:par>
                              <p:par>
                                <p:cTn id="8" presetID="9" presetClass="entr" presetSubtype="0" fill="hold" nodeType="withEffect">
                                  <p:stCondLst>
                                    <p:cond delay="500"/>
                                  </p:stCondLst>
                                  <p:childTnLst>
                                    <p:set>
                                      <p:cBhvr>
                                        <p:cTn id="9" dur="1" fill="hold">
                                          <p:stCondLst>
                                            <p:cond delay="0"/>
                                          </p:stCondLst>
                                        </p:cTn>
                                        <p:tgtEl>
                                          <p:spTgt spid="5123"/>
                                        </p:tgtEl>
                                        <p:attrNameLst>
                                          <p:attrName>style.visibility</p:attrName>
                                        </p:attrNameLst>
                                      </p:cBhvr>
                                      <p:to>
                                        <p:strVal val="visible"/>
                                      </p:to>
                                    </p:set>
                                    <p:animEffect transition="in" filter="dissolve">
                                      <p:cBhvr>
                                        <p:cTn id="10" dur="1000"/>
                                        <p:tgtEl>
                                          <p:spTgt spid="5123"/>
                                        </p:tgtEl>
                                      </p:cBhvr>
                                    </p:animEffect>
                                  </p:childTnLst>
                                </p:cTn>
                              </p:par>
                            </p:childTnLst>
                          </p:cTn>
                        </p:par>
                        <p:par>
                          <p:cTn id="11" fill="hold">
                            <p:stCondLst>
                              <p:cond delay="1500"/>
                            </p:stCondLst>
                            <p:childTnLst>
                              <p:par>
                                <p:cTn id="12" presetID="42" presetClass="entr" presetSubtype="0"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3500"/>
                            </p:stCondLst>
                            <p:childTnLst>
                              <p:par>
                                <p:cTn id="18" presetID="42" presetClass="entr" presetSubtype="0" fill="hold" grpId="0"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5500"/>
                            </p:stCondLst>
                            <p:childTnLst>
                              <p:par>
                                <p:cTn id="24" presetID="22" presetClass="entr" presetSubtype="1" fill="hold" nodeType="afterEffect">
                                  <p:stCondLst>
                                    <p:cond delay="2000"/>
                                  </p:stCondLst>
                                  <p:childTnLst>
                                    <p:set>
                                      <p:cBhvr>
                                        <p:cTn id="25" dur="1" fill="hold">
                                          <p:stCondLst>
                                            <p:cond delay="0"/>
                                          </p:stCondLst>
                                        </p:cTn>
                                        <p:tgtEl>
                                          <p:spTgt spid="5124"/>
                                        </p:tgtEl>
                                        <p:attrNameLst>
                                          <p:attrName>style.visibility</p:attrName>
                                        </p:attrNameLst>
                                      </p:cBhvr>
                                      <p:to>
                                        <p:strVal val="visible"/>
                                      </p:to>
                                    </p:set>
                                    <p:animEffect transition="in" filter="wipe(up)">
                                      <p:cBhvr>
                                        <p:cTn id="26" dur="1000"/>
                                        <p:tgtEl>
                                          <p:spTgt spid="5124"/>
                                        </p:tgtEl>
                                      </p:cBhvr>
                                    </p:animEffect>
                                  </p:childTnLst>
                                </p:cTn>
                              </p:par>
                              <p:par>
                                <p:cTn id="27" presetID="22" presetClass="entr" presetSubtype="1" fill="hold" grpId="0" nodeType="withEffect">
                                  <p:stCondLst>
                                    <p:cond delay="200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Effect transition="in" filter="fade">
                                      <p:cBhvr>
                                        <p:cTn id="36" dur="1000"/>
                                        <p:tgtEl>
                                          <p:spTgt spid="16"/>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657"/>
            <a:ext cx="8686800" cy="1143000"/>
          </a:xfrm>
        </p:spPr>
        <p:txBody>
          <a:bodyPr>
            <a:noAutofit/>
          </a:bodyPr>
          <a:lstStyle/>
          <a:p>
            <a:r>
              <a:rPr lang="en-US" b="1" u="sng" dirty="0" smtClean="0">
                <a:latin typeface="Garamond" panose="02020404030301010803" pitchFamily="18" charset="0"/>
              </a:rPr>
              <a:t>Use the Phases of the Moon Notes on the back of your handout.</a:t>
            </a:r>
            <a:endParaRPr lang="en-US" b="1" u="sng" dirty="0">
              <a:latin typeface="Garamond" panose="02020404030301010803"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23419977"/>
              </p:ext>
            </p:extLst>
          </p:nvPr>
        </p:nvGraphicFramePr>
        <p:xfrm>
          <a:off x="1219200" y="1295400"/>
          <a:ext cx="6629400" cy="4939250"/>
        </p:xfrm>
        <a:graphic>
          <a:graphicData uri="http://schemas.openxmlformats.org/presentationml/2006/ole">
            <mc:AlternateContent xmlns:mc="http://schemas.openxmlformats.org/markup-compatibility/2006">
              <mc:Choice xmlns:v="urn:schemas-microsoft-com:vml" Requires="v">
                <p:oleObj spid="_x0000_s9299" name="Document" r:id="rId4" imgW="9827382" imgH="7321134" progId="Word.Document.12">
                  <p:embed/>
                </p:oleObj>
              </mc:Choice>
              <mc:Fallback>
                <p:oleObj name="Document" r:id="rId4" imgW="9827382" imgH="7321134" progId="Word.Document.12">
                  <p:embed/>
                  <p:pic>
                    <p:nvPicPr>
                      <p:cNvPr id="0" name=""/>
                      <p:cNvPicPr/>
                      <p:nvPr/>
                    </p:nvPicPr>
                    <p:blipFill>
                      <a:blip r:embed="rId5"/>
                      <a:stretch>
                        <a:fillRect/>
                      </a:stretch>
                    </p:blipFill>
                    <p:spPr>
                      <a:xfrm>
                        <a:off x="1219200" y="1295400"/>
                        <a:ext cx="6629400" cy="4939250"/>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1005409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4870</TotalTime>
  <Words>2528</Words>
  <Application>Microsoft Office PowerPoint</Application>
  <PresentationFormat>On-screen Show (4:3)</PresentationFormat>
  <Paragraphs>185</Paragraphs>
  <Slides>39</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4" baseType="lpstr">
      <vt:lpstr>Arial</vt:lpstr>
      <vt:lpstr>Calibri</vt:lpstr>
      <vt:lpstr>Garamond</vt:lpstr>
      <vt:lpstr>Office Theme</vt:lpstr>
      <vt:lpstr>Microsoft Word Document</vt:lpstr>
      <vt:lpstr>Essential Question:  How does the position of the sun, earth, and moon affect each other?</vt:lpstr>
      <vt:lpstr>Activating Strategy</vt:lpstr>
      <vt:lpstr>PowerPoint Presentation</vt:lpstr>
      <vt:lpstr>Facts about Phases of the Moon</vt:lpstr>
      <vt:lpstr>Facts about Phases of the Moon</vt:lpstr>
      <vt:lpstr>Why we see Phases….</vt:lpstr>
      <vt:lpstr>Phases of the Moon</vt:lpstr>
      <vt:lpstr>PowerPoint Presentation</vt:lpstr>
      <vt:lpstr>Use the Phases of the Moon Notes on the back of your handout.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diagrams of Phase Changes</vt:lpstr>
      <vt:lpstr>PowerPoint Presentation</vt:lpstr>
      <vt:lpstr>Phase Names Provide Clues</vt:lpstr>
      <vt:lpstr>Animations of Moon Phases</vt:lpstr>
      <vt:lpstr>PowerPoint Presentation</vt:lpstr>
      <vt:lpstr>Phenonema</vt:lpstr>
      <vt:lpstr>Activating Strategy:</vt:lpstr>
      <vt:lpstr>Eclipses</vt:lpstr>
      <vt:lpstr>PowerPoint Presentation</vt:lpstr>
      <vt:lpstr>Use the Eclipse Notes</vt:lpstr>
      <vt:lpstr>There are two types of Eclipses:</vt:lpstr>
      <vt:lpstr>Solar Eclipse</vt:lpstr>
      <vt:lpstr>Diagrams of a Solar Eclipse</vt:lpstr>
      <vt:lpstr>Animations of a Solar Eclipse</vt:lpstr>
      <vt:lpstr>In the space provided on your notes, draw a simple diagram showing the position of the Sun, Moon, and Earth during a solar eclipse.</vt:lpstr>
      <vt:lpstr>Lunar Eclipse</vt:lpstr>
      <vt:lpstr>Lunar Eclipse</vt:lpstr>
      <vt:lpstr>Lunar Eclipse</vt:lpstr>
      <vt:lpstr>Video Clips  and Animations of a Lunar Eclipse</vt:lpstr>
      <vt:lpstr>In the space provided on your notes, draw a simple diagram showing the position of the Sun, Moon, and Earth during a solar eclipse.</vt:lpstr>
      <vt:lpstr>Distributed Summarizing</vt:lpstr>
      <vt:lpstr>Lunar Eclipses happen when the Moon passes through Earth’s shadow, whereas solar eclipses happen when Earth passes through the Moon’s shadow.</vt:lpstr>
    </vt:vector>
  </TitlesOfParts>
  <Company>TCSS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How does the position of the sun, earth, and moon affect each other?</dc:title>
  <dc:creator>ARRINGTON, CASSIDY B</dc:creator>
  <cp:lastModifiedBy>Scarbrough Christi A</cp:lastModifiedBy>
  <cp:revision>128</cp:revision>
  <cp:lastPrinted>2017-11-01T21:23:56Z</cp:lastPrinted>
  <dcterms:created xsi:type="dcterms:W3CDTF">2014-07-29T14:14:12Z</dcterms:created>
  <dcterms:modified xsi:type="dcterms:W3CDTF">2017-11-06T20:43:23Z</dcterms:modified>
</cp:coreProperties>
</file>