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  <p:sldMasterId id="2147483720" r:id="rId3"/>
  </p:sldMasterIdLst>
  <p:notesMasterIdLst>
    <p:notesMasterId r:id="rId35"/>
  </p:notesMasterIdLst>
  <p:handoutMasterIdLst>
    <p:handoutMasterId r:id="rId36"/>
  </p:handoutMasterIdLst>
  <p:sldIdLst>
    <p:sldId id="264" r:id="rId4"/>
    <p:sldId id="269" r:id="rId5"/>
    <p:sldId id="270" r:id="rId6"/>
    <p:sldId id="271" r:id="rId7"/>
    <p:sldId id="272" r:id="rId8"/>
    <p:sldId id="300" r:id="rId9"/>
    <p:sldId id="273" r:id="rId10"/>
    <p:sldId id="276" r:id="rId11"/>
    <p:sldId id="277" r:id="rId12"/>
    <p:sldId id="278" r:id="rId13"/>
    <p:sldId id="301" r:id="rId14"/>
    <p:sldId id="280" r:id="rId15"/>
    <p:sldId id="281" r:id="rId16"/>
    <p:sldId id="302" r:id="rId17"/>
    <p:sldId id="283" r:id="rId18"/>
    <p:sldId id="282" r:id="rId19"/>
    <p:sldId id="284" r:id="rId20"/>
    <p:sldId id="285" r:id="rId21"/>
    <p:sldId id="303" r:id="rId22"/>
    <p:sldId id="287" r:id="rId23"/>
    <p:sldId id="286" r:id="rId24"/>
    <p:sldId id="288" r:id="rId25"/>
    <p:sldId id="289" r:id="rId26"/>
    <p:sldId id="292" r:id="rId27"/>
    <p:sldId id="293" r:id="rId28"/>
    <p:sldId id="304" r:id="rId29"/>
    <p:sldId id="298" r:id="rId30"/>
    <p:sldId id="294" r:id="rId31"/>
    <p:sldId id="295" r:id="rId32"/>
    <p:sldId id="299" r:id="rId33"/>
    <p:sldId id="27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29FB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1443" autoAdjust="0"/>
  </p:normalViewPr>
  <p:slideViewPr>
    <p:cSldViewPr snapToGrid="0">
      <p:cViewPr varScale="1">
        <p:scale>
          <a:sx n="63" d="100"/>
          <a:sy n="63" d="100"/>
        </p:scale>
        <p:origin x="6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E8870F-1A48-43A2-A007-2348C2B9745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AC5B93-CA34-49DE-A280-558E83B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DBB9B0-4661-411B-B556-887633A3B128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4F3E57-140F-42E5-ACA7-3B197A5F5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0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</a:t>
            </a:r>
            <a:r>
              <a:rPr lang="en-US" baseline="0" dirty="0" smtClean="0"/>
              <a:t> to illustrate surface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Watch the slide in slide show</a:t>
            </a:r>
            <a:r>
              <a:rPr lang="en-US" baseline="0" dirty="0" smtClean="0"/>
              <a:t> view to see the animations. Some are set automatically others you will need to click. If you watch the slide and it has been longer than 1 second, click the mouse and the next animation should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9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</a:t>
            </a:r>
            <a:r>
              <a:rPr lang="en-US" baseline="0" dirty="0" smtClean="0"/>
              <a:t> teacher should show the animations to illustrate the concept of surface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7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7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7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introduce the essential question and the standard that aligns</a:t>
            </a:r>
            <a:r>
              <a:rPr lang="en-US" baseline="0" dirty="0" smtClean="0"/>
              <a:t> to the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4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 to illustrate the concept of surface currents (warm</a:t>
            </a:r>
            <a:r>
              <a:rPr lang="en-US" baseline="0" dirty="0" smtClean="0"/>
              <a:t> and cold water)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0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show the video describing the Gulf Stream’s affect on climate to lead into the next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6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present the information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5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review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2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8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3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2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use the diagram to illustrate density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3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 to illustrate surface currents and density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show the video clip while the students answer the two questions. The teacher may want to do this as a Think, Pair, Share. The students would “think” and answer the two questions on their own while watching the video. Then the teacher should spend no more than 2-3 minutes doing “Pair and Share”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show the ocean current song video to reinforce the concept of ocean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6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2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Transition slide to the next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9E-FA78-4A40-988A-1CE830CDEED2}" type="datetime1">
              <a:rPr lang="en-US" smtClean="0"/>
              <a:t>1/8/2019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44C-D33A-4646-9F43-140BF7C2946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761A-AF70-4876-A6F0-1286775C4F08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96B4-361F-43A8-B168-DA893180BFB8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1E0-6248-44D5-A750-839F2D339198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CA-DDCC-464F-B9A8-47361C66BB75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8D0-BDA9-4E9F-8870-250C3889579F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03B1-0D5A-42BC-A128-61B2437864A1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E372-5FD4-4FFB-A5DD-C7C4DBD88187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1B37-C5DC-405E-883E-319F886D767C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CC58-83F3-4B99-B532-0249FFBF33C7}" type="datetime1">
              <a:rPr lang="en-US" smtClean="0"/>
              <a:t>1/8/2019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1/8/2019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sLanVS1Q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2401/es2401page01.cfm?chapter_no=visualiz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lasszone.com/books/earth_science/terc/content/visualizations/es1904/es1904page01.cf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GrBhK2c7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disney.com/watch/catching-the-eac-4bb39d25a179ea8833003b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8kToTROCH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sdH_NRM-C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235054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1000" dirty="0" smtClean="0">
                <a:latin typeface="Apple Chancery" pitchFamily="66" charset="0"/>
              </a:rPr>
              <a:t>Waves and Currents</a:t>
            </a:r>
            <a:endParaRPr lang="en-US" sz="11000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753" y="2077453"/>
            <a:ext cx="9067800" cy="4531896"/>
          </a:xfrm>
        </p:spPr>
        <p:txBody>
          <a:bodyPr>
            <a:noAutofit/>
          </a:bodyPr>
          <a:lstStyle/>
          <a:p>
            <a:r>
              <a:rPr lang="en-US" sz="4400" dirty="0" smtClean="0"/>
              <a:t>Surface currents move water </a:t>
            </a:r>
            <a:r>
              <a:rPr lang="en-US" sz="4400" dirty="0" smtClean="0">
                <a:solidFill>
                  <a:srgbClr val="CC3399"/>
                </a:solidFill>
              </a:rPr>
              <a:t>horizontally</a:t>
            </a:r>
            <a:r>
              <a:rPr lang="en-US" sz="4400" dirty="0" smtClean="0"/>
              <a:t> – parallel to Earth’s surface.</a:t>
            </a:r>
          </a:p>
          <a:p>
            <a:r>
              <a:rPr lang="en-US" sz="4400" dirty="0" smtClean="0"/>
              <a:t>Surface currents are powered by </a:t>
            </a:r>
            <a:r>
              <a:rPr lang="en-US" sz="4400" dirty="0" smtClean="0">
                <a:solidFill>
                  <a:srgbClr val="CC3399"/>
                </a:solidFill>
              </a:rPr>
              <a:t>wind</a:t>
            </a:r>
            <a:r>
              <a:rPr lang="en-US" sz="4400" dirty="0" smtClean="0"/>
              <a:t>.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179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753" y="2077453"/>
            <a:ext cx="9067800" cy="4531896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smtClean="0">
                <a:solidFill>
                  <a:srgbClr val="CC3399"/>
                </a:solidFill>
              </a:rPr>
              <a:t>wind</a:t>
            </a:r>
            <a:r>
              <a:rPr lang="en-US" sz="4400" dirty="0" smtClean="0"/>
              <a:t> forces the ocean to move in huge, </a:t>
            </a:r>
            <a:r>
              <a:rPr lang="en-US" sz="4400" dirty="0">
                <a:solidFill>
                  <a:srgbClr val="CC3399"/>
                </a:solidFill>
              </a:rPr>
              <a:t>circular</a:t>
            </a:r>
            <a:r>
              <a:rPr lang="en-US" sz="4400" dirty="0"/>
              <a:t> patterns 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There are </a:t>
            </a:r>
            <a:r>
              <a:rPr lang="en-US" sz="4400" dirty="0" smtClean="0">
                <a:solidFill>
                  <a:srgbClr val="CC3399"/>
                </a:solidFill>
              </a:rPr>
              <a:t>warm</a:t>
            </a:r>
            <a:r>
              <a:rPr lang="en-US" sz="4400" dirty="0" smtClean="0"/>
              <a:t> surface currents and </a:t>
            </a:r>
            <a:r>
              <a:rPr lang="en-US" sz="4400" dirty="0" smtClean="0">
                <a:solidFill>
                  <a:srgbClr val="CC3399"/>
                </a:solidFill>
              </a:rPr>
              <a:t>cold</a:t>
            </a:r>
            <a:r>
              <a:rPr lang="en-US" sz="4400" dirty="0" smtClean="0"/>
              <a:t> surface currents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40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3" y="2021305"/>
            <a:ext cx="8364538" cy="4370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87" y="-46495"/>
            <a:ext cx="9633284" cy="1523999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Apple Chancery" pitchFamily="66" charset="0"/>
              </a:rPr>
              <a:t>Ocean Currents: </a:t>
            </a:r>
            <a:br>
              <a:rPr lang="en-US" sz="4800" b="1" u="sng" dirty="0" smtClean="0">
                <a:latin typeface="Apple Chancery" pitchFamily="66" charset="0"/>
              </a:rPr>
            </a:br>
            <a:r>
              <a:rPr lang="en-US" sz="4800" b="1" u="sng" dirty="0" smtClean="0">
                <a:latin typeface="Apple Chancery" pitchFamily="66" charset="0"/>
              </a:rPr>
              <a:t>Surface Currents</a:t>
            </a:r>
            <a:endParaRPr lang="en-US" sz="48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29" y="1477504"/>
            <a:ext cx="9067800" cy="5035056"/>
          </a:xfrm>
        </p:spPr>
        <p:txBody>
          <a:bodyPr>
            <a:noAutofit/>
          </a:bodyPr>
          <a:lstStyle/>
          <a:p>
            <a:r>
              <a:rPr lang="en-US" sz="4400" dirty="0" smtClean="0"/>
              <a:t>Surface winds and surface currents are affected </a:t>
            </a:r>
            <a:r>
              <a:rPr lang="en-US" sz="4400" dirty="0" smtClean="0"/>
              <a:t>by </a:t>
            </a:r>
            <a:r>
              <a:rPr lang="en-US" sz="4400" dirty="0" smtClean="0"/>
              <a:t>the rotation of the Earth (the </a:t>
            </a:r>
            <a:r>
              <a:rPr lang="en-US" sz="4400" dirty="0" smtClean="0">
                <a:solidFill>
                  <a:srgbClr val="CC3399"/>
                </a:solidFill>
              </a:rPr>
              <a:t>Coriolis Effect</a:t>
            </a:r>
            <a:r>
              <a:rPr lang="en-US" sz="4400" dirty="0" smtClean="0"/>
              <a:t>).</a:t>
            </a:r>
          </a:p>
          <a:p>
            <a:pPr marL="0" indent="0">
              <a:buNone/>
            </a:pPr>
            <a:r>
              <a:rPr lang="en-US" sz="3300" dirty="0">
                <a:hlinkClick r:id="rId3"/>
              </a:rPr>
              <a:t>https://</a:t>
            </a:r>
            <a:r>
              <a:rPr lang="en-US" sz="3300" dirty="0" smtClean="0">
                <a:hlinkClick r:id="rId3"/>
              </a:rPr>
              <a:t>www.youtube.com/watch?v=mPsLanVS1Q8</a:t>
            </a:r>
            <a:r>
              <a:rPr lang="en-US" sz="3300" dirty="0" smtClean="0"/>
              <a:t>  </a:t>
            </a:r>
          </a:p>
          <a:p>
            <a:r>
              <a:rPr lang="en-US" sz="4400" dirty="0" smtClean="0"/>
              <a:t>Because Earth rotates toward the </a:t>
            </a:r>
            <a:r>
              <a:rPr lang="en-US" sz="4400" dirty="0" smtClean="0">
                <a:solidFill>
                  <a:srgbClr val="CC3399"/>
                </a:solidFill>
              </a:rPr>
              <a:t>east</a:t>
            </a:r>
            <a:r>
              <a:rPr lang="en-US" sz="4400" dirty="0" smtClean="0"/>
              <a:t>, winds appear to curve to the </a:t>
            </a:r>
            <a:r>
              <a:rPr lang="en-US" sz="4400" dirty="0" smtClean="0">
                <a:solidFill>
                  <a:srgbClr val="CC3399"/>
                </a:solidFill>
              </a:rPr>
              <a:t>right</a:t>
            </a:r>
            <a:r>
              <a:rPr lang="en-US" sz="4400" dirty="0" smtClean="0"/>
              <a:t> in the </a:t>
            </a:r>
            <a:r>
              <a:rPr lang="en-US" sz="4400" dirty="0" smtClean="0">
                <a:solidFill>
                  <a:srgbClr val="CC3399"/>
                </a:solidFill>
              </a:rPr>
              <a:t>northern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67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87" y="-46495"/>
            <a:ext cx="9633284" cy="1523999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Apple Chancery" pitchFamily="66" charset="0"/>
              </a:rPr>
              <a:t>Ocean Currents: </a:t>
            </a:r>
            <a:br>
              <a:rPr lang="en-US" sz="4800" b="1" u="sng" dirty="0" smtClean="0">
                <a:latin typeface="Apple Chancery" pitchFamily="66" charset="0"/>
              </a:rPr>
            </a:br>
            <a:r>
              <a:rPr lang="en-US" sz="4800" b="1" u="sng" dirty="0" smtClean="0">
                <a:latin typeface="Apple Chancery" pitchFamily="66" charset="0"/>
              </a:rPr>
              <a:t>Surface Currents</a:t>
            </a:r>
            <a:endParaRPr lang="en-US" sz="48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29" y="1477504"/>
            <a:ext cx="9067800" cy="4419601"/>
          </a:xfrm>
        </p:spPr>
        <p:txBody>
          <a:bodyPr>
            <a:noAutofit/>
          </a:bodyPr>
          <a:lstStyle/>
          <a:p>
            <a:r>
              <a:rPr lang="en-US" sz="4400" dirty="0" smtClean="0"/>
              <a:t>hemisphere </a:t>
            </a:r>
            <a:r>
              <a:rPr lang="en-US" sz="4400" dirty="0" smtClean="0"/>
              <a:t>and to the </a:t>
            </a:r>
            <a:r>
              <a:rPr lang="en-US" sz="4400" dirty="0" smtClean="0">
                <a:solidFill>
                  <a:srgbClr val="CC3399"/>
                </a:solidFill>
              </a:rPr>
              <a:t>left</a:t>
            </a:r>
            <a:r>
              <a:rPr lang="en-US" sz="4400" dirty="0" smtClean="0"/>
              <a:t> in the </a:t>
            </a:r>
            <a:r>
              <a:rPr lang="en-US" sz="4400" dirty="0" smtClean="0">
                <a:solidFill>
                  <a:srgbClr val="CC3399"/>
                </a:solidFill>
              </a:rPr>
              <a:t>southern</a:t>
            </a:r>
            <a:r>
              <a:rPr lang="en-US" sz="4400" dirty="0" smtClean="0"/>
              <a:t> hemisphere, this is called the Coriolis Effect.</a:t>
            </a:r>
          </a:p>
          <a:p>
            <a:r>
              <a:rPr lang="en-US" sz="4400" dirty="0" smtClean="0"/>
              <a:t>So, currents </a:t>
            </a:r>
            <a:r>
              <a:rPr lang="en-US" sz="4400" dirty="0" smtClean="0">
                <a:solidFill>
                  <a:srgbClr val="CC3399"/>
                </a:solidFill>
              </a:rPr>
              <a:t>north</a:t>
            </a:r>
            <a:r>
              <a:rPr lang="en-US" sz="4400" dirty="0" smtClean="0"/>
              <a:t> of the equator turn to the right and currents </a:t>
            </a:r>
            <a:r>
              <a:rPr lang="en-US" sz="4400" dirty="0" smtClean="0">
                <a:solidFill>
                  <a:srgbClr val="CC3399"/>
                </a:solidFill>
              </a:rPr>
              <a:t>south</a:t>
            </a:r>
            <a:r>
              <a:rPr lang="en-US" sz="4400" dirty="0" smtClean="0"/>
              <a:t> of the equator turn to the left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728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Coriolis Effect on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05" y="2171619"/>
            <a:ext cx="4058653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Curving of </a:t>
            </a:r>
            <a:r>
              <a:rPr lang="en-US" sz="5400" b="1" dirty="0" smtClean="0">
                <a:solidFill>
                  <a:srgbClr val="CC3399"/>
                </a:solidFill>
              </a:rPr>
              <a:t>surface</a:t>
            </a:r>
            <a:r>
              <a:rPr lang="en-US" sz="5400" b="1" dirty="0" smtClean="0">
                <a:solidFill>
                  <a:schemeClr val="tx2"/>
                </a:solidFill>
              </a:rPr>
              <a:t> winds due to the Earth’s </a:t>
            </a:r>
            <a:r>
              <a:rPr lang="en-US" sz="5400" b="1" dirty="0" smtClean="0">
                <a:solidFill>
                  <a:srgbClr val="CC3399"/>
                </a:solidFill>
              </a:rPr>
              <a:t>rotation</a:t>
            </a:r>
            <a:r>
              <a:rPr lang="en-US" sz="5400" b="1" dirty="0" smtClean="0">
                <a:solidFill>
                  <a:schemeClr val="tx2"/>
                </a:solidFill>
              </a:rPr>
              <a:t>.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0" y="2223119"/>
            <a:ext cx="4385845" cy="41958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184485"/>
            <a:ext cx="12191999" cy="882316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1" y="1147011"/>
            <a:ext cx="10706569" cy="559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8229" y="3777916"/>
            <a:ext cx="11975432" cy="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4800" y="1957137"/>
            <a:ext cx="0" cy="180473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2277" y="2843463"/>
            <a:ext cx="2606843" cy="83099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b="1" dirty="0" smtClean="0"/>
              <a:t>Equator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19397" y="1161530"/>
            <a:ext cx="6689559" cy="95410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/>
              <a:t>Surface currents north of the Equator curve to the right due to the Earth’s rotation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1774905" y="1941095"/>
            <a:ext cx="0" cy="180473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4800" y="3777917"/>
            <a:ext cx="0" cy="183522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774905" y="3745832"/>
            <a:ext cx="0" cy="183522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9608" y="5429128"/>
            <a:ext cx="6689559" cy="95410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/>
              <a:t>Surface currents south of the Equator curve to the left due to the Earth’s rotation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722663" y="3810001"/>
            <a:ext cx="10706568" cy="267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1579" y="1058779"/>
            <a:ext cx="10827651" cy="268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30" grpId="0" animBg="1"/>
      <p:bldP spid="30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21" y="152400"/>
            <a:ext cx="9067800" cy="155833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pple Chancery" pitchFamily="66" charset="0"/>
              </a:rPr>
              <a:t>Animation of Ocean </a:t>
            </a:r>
            <a:br>
              <a:rPr lang="en-US" b="1" dirty="0" smtClean="0">
                <a:latin typeface="Apple Chancery" pitchFamily="66" charset="0"/>
              </a:rPr>
            </a:br>
            <a:r>
              <a:rPr lang="en-US" b="1" dirty="0" smtClean="0">
                <a:latin typeface="Apple Chancery" pitchFamily="66" charset="0"/>
              </a:rPr>
              <a:t>Surface Currents</a:t>
            </a:r>
            <a:endParaRPr lang="en-US" b="1" dirty="0">
              <a:latin typeface="Apple Chancery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820" y="1659904"/>
            <a:ext cx="74355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www.classzone.com/books/earth_science/terc/content/visualizations/es2401/es2401page01.cfm?chapter_no=visualization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48589" y="4742765"/>
            <a:ext cx="7812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www.classzone.com/books/earth_science/terc/content/visualizations/es1904/es1904page01.cfm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520" y="3457073"/>
            <a:ext cx="9067800" cy="102092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pple Chancery" pitchFamily="66" charset="0"/>
              </a:rPr>
              <a:t>Animation of </a:t>
            </a:r>
            <a:r>
              <a:rPr lang="en-US" b="1" dirty="0" err="1" smtClean="0">
                <a:latin typeface="Apple Chancery" pitchFamily="66" charset="0"/>
              </a:rPr>
              <a:t>Coriolis</a:t>
            </a:r>
            <a:r>
              <a:rPr lang="en-US" b="1" dirty="0" smtClean="0">
                <a:latin typeface="Apple Chancery" pitchFamily="66" charset="0"/>
              </a:rPr>
              <a:t> Effect</a:t>
            </a:r>
            <a:endParaRPr lang="en-US" b="1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78" y="1101288"/>
            <a:ext cx="8921417" cy="5636395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CC3399"/>
                </a:solidFill>
              </a:rPr>
              <a:t>ocean</a:t>
            </a:r>
            <a:r>
              <a:rPr lang="en-US" sz="4000" dirty="0" smtClean="0"/>
              <a:t> absorbs, stores, and moves the </a:t>
            </a:r>
            <a:r>
              <a:rPr lang="en-US" sz="4000" dirty="0" smtClean="0">
                <a:solidFill>
                  <a:srgbClr val="CC3399"/>
                </a:solidFill>
              </a:rPr>
              <a:t>sun’s</a:t>
            </a:r>
            <a:r>
              <a:rPr lang="en-US" sz="4000" dirty="0" smtClean="0"/>
              <a:t> </a:t>
            </a:r>
            <a:r>
              <a:rPr lang="en-US" sz="4000" dirty="0" smtClean="0"/>
              <a:t>heat </a:t>
            </a:r>
            <a:r>
              <a:rPr lang="en-US" sz="4000" dirty="0" smtClean="0"/>
              <a:t>(energy).</a:t>
            </a:r>
          </a:p>
          <a:p>
            <a:r>
              <a:rPr lang="en-US" sz="4000" dirty="0" smtClean="0"/>
              <a:t>Surface </a:t>
            </a:r>
            <a:r>
              <a:rPr lang="en-US" sz="4000" dirty="0" smtClean="0">
                <a:solidFill>
                  <a:srgbClr val="CC3399"/>
                </a:solidFill>
              </a:rPr>
              <a:t>currents</a:t>
            </a:r>
            <a:r>
              <a:rPr lang="en-US" sz="4000" dirty="0" smtClean="0"/>
              <a:t> transport this </a:t>
            </a:r>
            <a:r>
              <a:rPr lang="en-US" sz="4000" dirty="0" smtClean="0">
                <a:solidFill>
                  <a:srgbClr val="CC3399"/>
                </a:solidFill>
              </a:rPr>
              <a:t>energy</a:t>
            </a:r>
            <a:r>
              <a:rPr lang="en-US" sz="4000" dirty="0" smtClean="0"/>
              <a:t> all over the world.</a:t>
            </a:r>
          </a:p>
          <a:p>
            <a:r>
              <a:rPr lang="en-US" sz="4000" dirty="0" smtClean="0">
                <a:solidFill>
                  <a:srgbClr val="CC3399"/>
                </a:solidFill>
              </a:rPr>
              <a:t>Surface</a:t>
            </a:r>
            <a:r>
              <a:rPr lang="en-US" sz="4000" dirty="0" smtClean="0"/>
              <a:t> currents move warmer water into cooler regions and </a:t>
            </a:r>
            <a:r>
              <a:rPr lang="en-US" sz="4000" dirty="0" smtClean="0">
                <a:solidFill>
                  <a:srgbClr val="CC3399"/>
                </a:solidFill>
              </a:rPr>
              <a:t>return</a:t>
            </a:r>
            <a:r>
              <a:rPr lang="en-US" sz="4000" dirty="0" smtClean="0"/>
              <a:t> cooler water to the warmer </a:t>
            </a:r>
            <a:br>
              <a:rPr lang="en-US" sz="4000" dirty="0" smtClean="0"/>
            </a:br>
            <a:r>
              <a:rPr lang="en-US" sz="4000" dirty="0" smtClean="0"/>
              <a:t>regions (tropics</a:t>
            </a:r>
            <a:r>
              <a:rPr lang="en-US" sz="4000" dirty="0" smtClean="0"/>
              <a:t>).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8423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78" y="1101288"/>
            <a:ext cx="8921417" cy="563639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C3399"/>
                </a:solidFill>
              </a:rPr>
              <a:t>Currents</a:t>
            </a:r>
            <a:r>
              <a:rPr lang="en-US" sz="4400" dirty="0" smtClean="0"/>
              <a:t> </a:t>
            </a:r>
            <a:r>
              <a:rPr lang="en-US" sz="4400" dirty="0" smtClean="0"/>
              <a:t>can have a </a:t>
            </a:r>
            <a:r>
              <a:rPr lang="en-US" sz="4400" dirty="0" smtClean="0">
                <a:solidFill>
                  <a:srgbClr val="CC3399"/>
                </a:solidFill>
              </a:rPr>
              <a:t>cooling</a:t>
            </a:r>
            <a:r>
              <a:rPr lang="en-US" sz="4400" dirty="0" smtClean="0"/>
              <a:t> effect on an area’s </a:t>
            </a:r>
            <a:r>
              <a:rPr lang="en-US" sz="4400" dirty="0" smtClean="0"/>
              <a:t>climate </a:t>
            </a:r>
            <a:r>
              <a:rPr lang="en-US" sz="4400" dirty="0" smtClean="0"/>
              <a:t>or a </a:t>
            </a:r>
            <a:r>
              <a:rPr lang="en-US" sz="4400" dirty="0" smtClean="0">
                <a:solidFill>
                  <a:srgbClr val="CC3399"/>
                </a:solidFill>
              </a:rPr>
              <a:t>warming</a:t>
            </a:r>
            <a:r>
              <a:rPr lang="en-US" sz="4400" dirty="0" smtClean="0"/>
              <a:t> effect on an area’s </a:t>
            </a:r>
            <a:r>
              <a:rPr lang="en-US" sz="4400" dirty="0" smtClean="0">
                <a:solidFill>
                  <a:srgbClr val="CC3399"/>
                </a:solidFill>
              </a:rPr>
              <a:t>climate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As </a:t>
            </a:r>
            <a:r>
              <a:rPr lang="en-US" sz="4400" dirty="0" smtClean="0">
                <a:solidFill>
                  <a:srgbClr val="CC3399"/>
                </a:solidFill>
              </a:rPr>
              <a:t>warm</a:t>
            </a:r>
            <a:r>
              <a:rPr lang="en-US" sz="4400" dirty="0" smtClean="0"/>
              <a:t> water flows from the equator, </a:t>
            </a:r>
            <a:r>
              <a:rPr lang="en-US" sz="4400" dirty="0" smtClean="0">
                <a:solidFill>
                  <a:srgbClr val="CC3399"/>
                </a:solidFill>
              </a:rPr>
              <a:t>heat</a:t>
            </a:r>
            <a:r>
              <a:rPr lang="en-US" sz="4400" dirty="0" smtClean="0"/>
              <a:t> is released into the atmosphere and the air is </a:t>
            </a:r>
            <a:r>
              <a:rPr lang="en-US" sz="4400" dirty="0" smtClean="0">
                <a:solidFill>
                  <a:srgbClr val="CC3399"/>
                </a:solidFill>
              </a:rPr>
              <a:t>warmed</a:t>
            </a:r>
            <a:r>
              <a:rPr lang="en-US" sz="4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0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979" y="-8020"/>
            <a:ext cx="7996990" cy="320842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Essential Question:</a:t>
            </a:r>
            <a:b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</a:b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How are waves and </a:t>
            </a:r>
            <a:b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</a:b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currents created?</a:t>
            </a:r>
            <a:endParaRPr lang="en-US" sz="6600" dirty="0">
              <a:ln>
                <a:solidFill>
                  <a:schemeClr val="tx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Chancery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379" y="3866147"/>
            <a:ext cx="12192000" cy="270309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effectLst/>
                <a:latin typeface="Apple Chancery" pitchFamily="66" charset="0"/>
              </a:rPr>
              <a:t>Standards:</a:t>
            </a:r>
          </a:p>
          <a:p>
            <a:pPr algn="l"/>
            <a:r>
              <a:rPr lang="en-US" sz="6000" dirty="0" smtClean="0">
                <a:effectLst/>
                <a:latin typeface="Apple Chancery" pitchFamily="66" charset="0"/>
              </a:rPr>
              <a:t>S6E3d. Explain the causes </a:t>
            </a:r>
            <a:br>
              <a:rPr lang="en-US" sz="6000" dirty="0" smtClean="0">
                <a:effectLst/>
                <a:latin typeface="Apple Chancery" pitchFamily="66" charset="0"/>
              </a:rPr>
            </a:br>
            <a:r>
              <a:rPr lang="en-US" sz="6000" dirty="0" smtClean="0">
                <a:effectLst/>
                <a:latin typeface="Apple Chancery" pitchFamily="66" charset="0"/>
              </a:rPr>
              <a:t>of </a:t>
            </a:r>
            <a:r>
              <a:rPr lang="en-US" sz="6000" u="sng" dirty="0" smtClean="0">
                <a:effectLst/>
                <a:latin typeface="Apple Chancery" pitchFamily="66" charset="0"/>
              </a:rPr>
              <a:t>waves</a:t>
            </a:r>
            <a:r>
              <a:rPr lang="en-US" sz="6000" dirty="0" smtClean="0">
                <a:effectLst/>
                <a:latin typeface="Apple Chancery" pitchFamily="66" charset="0"/>
              </a:rPr>
              <a:t>, </a:t>
            </a:r>
            <a:r>
              <a:rPr lang="en-US" sz="6000" u="sng" dirty="0" smtClean="0">
                <a:effectLst/>
                <a:latin typeface="Apple Chancery" pitchFamily="66" charset="0"/>
              </a:rPr>
              <a:t>currents</a:t>
            </a:r>
            <a:r>
              <a:rPr lang="en-US" sz="6000" dirty="0" smtClean="0">
                <a:effectLst/>
                <a:latin typeface="Apple Chancery" pitchFamily="66" charset="0"/>
              </a:rPr>
              <a:t>, and tides.</a:t>
            </a:r>
            <a:endParaRPr lang="en-US" sz="6000" dirty="0">
              <a:effectLst/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43" y="972952"/>
            <a:ext cx="5719009" cy="6286101"/>
          </a:xfrm>
        </p:spPr>
        <p:txBody>
          <a:bodyPr>
            <a:noAutofit/>
          </a:bodyPr>
          <a:lstStyle/>
          <a:p>
            <a:r>
              <a:rPr lang="en-US" sz="3300" dirty="0" smtClean="0"/>
              <a:t>Think about what you </a:t>
            </a:r>
            <a:br>
              <a:rPr lang="en-US" sz="3300" dirty="0" smtClean="0"/>
            </a:br>
            <a:r>
              <a:rPr lang="en-US" sz="3300" dirty="0" smtClean="0"/>
              <a:t>learned in social studies </a:t>
            </a:r>
            <a:br>
              <a:rPr lang="en-US" sz="3300" dirty="0" smtClean="0"/>
            </a:br>
            <a:r>
              <a:rPr lang="en-US" sz="3300" dirty="0" smtClean="0"/>
              <a:t>about Europe’s climate. </a:t>
            </a:r>
            <a:br>
              <a:rPr lang="en-US" sz="3300" dirty="0" smtClean="0"/>
            </a:br>
            <a:r>
              <a:rPr lang="en-US" sz="3300" dirty="0" smtClean="0"/>
              <a:t>What surface current </a:t>
            </a:r>
            <a:br>
              <a:rPr lang="en-US" sz="3300" dirty="0" smtClean="0"/>
            </a:br>
            <a:r>
              <a:rPr lang="en-US" sz="3300" dirty="0" smtClean="0"/>
              <a:t>makes Europe’s climate temperate (mild</a:t>
            </a:r>
            <a:r>
              <a:rPr lang="en-US" sz="3300" dirty="0" smtClean="0"/>
              <a:t>)?</a:t>
            </a:r>
            <a:endParaRPr lang="en-US" sz="3300" dirty="0" smtClean="0"/>
          </a:p>
        </p:txBody>
      </p:sp>
      <p:pic>
        <p:nvPicPr>
          <p:cNvPr id="7170" name="Picture 2" descr="http://mail.colonial.net/~hkaiter/1AAAImages/gulfstre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906379"/>
            <a:ext cx="4505157" cy="26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8560" y="4116002"/>
            <a:ext cx="8615680" cy="19389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/>
              <a:t>The </a:t>
            </a:r>
            <a:r>
              <a:rPr lang="en-US" sz="4000" dirty="0">
                <a:solidFill>
                  <a:srgbClr val="CC3399"/>
                </a:solidFill>
              </a:rPr>
              <a:t>Gulf Stream</a:t>
            </a:r>
            <a:r>
              <a:rPr lang="en-US" sz="4000" dirty="0"/>
              <a:t> is a </a:t>
            </a:r>
            <a:r>
              <a:rPr lang="en-US" sz="4000" dirty="0" smtClean="0"/>
              <a:t>surface </a:t>
            </a:r>
            <a:r>
              <a:rPr lang="en-US" sz="4000" dirty="0"/>
              <a:t>current that </a:t>
            </a:r>
            <a:r>
              <a:rPr lang="en-US" sz="4000" dirty="0" smtClean="0"/>
              <a:t>moves </a:t>
            </a:r>
            <a:r>
              <a:rPr lang="en-US" sz="4000" dirty="0"/>
              <a:t>warm water from the tropics to the cooler regions around </a:t>
            </a:r>
            <a:r>
              <a:rPr lang="en-US" sz="4000" dirty="0">
                <a:solidFill>
                  <a:srgbClr val="CC3399"/>
                </a:solidFill>
              </a:rPr>
              <a:t>Europe</a:t>
            </a:r>
            <a:r>
              <a:rPr lang="en-US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60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272714"/>
            <a:ext cx="9063791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1600" b="1" dirty="0" smtClean="0">
                <a:latin typeface="Apple Chancery" pitchFamily="66" charset="0"/>
              </a:rPr>
              <a:t/>
            </a:r>
            <a:br>
              <a:rPr lang="en-US" sz="1600" b="1" dirty="0" smtClean="0">
                <a:latin typeface="Apple Chancery" pitchFamily="66" charset="0"/>
              </a:rPr>
            </a:br>
            <a:r>
              <a:rPr lang="en-US" sz="2600" b="1" dirty="0" smtClean="0"/>
              <a:t>Notice again the Red arrows and the Blue arrows showing the movement of warm water and the movement of cold water</a:t>
            </a:r>
            <a:endParaRPr lang="en-US" sz="2600" b="1" u="sng" dirty="0"/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3" y="2342147"/>
            <a:ext cx="8364538" cy="4370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89" y="3850043"/>
            <a:ext cx="1076296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pple Chancery" pitchFamily="66" charset="0"/>
              </a:rPr>
              <a:t>Gulf Stream and Climate</a:t>
            </a:r>
            <a:endParaRPr lang="en-US" sz="8000" dirty="0">
              <a:latin typeface="Apple Chancer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926" y="5795211"/>
            <a:ext cx="10472928" cy="7178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www.youtube.com/watch?v=UuGrBhK2c7U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94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942" y="198761"/>
            <a:ext cx="9067800" cy="19428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smtClean="0">
                <a:latin typeface="Apple Chancery" pitchFamily="66" charset="0"/>
              </a:rPr>
              <a:t>The video reminded us that the masses of water are moved by wind, but what did they say was the primary cause of ocean currents?</a:t>
            </a:r>
            <a:endParaRPr lang="en-US" sz="3700" b="1" dirty="0">
              <a:latin typeface="Apple Chancery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0731" y="2939249"/>
            <a:ext cx="9067800" cy="161848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solidFill>
                  <a:srgbClr val="CC3399"/>
                </a:solidFill>
                <a:latin typeface="Apple Chancery" pitchFamily="66" charset="0"/>
              </a:rPr>
              <a:t>Different densities are responsible for ocean currents.</a:t>
            </a:r>
            <a:r>
              <a:rPr lang="en-US" sz="3700" b="1" dirty="0" smtClean="0">
                <a:latin typeface="Apple Chancery" pitchFamily="66" charset="0"/>
              </a:rPr>
              <a:t> What factors did we learn influence ocean water’s density?</a:t>
            </a:r>
            <a:endParaRPr lang="en-US" sz="3700" b="1" dirty="0">
              <a:latin typeface="Apple Chancery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0731" y="4790340"/>
            <a:ext cx="9067800" cy="1618481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solidFill>
                  <a:srgbClr val="CC3399"/>
                </a:solidFill>
                <a:latin typeface="Apple Chancery" pitchFamily="66" charset="0"/>
              </a:rPr>
              <a:t>Temperature and Salinity</a:t>
            </a:r>
            <a:r>
              <a:rPr lang="en-US" sz="3700" b="1" dirty="0" smtClean="0">
                <a:latin typeface="Apple Chancery" pitchFamily="66" charset="0"/>
              </a:rPr>
              <a:t> Affect the Density </a:t>
            </a:r>
            <a:br>
              <a:rPr lang="en-US" sz="3700" b="1" dirty="0" smtClean="0">
                <a:latin typeface="Apple Chancery" pitchFamily="66" charset="0"/>
              </a:rPr>
            </a:br>
            <a:r>
              <a:rPr lang="en-US" sz="3700" b="1" dirty="0" smtClean="0">
                <a:latin typeface="Apple Chancery" pitchFamily="66" charset="0"/>
              </a:rPr>
              <a:t>of Ocean Water.</a:t>
            </a:r>
            <a:endParaRPr lang="en-US" sz="3700" b="1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76203"/>
            <a:ext cx="11887200" cy="160095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Salinity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Density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711199" y="3957873"/>
            <a:ext cx="2032000" cy="1752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Temperature decreases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711202" y="2213195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Density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271033" y="2202597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Salinity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3454402" y="2202597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Temperature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3454399" y="3957497"/>
            <a:ext cx="2032000" cy="1752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Density decreases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6293159" y="3802455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Density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9347197" y="1305208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Ocean depth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</a:p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9347197" y="2743200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Salinity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9355236" y="4495800"/>
            <a:ext cx="2032000" cy="2209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Temperature decreases</a:t>
            </a:r>
          </a:p>
          <a:p>
            <a:pPr algn="ctr"/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because cold water is more dense and sinks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27099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942" y="1638701"/>
            <a:ext cx="9067800" cy="466584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C3399"/>
                </a:solidFill>
              </a:rPr>
              <a:t>Deep</a:t>
            </a:r>
            <a:r>
              <a:rPr lang="en-US" sz="4400" dirty="0" smtClean="0"/>
              <a:t> in the ocean, waters circulate not because of wind but because of </a:t>
            </a:r>
            <a:r>
              <a:rPr lang="en-US" sz="4400" dirty="0" smtClean="0">
                <a:solidFill>
                  <a:srgbClr val="CC3399"/>
                </a:solidFill>
              </a:rPr>
              <a:t>density differences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A </a:t>
            </a:r>
            <a:r>
              <a:rPr lang="en-US" sz="4400" dirty="0" smtClean="0">
                <a:solidFill>
                  <a:srgbClr val="CC3399"/>
                </a:solidFill>
              </a:rPr>
              <a:t>density</a:t>
            </a:r>
            <a:r>
              <a:rPr lang="en-US" sz="4400" dirty="0" smtClean="0"/>
              <a:t> current forms when a mass of seawater becomes </a:t>
            </a:r>
            <a:r>
              <a:rPr lang="en-US" sz="4400" dirty="0" smtClean="0">
                <a:solidFill>
                  <a:srgbClr val="CC3399"/>
                </a:solidFill>
              </a:rPr>
              <a:t>more</a:t>
            </a:r>
            <a:r>
              <a:rPr lang="en-US" sz="4400" dirty="0" smtClean="0"/>
              <a:t> dense than the surrounding water</a:t>
            </a:r>
            <a:r>
              <a:rPr lang="en-US" sz="4400" dirty="0" smtClean="0"/>
              <a:t>.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6894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27099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942" y="1638701"/>
            <a:ext cx="9067800" cy="4665846"/>
          </a:xfrm>
        </p:spPr>
        <p:txBody>
          <a:bodyPr>
            <a:noAutofit/>
          </a:bodyPr>
          <a:lstStyle/>
          <a:p>
            <a:r>
              <a:rPr lang="en-US" sz="4400" dirty="0" smtClean="0"/>
              <a:t>More </a:t>
            </a:r>
            <a:r>
              <a:rPr lang="en-US" sz="4400" dirty="0" smtClean="0"/>
              <a:t>dense seawater </a:t>
            </a:r>
            <a:r>
              <a:rPr lang="en-US" sz="4400" dirty="0" smtClean="0">
                <a:solidFill>
                  <a:srgbClr val="CC3399"/>
                </a:solidFill>
              </a:rPr>
              <a:t>sinks</a:t>
            </a:r>
            <a:r>
              <a:rPr lang="en-US" sz="4400" dirty="0" smtClean="0"/>
              <a:t> beneath less dense seawater.</a:t>
            </a:r>
          </a:p>
          <a:p>
            <a:r>
              <a:rPr lang="en-US" sz="4400" dirty="0" smtClean="0"/>
              <a:t>Density currents circulate ocean water </a:t>
            </a:r>
            <a:r>
              <a:rPr lang="en-US" sz="4400" dirty="0" smtClean="0">
                <a:solidFill>
                  <a:srgbClr val="CC3399"/>
                </a:solidFill>
              </a:rPr>
              <a:t>slowly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88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RINGTONCB\Documents\Science\6th Grade\hydrology\eq4_waves_currents\density_curr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33" y="1630558"/>
            <a:ext cx="8382668" cy="44637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94854" y="214803"/>
            <a:ext cx="793482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rgbClr val="373545"/>
                </a:solidFill>
                <a:latin typeface="Apple Chancery" pitchFamily="66" charset="0"/>
              </a:rPr>
              <a:t>Density Currents</a:t>
            </a:r>
            <a:endParaRPr lang="en-US" sz="8000" b="1" u="sng" dirty="0">
              <a:solidFill>
                <a:srgbClr val="373545"/>
              </a:solidFill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59" y="2109328"/>
            <a:ext cx="6474661" cy="41226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13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260" y="238866"/>
            <a:ext cx="7934826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1578327"/>
            <a:ext cx="8382727" cy="49686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868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9067800" cy="2422518"/>
          </a:xfrm>
        </p:spPr>
        <p:txBody>
          <a:bodyPr/>
          <a:lstStyle/>
          <a:p>
            <a:pPr algn="ctr"/>
            <a:r>
              <a:rPr lang="en-US" dirty="0" smtClean="0">
                <a:latin typeface="Apple Chancery" pitchFamily="66" charset="0"/>
              </a:rPr>
              <a:t>Activating Strategy:</a:t>
            </a:r>
            <a:br>
              <a:rPr lang="en-US" dirty="0" smtClean="0">
                <a:latin typeface="Apple Chancery" pitchFamily="66" charset="0"/>
              </a:rPr>
            </a:br>
            <a:r>
              <a:rPr lang="en-US" dirty="0" smtClean="0">
                <a:latin typeface="Apple Chancery" pitchFamily="66" charset="0"/>
              </a:rPr>
              <a:t>Watch the video below then </a:t>
            </a:r>
            <a:br>
              <a:rPr lang="en-US" dirty="0" smtClean="0">
                <a:latin typeface="Apple Chancery" pitchFamily="66" charset="0"/>
              </a:rPr>
            </a:br>
            <a:r>
              <a:rPr lang="en-US" dirty="0" smtClean="0">
                <a:latin typeface="Apple Chancery" pitchFamily="66" charset="0"/>
              </a:rPr>
              <a:t>answer the questions.</a:t>
            </a:r>
            <a:endParaRPr lang="en-US" dirty="0">
              <a:latin typeface="Apple Chancery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11" y="3866147"/>
            <a:ext cx="9561094" cy="25908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Where is this event happening? </a:t>
            </a:r>
          </a:p>
          <a:p>
            <a:pPr algn="ctr"/>
            <a:r>
              <a:rPr lang="en-US" sz="3800" dirty="0" smtClean="0"/>
              <a:t>What causes the condition shown in the video?</a:t>
            </a:r>
          </a:p>
          <a:p>
            <a:pPr algn="ctr"/>
            <a:r>
              <a:rPr lang="en-US" sz="3800" dirty="0" smtClean="0"/>
              <a:t>What do you think is the importance of the condition shown?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179095" y="2567226"/>
            <a:ext cx="8654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video.disney.com/watch/catching-the-eac-4bb39d25a179ea8833003b15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09" y="620480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Apple Chancery" pitchFamily="66" charset="0"/>
              </a:rPr>
              <a:t>Diagram of Density Currents</a:t>
            </a:r>
            <a:endParaRPr lang="en-US" sz="6600" b="1" dirty="0">
              <a:latin typeface="Apple Chancery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48" y="2001104"/>
            <a:ext cx="7069723" cy="443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3653" y="1591998"/>
            <a:ext cx="7662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Ocean Currents Song</a:t>
            </a:r>
            <a:endParaRPr lang="en-US" sz="5400" dirty="0" smtClean="0">
              <a:hlinkClick r:id="rId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7653" y="2803820"/>
            <a:ext cx="75888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4"/>
              </a:rPr>
              <a:t>https://</a:t>
            </a:r>
            <a:r>
              <a:rPr lang="en-US" sz="4400" dirty="0" smtClean="0">
                <a:hlinkClick r:id="rId4"/>
              </a:rPr>
              <a:t>www.youtube.com/watch?v=NsdH_NRM-CU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0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53" y="96253"/>
            <a:ext cx="4638174" cy="1405930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 smtClean="0">
                <a:latin typeface="Apple Chancery" pitchFamily="66" charset="0"/>
              </a:rPr>
              <a:t>Waves</a:t>
            </a:r>
            <a:endParaRPr lang="en-US" sz="96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458" y="1526406"/>
            <a:ext cx="4782553" cy="4553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A </a:t>
            </a:r>
            <a:r>
              <a:rPr lang="en-US" sz="4000" dirty="0" smtClean="0">
                <a:solidFill>
                  <a:srgbClr val="CC3399"/>
                </a:solidFill>
              </a:rPr>
              <a:t>wave</a:t>
            </a:r>
            <a:r>
              <a:rPr lang="en-US" sz="4000" dirty="0" smtClean="0"/>
              <a:t> is a rhythmic movement that carries </a:t>
            </a:r>
            <a:r>
              <a:rPr lang="en-US" sz="4000" dirty="0" smtClean="0">
                <a:solidFill>
                  <a:srgbClr val="CC3399"/>
                </a:solidFill>
              </a:rPr>
              <a:t>energy</a:t>
            </a:r>
            <a:r>
              <a:rPr lang="en-US" sz="4000" dirty="0" smtClean="0"/>
              <a:t> through matter and space. In the ocean, waves move through </a:t>
            </a:r>
            <a:r>
              <a:rPr lang="en-US" sz="4000" dirty="0" smtClean="0">
                <a:solidFill>
                  <a:srgbClr val="CC3399"/>
                </a:solidFill>
              </a:rPr>
              <a:t>seawater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26" name="Picture 2" descr="Continuous rolling ocean wave animation with a peek of the sunse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05" y="386986"/>
            <a:ext cx="4280068" cy="57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78" y="1395662"/>
            <a:ext cx="9162047" cy="539817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When </a:t>
            </a:r>
            <a:r>
              <a:rPr lang="en-US" sz="4400" b="1" dirty="0" smtClean="0">
                <a:solidFill>
                  <a:srgbClr val="CC3399"/>
                </a:solidFill>
              </a:rPr>
              <a:t>wind</a:t>
            </a:r>
            <a:r>
              <a:rPr lang="en-US" sz="4400" b="1" dirty="0" smtClean="0">
                <a:solidFill>
                  <a:schemeClr val="tx2"/>
                </a:solidFill>
              </a:rPr>
              <a:t> blows across a body of water, wind </a:t>
            </a:r>
            <a:r>
              <a:rPr lang="en-US" sz="4400" b="1" dirty="0" smtClean="0">
                <a:solidFill>
                  <a:srgbClr val="CC3399"/>
                </a:solidFill>
              </a:rPr>
              <a:t>energy</a:t>
            </a:r>
            <a:r>
              <a:rPr lang="en-US" sz="4400" b="1" dirty="0" smtClean="0">
                <a:solidFill>
                  <a:schemeClr val="tx2"/>
                </a:solidFill>
              </a:rPr>
              <a:t> is transferred to the </a:t>
            </a:r>
            <a:r>
              <a:rPr lang="en-US" sz="4400" b="1" dirty="0" smtClean="0">
                <a:solidFill>
                  <a:srgbClr val="CC3399"/>
                </a:solidFill>
              </a:rPr>
              <a:t>water</a:t>
            </a:r>
            <a:r>
              <a:rPr lang="en-US" sz="4400" b="1" dirty="0" smtClean="0"/>
              <a:t>.</a:t>
            </a:r>
          </a:p>
          <a:p>
            <a:r>
              <a:rPr lang="en-US" sz="4400" b="1" dirty="0" smtClean="0">
                <a:solidFill>
                  <a:schemeClr val="tx2"/>
                </a:solidFill>
              </a:rPr>
              <a:t>If the </a:t>
            </a:r>
            <a:r>
              <a:rPr lang="en-US" sz="4400" b="1" dirty="0" smtClean="0">
                <a:solidFill>
                  <a:srgbClr val="CC3399"/>
                </a:solidFill>
              </a:rPr>
              <a:t>wind speed</a:t>
            </a:r>
            <a:r>
              <a:rPr lang="en-US" sz="4400" b="1" dirty="0" smtClean="0">
                <a:solidFill>
                  <a:schemeClr val="tx2"/>
                </a:solidFill>
              </a:rPr>
              <a:t> is great enough, the water begins to pile up, forming a </a:t>
            </a:r>
            <a:r>
              <a:rPr lang="en-US" sz="4400" b="1" dirty="0" smtClean="0">
                <a:solidFill>
                  <a:srgbClr val="CC3399"/>
                </a:solidFill>
              </a:rPr>
              <a:t>wave</a:t>
            </a:r>
            <a:r>
              <a:rPr lang="en-US" sz="4400" b="1" dirty="0" smtClean="0">
                <a:solidFill>
                  <a:schemeClr val="tx2"/>
                </a:solidFill>
              </a:rPr>
              <a:t>.</a:t>
            </a:r>
            <a:endParaRPr lang="en-US" sz="4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78" y="1395662"/>
            <a:ext cx="9162047" cy="539817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The </a:t>
            </a:r>
            <a:r>
              <a:rPr lang="en-US" sz="4400" b="1" dirty="0" smtClean="0">
                <a:solidFill>
                  <a:srgbClr val="CC3399"/>
                </a:solidFill>
              </a:rPr>
              <a:t>height</a:t>
            </a:r>
            <a:r>
              <a:rPr lang="en-US" sz="4400" b="1" dirty="0" smtClean="0">
                <a:solidFill>
                  <a:schemeClr val="tx2"/>
                </a:solidFill>
              </a:rPr>
              <a:t> of a wave depends on:</a:t>
            </a:r>
          </a:p>
          <a:p>
            <a:pPr lvl="1"/>
            <a:r>
              <a:rPr lang="en-US" sz="4400" b="1" dirty="0" smtClean="0">
                <a:solidFill>
                  <a:schemeClr val="tx2"/>
                </a:solidFill>
              </a:rPr>
              <a:t>The </a:t>
            </a:r>
            <a:r>
              <a:rPr lang="en-US" sz="4400" b="1" dirty="0" smtClean="0">
                <a:solidFill>
                  <a:srgbClr val="CC3399"/>
                </a:solidFill>
              </a:rPr>
              <a:t>speed</a:t>
            </a:r>
            <a:r>
              <a:rPr lang="en-US" sz="4400" b="1" dirty="0" smtClean="0">
                <a:solidFill>
                  <a:schemeClr val="tx2"/>
                </a:solidFill>
              </a:rPr>
              <a:t> of the wind</a:t>
            </a:r>
          </a:p>
          <a:p>
            <a:pPr lvl="1"/>
            <a:r>
              <a:rPr lang="en-US" sz="4400" b="1" dirty="0" smtClean="0">
                <a:solidFill>
                  <a:schemeClr val="tx2"/>
                </a:solidFill>
              </a:rPr>
              <a:t>The </a:t>
            </a:r>
            <a:r>
              <a:rPr lang="en-US" sz="4400" b="1" dirty="0" smtClean="0">
                <a:solidFill>
                  <a:srgbClr val="CC3399"/>
                </a:solidFill>
              </a:rPr>
              <a:t>distance</a:t>
            </a:r>
            <a:r>
              <a:rPr lang="en-US" sz="4400" b="1" dirty="0" smtClean="0">
                <a:solidFill>
                  <a:schemeClr val="tx2"/>
                </a:solidFill>
              </a:rPr>
              <a:t> over which the wind blows</a:t>
            </a:r>
          </a:p>
          <a:p>
            <a:pPr lvl="1"/>
            <a:r>
              <a:rPr lang="en-US" sz="4400" b="1" dirty="0" smtClean="0">
                <a:solidFill>
                  <a:schemeClr val="tx2"/>
                </a:solidFill>
              </a:rPr>
              <a:t>The </a:t>
            </a:r>
            <a:r>
              <a:rPr lang="en-US" sz="4400" b="1" dirty="0" smtClean="0">
                <a:solidFill>
                  <a:srgbClr val="CC3399"/>
                </a:solidFill>
              </a:rPr>
              <a:t>length</a:t>
            </a:r>
            <a:r>
              <a:rPr lang="en-US" sz="4400" b="1" dirty="0" smtClean="0">
                <a:solidFill>
                  <a:schemeClr val="tx2"/>
                </a:solidFill>
              </a:rPr>
              <a:t> of </a:t>
            </a:r>
            <a:r>
              <a:rPr lang="en-US" sz="4400" b="1" dirty="0" smtClean="0">
                <a:solidFill>
                  <a:srgbClr val="CC3399"/>
                </a:solidFill>
              </a:rPr>
              <a:t>time</a:t>
            </a:r>
            <a:r>
              <a:rPr lang="en-US" sz="4400" b="1" dirty="0" smtClean="0">
                <a:solidFill>
                  <a:schemeClr val="tx2"/>
                </a:solidFill>
              </a:rPr>
              <a:t> the wind blows</a:t>
            </a:r>
          </a:p>
        </p:txBody>
      </p:sp>
    </p:spTree>
    <p:extLst>
      <p:ext uri="{BB962C8B-B14F-4D97-AF65-F5344CB8AC3E}">
        <p14:creationId xmlns:p14="http://schemas.microsoft.com/office/powerpoint/2010/main" val="3787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876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8" y="955040"/>
            <a:ext cx="9488905" cy="3160028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Once set in </a:t>
            </a:r>
            <a:r>
              <a:rPr lang="en-US" sz="3800" b="1" dirty="0" smtClean="0">
                <a:solidFill>
                  <a:srgbClr val="CC3399"/>
                </a:solidFill>
              </a:rPr>
              <a:t>motion</a:t>
            </a:r>
            <a:r>
              <a:rPr lang="en-US" sz="3800" b="1" dirty="0" smtClean="0"/>
              <a:t>, waves continue moving for long distances, even if the wind stops </a:t>
            </a:r>
            <a:r>
              <a:rPr lang="en-US" sz="3800" b="1" dirty="0" smtClean="0">
                <a:solidFill>
                  <a:srgbClr val="CC3399"/>
                </a:solidFill>
              </a:rPr>
              <a:t>blowing</a:t>
            </a:r>
            <a:r>
              <a:rPr lang="en-US" sz="3800" b="1" dirty="0" smtClean="0"/>
              <a:t>.</a:t>
            </a:r>
            <a:endParaRPr lang="en-US" sz="3800" b="1" dirty="0" smtClean="0"/>
          </a:p>
          <a:p>
            <a:r>
              <a:rPr lang="en-US" sz="3800" b="1" dirty="0" smtClean="0"/>
              <a:t>The </a:t>
            </a:r>
            <a:r>
              <a:rPr lang="en-US" sz="3800" b="1" dirty="0" smtClean="0">
                <a:solidFill>
                  <a:srgbClr val="CC3399"/>
                </a:solidFill>
              </a:rPr>
              <a:t>waves</a:t>
            </a:r>
            <a:r>
              <a:rPr lang="en-US" sz="3800" b="1" dirty="0" smtClean="0"/>
              <a:t> you see lapping at a beach could have formed halfway around the </a:t>
            </a:r>
            <a:r>
              <a:rPr lang="en-US" sz="3800" b="1" dirty="0" smtClean="0">
                <a:solidFill>
                  <a:srgbClr val="CC3399"/>
                </a:solidFill>
              </a:rPr>
              <a:t>world.</a:t>
            </a:r>
            <a:endParaRPr lang="en-US" sz="3800" b="1" dirty="0">
              <a:solidFill>
                <a:srgbClr val="CC3399"/>
              </a:solidFill>
            </a:endParaRPr>
          </a:p>
        </p:txBody>
      </p:sp>
      <p:pic>
        <p:nvPicPr>
          <p:cNvPr id="2050" name="Picture 2" descr="Video loop animation of tropical ocean waves breaking on long white sand beach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10" y="4115068"/>
            <a:ext cx="4649036" cy="2742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9485" y="340963"/>
            <a:ext cx="12212665" cy="6308427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effectLst/>
                <a:latin typeface="Apple Chancery" pitchFamily="66" charset="0"/>
              </a:rPr>
              <a:t>Ocean Currents</a:t>
            </a:r>
            <a:endParaRPr lang="en-US" sz="19900" dirty="0">
              <a:effectLst/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174699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Ocean Currents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48" y="1558490"/>
            <a:ext cx="8887326" cy="438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CC3399"/>
                </a:solidFill>
              </a:rPr>
              <a:t>Ocean currents</a:t>
            </a:r>
            <a:r>
              <a:rPr lang="en-US" sz="4400" dirty="0" smtClean="0"/>
              <a:t> are a mass flow of ocean water. Remember the “Finding </a:t>
            </a:r>
            <a:r>
              <a:rPr lang="en-US" sz="4400" dirty="0" err="1" smtClean="0"/>
              <a:t>Nemo</a:t>
            </a:r>
            <a:r>
              <a:rPr lang="en-US" sz="4400" dirty="0" smtClean="0"/>
              <a:t>” clip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There are two main types of currents we will be discussing: </a:t>
            </a:r>
            <a:r>
              <a:rPr lang="en-US" sz="4400" dirty="0" smtClean="0">
                <a:solidFill>
                  <a:srgbClr val="CC3399"/>
                </a:solidFill>
              </a:rPr>
              <a:t>Surface</a:t>
            </a:r>
            <a:r>
              <a:rPr lang="en-US" sz="4400" dirty="0" smtClean="0"/>
              <a:t> Currents and </a:t>
            </a:r>
            <a:r>
              <a:rPr lang="en-US" sz="4400" dirty="0" smtClean="0">
                <a:solidFill>
                  <a:srgbClr val="CC3399"/>
                </a:solidFill>
              </a:rPr>
              <a:t>Density</a:t>
            </a:r>
            <a:r>
              <a:rPr lang="en-US" sz="4400" dirty="0" smtClean="0"/>
              <a:t> Currents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0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632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template" id="{5E0A075C-1E97-4B0E-A77D-74186D809D06}" vid="{72F1ED54-9361-4B2F-8BE4-6849EEC0D618}"/>
    </a:ext>
  </a:extLst>
</a:theme>
</file>

<file path=ppt/theme/theme2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07EFC-BA9F-484C-8B42-7C07F9A92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TS103460632</Template>
  <TotalTime>0</TotalTime>
  <Words>1405</Words>
  <Application>Microsoft Office PowerPoint</Application>
  <PresentationFormat>Widescreen</PresentationFormat>
  <Paragraphs>151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Apple Chancery</vt:lpstr>
      <vt:lpstr>Calibri</vt:lpstr>
      <vt:lpstr>Georgia</vt:lpstr>
      <vt:lpstr>Trebuchet MS</vt:lpstr>
      <vt:lpstr>Wingdings 2</vt:lpstr>
      <vt:lpstr>TS103460632</vt:lpstr>
      <vt:lpstr>2_Slipstream</vt:lpstr>
      <vt:lpstr>Waves and Currents</vt:lpstr>
      <vt:lpstr>Essential Question: How are waves and  currents created?</vt:lpstr>
      <vt:lpstr>Activating Strategy: Watch the video below then  answer the questions.</vt:lpstr>
      <vt:lpstr>Waves</vt:lpstr>
      <vt:lpstr>Causes of Waves</vt:lpstr>
      <vt:lpstr>Causes of Waves</vt:lpstr>
      <vt:lpstr>Causes of Waves</vt:lpstr>
      <vt:lpstr>Ocean Currents</vt:lpstr>
      <vt:lpstr>Ocean Currents</vt:lpstr>
      <vt:lpstr>Ocean Currents:  Surface Currents</vt:lpstr>
      <vt:lpstr>Ocean Currents:  Surface Currents</vt:lpstr>
      <vt:lpstr>Ocean Currents:  Surface Currents</vt:lpstr>
      <vt:lpstr>Ocean Currents:  Surface Currents</vt:lpstr>
      <vt:lpstr>Ocean Currents:  Surface Currents</vt:lpstr>
      <vt:lpstr>Coriolis Effect on  Surface Currents</vt:lpstr>
      <vt:lpstr>Ocean Currents: Surface Currents</vt:lpstr>
      <vt:lpstr>Animation of Ocean  Surface Currents</vt:lpstr>
      <vt:lpstr>Surface Currents Affect Climate</vt:lpstr>
      <vt:lpstr>Surface Currents Affect Climate</vt:lpstr>
      <vt:lpstr>Surface Currents Affect Climate</vt:lpstr>
      <vt:lpstr>Surface Currents  Notice again the Red arrows and the Blue arrows showing the movement of warm water and the movement of cold water</vt:lpstr>
      <vt:lpstr>Gulf Stream and Climate</vt:lpstr>
      <vt:lpstr>The video reminded us that the masses of water are moved by wind, but what did they say was the primary cause of ocean currents?</vt:lpstr>
      <vt:lpstr>Temperature, Salinity and Density</vt:lpstr>
      <vt:lpstr>Density Currents</vt:lpstr>
      <vt:lpstr>Density Currents</vt:lpstr>
      <vt:lpstr>PowerPoint Presentation</vt:lpstr>
      <vt:lpstr>Density Currents</vt:lpstr>
      <vt:lpstr>Density Currents</vt:lpstr>
      <vt:lpstr>Diagram of Density Currents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2014-10-08T18:59:26Z</dcterms:created>
  <dcterms:modified xsi:type="dcterms:W3CDTF">2019-01-08T16:51:36Z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TC034606329991</vt:lpwstr>
  </property>
</Properties>
</file>