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8" r:id="rId3"/>
    <p:sldMasterId id="2147483693" r:id="rId4"/>
    <p:sldMasterId id="2147483708" r:id="rId5"/>
    <p:sldMasterId id="2147483738" r:id="rId6"/>
    <p:sldMasterId id="2147483753" r:id="rId7"/>
  </p:sldMasterIdLst>
  <p:notesMasterIdLst>
    <p:notesMasterId r:id="rId45"/>
  </p:notesMasterIdLst>
  <p:sldIdLst>
    <p:sldId id="268" r:id="rId8"/>
    <p:sldId id="272" r:id="rId9"/>
    <p:sldId id="270" r:id="rId10"/>
    <p:sldId id="286" r:id="rId11"/>
    <p:sldId id="308" r:id="rId12"/>
    <p:sldId id="309" r:id="rId13"/>
    <p:sldId id="274" r:id="rId14"/>
    <p:sldId id="269" r:id="rId15"/>
    <p:sldId id="277" r:id="rId16"/>
    <p:sldId id="287" r:id="rId17"/>
    <p:sldId id="288" r:id="rId18"/>
    <p:sldId id="289" r:id="rId19"/>
    <p:sldId id="290" r:id="rId20"/>
    <p:sldId id="291" r:id="rId21"/>
    <p:sldId id="292" r:id="rId22"/>
    <p:sldId id="293" r:id="rId23"/>
    <p:sldId id="300" r:id="rId24"/>
    <p:sldId id="275" r:id="rId25"/>
    <p:sldId id="276" r:id="rId26"/>
    <p:sldId id="279" r:id="rId27"/>
    <p:sldId id="278" r:id="rId28"/>
    <p:sldId id="280" r:id="rId29"/>
    <p:sldId id="281" r:id="rId30"/>
    <p:sldId id="282" r:id="rId31"/>
    <p:sldId id="283" r:id="rId32"/>
    <p:sldId id="310" r:id="rId33"/>
    <p:sldId id="302" r:id="rId34"/>
    <p:sldId id="284" r:id="rId35"/>
    <p:sldId id="285" r:id="rId36"/>
    <p:sldId id="294" r:id="rId37"/>
    <p:sldId id="295" r:id="rId38"/>
    <p:sldId id="296" r:id="rId39"/>
    <p:sldId id="297" r:id="rId40"/>
    <p:sldId id="298" r:id="rId41"/>
    <p:sldId id="299" r:id="rId42"/>
    <p:sldId id="311" r:id="rId43"/>
    <p:sldId id="303"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5F5F5F"/>
    <a:srgbClr val="808080"/>
    <a:srgbClr val="B2B2B2"/>
    <a:srgbClr val="FF99FF"/>
    <a:srgbClr val="0066CC"/>
    <a:srgbClr val="00CCFF"/>
    <a:srgbClr val="FFCC66"/>
    <a:srgbClr val="9966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244"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D5391-61B2-4FC1-80D8-7894A54C3D76}" type="datetimeFigureOut">
              <a:rPr lang="en-US" smtClean="0"/>
              <a:t>3/31/2019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458E47-38E7-4879-9087-CF538F079E1F}" type="slidenum">
              <a:rPr lang="en-US" smtClean="0"/>
              <a:t>‹#›</a:t>
            </a:fld>
            <a:endParaRPr lang="en-US"/>
          </a:p>
        </p:txBody>
      </p:sp>
    </p:spTree>
    <p:extLst>
      <p:ext uri="{BB962C8B-B14F-4D97-AF65-F5344CB8AC3E}">
        <p14:creationId xmlns:p14="http://schemas.microsoft.com/office/powerpoint/2010/main" val="345207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introduce the essential question and the standards</a:t>
            </a:r>
            <a:r>
              <a:rPr lang="en-US" baseline="0" dirty="0"/>
              <a:t> aligned to the essential question.</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a:t>
            </a:fld>
            <a:endParaRPr lang="en-US"/>
          </a:p>
        </p:txBody>
      </p:sp>
    </p:spTree>
    <p:extLst>
      <p:ext uri="{BB962C8B-B14F-4D97-AF65-F5344CB8AC3E}">
        <p14:creationId xmlns:p14="http://schemas.microsoft.com/office/powerpoint/2010/main" val="92064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a:t>
            </a:r>
            <a:r>
              <a:rPr lang="en-US" baseline="0" dirty="0"/>
              <a:t> teacher should use the images on the slide to discuss some of the possible surface features of a planet. Ask students as a class or have them get with a partner to compare some of the possible features. Students should summarize “surface features”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12</a:t>
            </a:fld>
            <a:endParaRPr lang="en-US"/>
          </a:p>
        </p:txBody>
      </p:sp>
    </p:spTree>
    <p:extLst>
      <p:ext uri="{BB962C8B-B14F-4D97-AF65-F5344CB8AC3E}">
        <p14:creationId xmlns:p14="http://schemas.microsoft.com/office/powerpoint/2010/main" val="110182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from the slide to the class about the meaning of “atmospheric features”. Students should summarize atmospheric features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13</a:t>
            </a:fld>
            <a:endParaRPr lang="en-US"/>
          </a:p>
        </p:txBody>
      </p:sp>
    </p:spTree>
    <p:extLst>
      <p:ext uri="{BB962C8B-B14F-4D97-AF65-F5344CB8AC3E}">
        <p14:creationId xmlns:p14="http://schemas.microsoft.com/office/powerpoint/2010/main" val="1249266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students get with an elbow partner (without getting out of their seat) to discuss the three “relative to” statements.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Discuss some of the responses as a class. Students should summarize “relative distance from the Sun” on</a:t>
            </a:r>
            <a:r>
              <a:rPr lang="en-US" baseline="0" dirty="0"/>
              <a:t>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14</a:t>
            </a:fld>
            <a:endParaRPr lang="en-US"/>
          </a:p>
        </p:txBody>
      </p:sp>
    </p:spTree>
    <p:extLst>
      <p:ext uri="{BB962C8B-B14F-4D97-AF65-F5344CB8AC3E}">
        <p14:creationId xmlns:p14="http://schemas.microsoft.com/office/powerpoint/2010/main" val="1293412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the beginning of the slide and then click on the link to watch a tutorial on the characteristics necessary for life on a planet. Be sure to select Earth not alien at the bottom. Students should</a:t>
            </a:r>
            <a:r>
              <a:rPr lang="en-US" baseline="0" dirty="0"/>
              <a:t> summarize “ability to support life”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15</a:t>
            </a:fld>
            <a:endParaRPr lang="en-US"/>
          </a:p>
        </p:txBody>
      </p:sp>
    </p:spTree>
    <p:extLst>
      <p:ext uri="{BB962C8B-B14F-4D97-AF65-F5344CB8AC3E}">
        <p14:creationId xmlns:p14="http://schemas.microsoft.com/office/powerpoint/2010/main" val="3697999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students get with an elbow partner (without getting out of their seat) to discuss the characteristics</a:t>
            </a:r>
            <a:r>
              <a:rPr lang="en-US" baseline="0" dirty="0"/>
              <a:t> that will be discussed about each planet.</a:t>
            </a:r>
            <a:r>
              <a:rPr lang="en-US" dirty="0"/>
              <a:t>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Review</a:t>
            </a:r>
            <a:r>
              <a:rPr lang="en-US" baseline="0" dirty="0"/>
              <a:t> the characteristics with the class (size relative to the Earth; surface features; atmospheric features; relative distance from the Sun; ability to support life)</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16</a:t>
            </a:fld>
            <a:endParaRPr lang="en-US"/>
          </a:p>
        </p:txBody>
      </p:sp>
    </p:spTree>
    <p:extLst>
      <p:ext uri="{BB962C8B-B14F-4D97-AF65-F5344CB8AC3E}">
        <p14:creationId xmlns:p14="http://schemas.microsoft.com/office/powerpoint/2010/main" val="400746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give each student a Planet Comparison Chart to use for recording the important facts about the planets.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17</a:t>
            </a:fld>
            <a:endParaRPr lang="en-US"/>
          </a:p>
        </p:txBody>
      </p:sp>
    </p:spTree>
    <p:extLst>
      <p:ext uri="{BB962C8B-B14F-4D97-AF65-F5344CB8AC3E}">
        <p14:creationId xmlns:p14="http://schemas.microsoft.com/office/powerpoint/2010/main" val="3734405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Introduce Mercury</a:t>
            </a:r>
          </a:p>
        </p:txBody>
      </p:sp>
      <p:sp>
        <p:nvSpPr>
          <p:cNvPr id="4" name="Slide Number Placeholder 3"/>
          <p:cNvSpPr>
            <a:spLocks noGrp="1"/>
          </p:cNvSpPr>
          <p:nvPr>
            <p:ph type="sldNum" sz="quarter" idx="10"/>
          </p:nvPr>
        </p:nvSpPr>
        <p:spPr/>
        <p:txBody>
          <a:bodyPr/>
          <a:lstStyle/>
          <a:p>
            <a:fld id="{17458E47-38E7-4879-9087-CF538F079E1F}" type="slidenum">
              <a:rPr lang="en-US" smtClean="0"/>
              <a:t>18</a:t>
            </a:fld>
            <a:endParaRPr lang="en-US"/>
          </a:p>
        </p:txBody>
      </p:sp>
    </p:spTree>
    <p:extLst>
      <p:ext uri="{BB962C8B-B14F-4D97-AF65-F5344CB8AC3E}">
        <p14:creationId xmlns:p14="http://schemas.microsoft.com/office/powerpoint/2010/main" val="735703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a:t>
            </a:r>
            <a:r>
              <a:rPr lang="en-US" baseline="0" dirty="0"/>
              <a:t> while the students record the information on the Planet Comparison Chart.</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19</a:t>
            </a:fld>
            <a:endParaRPr lang="en-US"/>
          </a:p>
        </p:txBody>
      </p:sp>
    </p:spTree>
    <p:extLst>
      <p:ext uri="{BB962C8B-B14F-4D97-AF65-F5344CB8AC3E}">
        <p14:creationId xmlns:p14="http://schemas.microsoft.com/office/powerpoint/2010/main" val="69531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Introduce Venus</a:t>
            </a:r>
          </a:p>
        </p:txBody>
      </p:sp>
      <p:sp>
        <p:nvSpPr>
          <p:cNvPr id="4" name="Slide Number Placeholder 3"/>
          <p:cNvSpPr>
            <a:spLocks noGrp="1"/>
          </p:cNvSpPr>
          <p:nvPr>
            <p:ph type="sldNum" sz="quarter" idx="10"/>
          </p:nvPr>
        </p:nvSpPr>
        <p:spPr/>
        <p:txBody>
          <a:bodyPr/>
          <a:lstStyle/>
          <a:p>
            <a:fld id="{17458E47-38E7-4879-9087-CF538F079E1F}" type="slidenum">
              <a:rPr lang="en-US" smtClean="0"/>
              <a:t>20</a:t>
            </a:fld>
            <a:endParaRPr lang="en-US"/>
          </a:p>
        </p:txBody>
      </p:sp>
    </p:spTree>
    <p:extLst>
      <p:ext uri="{BB962C8B-B14F-4D97-AF65-F5344CB8AC3E}">
        <p14:creationId xmlns:p14="http://schemas.microsoft.com/office/powerpoint/2010/main" val="1417939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21</a:t>
            </a:fld>
            <a:endParaRPr lang="en-US"/>
          </a:p>
        </p:txBody>
      </p:sp>
    </p:spTree>
    <p:extLst>
      <p:ext uri="{BB962C8B-B14F-4D97-AF65-F5344CB8AC3E}">
        <p14:creationId xmlns:p14="http://schemas.microsoft.com/office/powerpoint/2010/main" val="287558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can start by asking students “what is gravity?” and possibly “why is gravity important?”. Take 1-2 minutes to discuss gravity and then read through the information on the animated slide. Click on the word “Inertia” in the slide to go to a slide describing and providing images of inertia. Students should record important information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3</a:t>
            </a:fld>
            <a:endParaRPr lang="en-US"/>
          </a:p>
        </p:txBody>
      </p:sp>
    </p:spTree>
    <p:extLst>
      <p:ext uri="{BB962C8B-B14F-4D97-AF65-F5344CB8AC3E}">
        <p14:creationId xmlns:p14="http://schemas.microsoft.com/office/powerpoint/2010/main" val="4048573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Introduce Earth</a:t>
            </a:r>
          </a:p>
        </p:txBody>
      </p:sp>
      <p:sp>
        <p:nvSpPr>
          <p:cNvPr id="4" name="Slide Number Placeholder 3"/>
          <p:cNvSpPr>
            <a:spLocks noGrp="1"/>
          </p:cNvSpPr>
          <p:nvPr>
            <p:ph type="sldNum" sz="quarter" idx="10"/>
          </p:nvPr>
        </p:nvSpPr>
        <p:spPr/>
        <p:txBody>
          <a:bodyPr/>
          <a:lstStyle/>
          <a:p>
            <a:fld id="{17458E47-38E7-4879-9087-CF538F079E1F}" type="slidenum">
              <a:rPr lang="en-US" smtClean="0"/>
              <a:t>22</a:t>
            </a:fld>
            <a:endParaRPr lang="en-US"/>
          </a:p>
        </p:txBody>
      </p:sp>
    </p:spTree>
    <p:extLst>
      <p:ext uri="{BB962C8B-B14F-4D97-AF65-F5344CB8AC3E}">
        <p14:creationId xmlns:p14="http://schemas.microsoft.com/office/powerpoint/2010/main" val="2549319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23</a:t>
            </a:fld>
            <a:endParaRPr lang="en-US"/>
          </a:p>
        </p:txBody>
      </p:sp>
    </p:spTree>
    <p:extLst>
      <p:ext uri="{BB962C8B-B14F-4D97-AF65-F5344CB8AC3E}">
        <p14:creationId xmlns:p14="http://schemas.microsoft.com/office/powerpoint/2010/main" val="1091533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Introduce Mars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24</a:t>
            </a:fld>
            <a:endParaRPr lang="en-US"/>
          </a:p>
        </p:txBody>
      </p:sp>
    </p:spTree>
    <p:extLst>
      <p:ext uri="{BB962C8B-B14F-4D97-AF65-F5344CB8AC3E}">
        <p14:creationId xmlns:p14="http://schemas.microsoft.com/office/powerpoint/2010/main" val="1964903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25</a:t>
            </a:fld>
            <a:endParaRPr lang="en-US"/>
          </a:p>
        </p:txBody>
      </p:sp>
    </p:spTree>
    <p:extLst>
      <p:ext uri="{BB962C8B-B14F-4D97-AF65-F5344CB8AC3E}">
        <p14:creationId xmlns:p14="http://schemas.microsoft.com/office/powerpoint/2010/main" val="387746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Students should watch the short video summarizing the Inner Planets.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26</a:t>
            </a:fld>
            <a:endParaRPr lang="en-US"/>
          </a:p>
        </p:txBody>
      </p:sp>
    </p:spTree>
    <p:extLst>
      <p:ext uri="{BB962C8B-B14F-4D97-AF65-F5344CB8AC3E}">
        <p14:creationId xmlns:p14="http://schemas.microsoft.com/office/powerpoint/2010/main" val="1858470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Have students come up with an answer to the question “why are the first four planets generally grouped together?”. After 20-30 seconds, allow the students to get with a partner to compare their answers. The teacher should then call on one or two groups to share their response.</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27</a:t>
            </a:fld>
            <a:endParaRPr lang="en-US"/>
          </a:p>
        </p:txBody>
      </p:sp>
    </p:spTree>
    <p:extLst>
      <p:ext uri="{BB962C8B-B14F-4D97-AF65-F5344CB8AC3E}">
        <p14:creationId xmlns:p14="http://schemas.microsoft.com/office/powerpoint/2010/main" val="2548907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Introduce Jupiter</a:t>
            </a:r>
          </a:p>
        </p:txBody>
      </p:sp>
      <p:sp>
        <p:nvSpPr>
          <p:cNvPr id="4" name="Slide Number Placeholder 3"/>
          <p:cNvSpPr>
            <a:spLocks noGrp="1"/>
          </p:cNvSpPr>
          <p:nvPr>
            <p:ph type="sldNum" sz="quarter" idx="10"/>
          </p:nvPr>
        </p:nvSpPr>
        <p:spPr/>
        <p:txBody>
          <a:bodyPr/>
          <a:lstStyle/>
          <a:p>
            <a:fld id="{17458E47-38E7-4879-9087-CF538F079E1F}" type="slidenum">
              <a:rPr lang="en-US" smtClean="0"/>
              <a:t>28</a:t>
            </a:fld>
            <a:endParaRPr lang="en-US"/>
          </a:p>
        </p:txBody>
      </p:sp>
    </p:spTree>
    <p:extLst>
      <p:ext uri="{BB962C8B-B14F-4D97-AF65-F5344CB8AC3E}">
        <p14:creationId xmlns:p14="http://schemas.microsoft.com/office/powerpoint/2010/main" val="896892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29</a:t>
            </a:fld>
            <a:endParaRPr lang="en-US"/>
          </a:p>
        </p:txBody>
      </p:sp>
    </p:spTree>
    <p:extLst>
      <p:ext uri="{BB962C8B-B14F-4D97-AF65-F5344CB8AC3E}">
        <p14:creationId xmlns:p14="http://schemas.microsoft.com/office/powerpoint/2010/main" val="2782692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Introduce Saturn</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30</a:t>
            </a:fld>
            <a:endParaRPr lang="en-US"/>
          </a:p>
        </p:txBody>
      </p:sp>
    </p:spTree>
    <p:extLst>
      <p:ext uri="{BB962C8B-B14F-4D97-AF65-F5344CB8AC3E}">
        <p14:creationId xmlns:p14="http://schemas.microsoft.com/office/powerpoint/2010/main" val="42058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31</a:t>
            </a:fld>
            <a:endParaRPr lang="en-US"/>
          </a:p>
        </p:txBody>
      </p:sp>
    </p:spTree>
    <p:extLst>
      <p:ext uri="{BB962C8B-B14F-4D97-AF65-F5344CB8AC3E}">
        <p14:creationId xmlns:p14="http://schemas.microsoft.com/office/powerpoint/2010/main" val="57422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Show the animation to students illustrating the distance between planets in the solar system. A possible teaching suggestion is to have students run in place as you are watching the video clip to further demonstrate distance.</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5</a:t>
            </a:fld>
            <a:endParaRPr lang="en-US"/>
          </a:p>
        </p:txBody>
      </p:sp>
    </p:spTree>
    <p:extLst>
      <p:ext uri="{BB962C8B-B14F-4D97-AF65-F5344CB8AC3E}">
        <p14:creationId xmlns:p14="http://schemas.microsoft.com/office/powerpoint/2010/main" val="3080877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Introduce Uranus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32</a:t>
            </a:fld>
            <a:endParaRPr lang="en-US"/>
          </a:p>
        </p:txBody>
      </p:sp>
    </p:spTree>
    <p:extLst>
      <p:ext uri="{BB962C8B-B14F-4D97-AF65-F5344CB8AC3E}">
        <p14:creationId xmlns:p14="http://schemas.microsoft.com/office/powerpoint/2010/main" val="1889019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33</a:t>
            </a:fld>
            <a:endParaRPr lang="en-US"/>
          </a:p>
        </p:txBody>
      </p:sp>
    </p:spTree>
    <p:extLst>
      <p:ext uri="{BB962C8B-B14F-4D97-AF65-F5344CB8AC3E}">
        <p14:creationId xmlns:p14="http://schemas.microsoft.com/office/powerpoint/2010/main" val="2509045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Introduce Neptune</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34</a:t>
            </a:fld>
            <a:endParaRPr lang="en-US"/>
          </a:p>
        </p:txBody>
      </p:sp>
    </p:spTree>
    <p:extLst>
      <p:ext uri="{BB962C8B-B14F-4D97-AF65-F5344CB8AC3E}">
        <p14:creationId xmlns:p14="http://schemas.microsoft.com/office/powerpoint/2010/main" val="578492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35</a:t>
            </a:fld>
            <a:endParaRPr lang="en-US"/>
          </a:p>
        </p:txBody>
      </p:sp>
    </p:spTree>
    <p:extLst>
      <p:ext uri="{BB962C8B-B14F-4D97-AF65-F5344CB8AC3E}">
        <p14:creationId xmlns:p14="http://schemas.microsoft.com/office/powerpoint/2010/main" val="3230911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Students should watch the short video summarizing the Outer Planets.</a:t>
            </a:r>
          </a:p>
        </p:txBody>
      </p:sp>
      <p:sp>
        <p:nvSpPr>
          <p:cNvPr id="4" name="Slide Number Placeholder 3"/>
          <p:cNvSpPr>
            <a:spLocks noGrp="1"/>
          </p:cNvSpPr>
          <p:nvPr>
            <p:ph type="sldNum" sz="quarter" idx="10"/>
          </p:nvPr>
        </p:nvSpPr>
        <p:spPr/>
        <p:txBody>
          <a:bodyPr/>
          <a:lstStyle/>
          <a:p>
            <a:fld id="{17458E47-38E7-4879-9087-CF538F079E1F}" type="slidenum">
              <a:rPr lang="en-US" smtClean="0"/>
              <a:t>36</a:t>
            </a:fld>
            <a:endParaRPr lang="en-US"/>
          </a:p>
        </p:txBody>
      </p:sp>
    </p:spTree>
    <p:extLst>
      <p:ext uri="{BB962C8B-B14F-4D97-AF65-F5344CB8AC3E}">
        <p14:creationId xmlns:p14="http://schemas.microsoft.com/office/powerpoint/2010/main" val="2892121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Have students come up with an answer to the question “why are the last four planets generally grouped together?”. After 20-30 seconds, allow the students to get with a partner to compare their answers. The teacher should then call on one or two groups to share their response.</a:t>
            </a:r>
          </a:p>
        </p:txBody>
      </p:sp>
      <p:sp>
        <p:nvSpPr>
          <p:cNvPr id="4" name="Slide Number Placeholder 3"/>
          <p:cNvSpPr>
            <a:spLocks noGrp="1"/>
          </p:cNvSpPr>
          <p:nvPr>
            <p:ph type="sldNum" sz="quarter" idx="10"/>
          </p:nvPr>
        </p:nvSpPr>
        <p:spPr/>
        <p:txBody>
          <a:bodyPr/>
          <a:lstStyle/>
          <a:p>
            <a:fld id="{17458E47-38E7-4879-9087-CF538F079E1F}" type="slidenum">
              <a:rPr lang="en-US" smtClean="0"/>
              <a:t>37</a:t>
            </a:fld>
            <a:endParaRPr lang="en-US"/>
          </a:p>
        </p:txBody>
      </p:sp>
    </p:spTree>
    <p:extLst>
      <p:ext uri="{BB962C8B-B14F-4D97-AF65-F5344CB8AC3E}">
        <p14:creationId xmlns:p14="http://schemas.microsoft.com/office/powerpoint/2010/main" val="157013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Show the short video on Gravity and Inertia</a:t>
            </a:r>
          </a:p>
        </p:txBody>
      </p:sp>
      <p:sp>
        <p:nvSpPr>
          <p:cNvPr id="4" name="Slide Number Placeholder 3"/>
          <p:cNvSpPr>
            <a:spLocks noGrp="1"/>
          </p:cNvSpPr>
          <p:nvPr>
            <p:ph type="sldNum" sz="quarter" idx="10"/>
          </p:nvPr>
        </p:nvSpPr>
        <p:spPr/>
        <p:txBody>
          <a:bodyPr/>
          <a:lstStyle/>
          <a:p>
            <a:fld id="{17458E47-38E7-4879-9087-CF538F079E1F}" type="slidenum">
              <a:rPr lang="en-US" smtClean="0"/>
              <a:t>6</a:t>
            </a:fld>
            <a:endParaRPr lang="en-US"/>
          </a:p>
        </p:txBody>
      </p:sp>
    </p:spTree>
    <p:extLst>
      <p:ext uri="{BB962C8B-B14F-4D97-AF65-F5344CB8AC3E}">
        <p14:creationId xmlns:p14="http://schemas.microsoft.com/office/powerpoint/2010/main" val="303103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students should turn to a seat partner (without getting out of their seat) to discuss What would happen to the planets or any object in the universe if gravity did not exist.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7</a:t>
            </a:fld>
            <a:endParaRPr lang="en-US"/>
          </a:p>
        </p:txBody>
      </p:sp>
    </p:spTree>
    <p:extLst>
      <p:ext uri="{BB962C8B-B14F-4D97-AF65-F5344CB8AC3E}">
        <p14:creationId xmlns:p14="http://schemas.microsoft.com/office/powerpoint/2010/main" val="155640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a:t>
            </a:r>
            <a:r>
              <a:rPr lang="en-US" baseline="0" dirty="0"/>
              <a:t> teacher should read the bulleted information to the class. After bullet two, the teacher should select one of the linked animations to show the planets revolving around the Sun. Students should record important information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8</a:t>
            </a:fld>
            <a:endParaRPr lang="en-US"/>
          </a:p>
        </p:txBody>
      </p:sp>
    </p:spTree>
    <p:extLst>
      <p:ext uri="{BB962C8B-B14F-4D97-AF65-F5344CB8AC3E}">
        <p14:creationId xmlns:p14="http://schemas.microsoft.com/office/powerpoint/2010/main" val="304157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the first bullet “the planets are divided</a:t>
            </a:r>
            <a:r>
              <a:rPr lang="en-US" baseline="0" dirty="0"/>
              <a:t> into two groups”. Ask students if they know the two groups. If so, what is different about the two groups. If the students cannot quickly come up with the two groups of planets, go to the next two bullets. Students should record important information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9</a:t>
            </a:fld>
            <a:endParaRPr lang="en-US"/>
          </a:p>
        </p:txBody>
      </p:sp>
    </p:spTree>
    <p:extLst>
      <p:ext uri="{BB962C8B-B14F-4D97-AF65-F5344CB8AC3E}">
        <p14:creationId xmlns:p14="http://schemas.microsoft.com/office/powerpoint/2010/main" val="237178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will read the information on the slide. Point out to students that these are the specific characteristics</a:t>
            </a:r>
            <a:r>
              <a:rPr lang="en-US" baseline="0" dirty="0"/>
              <a:t> mentioned in the state standards; therefore, they will be the focus even though there is a lot of interesting information about the planets to study.</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10</a:t>
            </a:fld>
            <a:endParaRPr lang="en-US"/>
          </a:p>
        </p:txBody>
      </p:sp>
    </p:spTree>
    <p:extLst>
      <p:ext uri="{BB962C8B-B14F-4D97-AF65-F5344CB8AC3E}">
        <p14:creationId xmlns:p14="http://schemas.microsoft.com/office/powerpoint/2010/main" val="267676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students get with an elbow partner (without getting out of their seat) to discuss the three “relative to” statements.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Discuss some of the responses as a class. The students should summarize “size relative to Earth”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11</a:t>
            </a:fld>
            <a:endParaRPr lang="en-US"/>
          </a:p>
        </p:txBody>
      </p:sp>
    </p:spTree>
    <p:extLst>
      <p:ext uri="{BB962C8B-B14F-4D97-AF65-F5344CB8AC3E}">
        <p14:creationId xmlns:p14="http://schemas.microsoft.com/office/powerpoint/2010/main" val="172226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pPr>
                <a:defRPr/>
              </a:pPr>
              <a:t>3/31/2019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pPr>
                <a:defRPr/>
              </a:pPr>
              <a:t>‹#›</a:t>
            </a:fld>
            <a:endParaRPr lang="en-US"/>
          </a:p>
        </p:txBody>
      </p:sp>
    </p:spTree>
    <p:extLst>
      <p:ext uri="{BB962C8B-B14F-4D97-AF65-F5344CB8AC3E}">
        <p14:creationId xmlns:p14="http://schemas.microsoft.com/office/powerpoint/2010/main" val="320538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pPr>
                <a:defRPr/>
              </a:pPr>
              <a:t>3/31/2019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pPr>
                <a:defRPr/>
              </a:pPr>
              <a:t>‹#›</a:t>
            </a:fld>
            <a:endParaRPr lang="en-US"/>
          </a:p>
        </p:txBody>
      </p:sp>
    </p:spTree>
    <p:extLst>
      <p:ext uri="{BB962C8B-B14F-4D97-AF65-F5344CB8AC3E}">
        <p14:creationId xmlns:p14="http://schemas.microsoft.com/office/powerpoint/2010/main" val="348760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pPr>
                <a:defRPr/>
              </a:pPr>
              <a:t>3/31/2019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pPr>
                <a:defRPr/>
              </a:pPr>
              <a:t>‹#›</a:t>
            </a:fld>
            <a:endParaRPr lang="en-US"/>
          </a:p>
        </p:txBody>
      </p:sp>
    </p:spTree>
    <p:extLst>
      <p:ext uri="{BB962C8B-B14F-4D97-AF65-F5344CB8AC3E}">
        <p14:creationId xmlns:p14="http://schemas.microsoft.com/office/powerpoint/2010/main" val="384824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pPr>
                <a:defRPr/>
              </a:pPr>
              <a:t>3/31/2019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pPr>
                <a:defRPr/>
              </a:pPr>
              <a:t>‹#›</a:t>
            </a:fld>
            <a:endParaRPr lang="en-US"/>
          </a:p>
        </p:txBody>
      </p:sp>
    </p:spTree>
    <p:extLst>
      <p:ext uri="{BB962C8B-B14F-4D97-AF65-F5344CB8AC3E}">
        <p14:creationId xmlns:p14="http://schemas.microsoft.com/office/powerpoint/2010/main" val="2590669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pPr>
                <a:defRPr/>
              </a:pPr>
              <a:t>3/31/2019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pPr>
                <a:defRPr/>
              </a:pPr>
              <a:t>‹#›</a:t>
            </a:fld>
            <a:endParaRPr lang="en-US"/>
          </a:p>
        </p:txBody>
      </p:sp>
    </p:spTree>
    <p:extLst>
      <p:ext uri="{BB962C8B-B14F-4D97-AF65-F5344CB8AC3E}">
        <p14:creationId xmlns:p14="http://schemas.microsoft.com/office/powerpoint/2010/main" val="890305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pPr>
                <a:defRPr/>
              </a:pPr>
              <a:t>3/31/2019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pPr>
                <a:defRPr/>
              </a:pPr>
              <a:t>‹#›</a:t>
            </a:fld>
            <a:endParaRPr lang="en-US"/>
          </a:p>
        </p:txBody>
      </p:sp>
    </p:spTree>
    <p:extLst>
      <p:ext uri="{BB962C8B-B14F-4D97-AF65-F5344CB8AC3E}">
        <p14:creationId xmlns:p14="http://schemas.microsoft.com/office/powerpoint/2010/main" val="3334856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9646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48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7636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8295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3/31/2019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02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pPr>
                <a:defRPr/>
              </a:pPr>
              <a:t>3/31/2019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pPr>
                <a:defRPr/>
              </a:pPr>
              <a:t>‹#›</a:t>
            </a:fld>
            <a:endParaRPr lang="en-US"/>
          </a:p>
        </p:txBody>
      </p:sp>
    </p:spTree>
    <p:extLst>
      <p:ext uri="{BB962C8B-B14F-4D97-AF65-F5344CB8AC3E}">
        <p14:creationId xmlns:p14="http://schemas.microsoft.com/office/powerpoint/2010/main" val="1638721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3/31/2019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6656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3/31/2019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0528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0355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1722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0220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902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897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6771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5535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025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pPr>
                <a:defRPr/>
              </a:pPr>
              <a:t>3/31/2019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pPr>
                <a:defRPr/>
              </a:pPr>
              <a:t>‹#›</a:t>
            </a:fld>
            <a:endParaRPr lang="en-US"/>
          </a:p>
        </p:txBody>
      </p:sp>
    </p:spTree>
    <p:extLst>
      <p:ext uri="{BB962C8B-B14F-4D97-AF65-F5344CB8AC3E}">
        <p14:creationId xmlns:p14="http://schemas.microsoft.com/office/powerpoint/2010/main" val="46449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7408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1148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7372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3/31/2019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3126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3/31/2019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8355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3/31/2019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5315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468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6919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7639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254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pPr>
                <a:defRPr/>
              </a:pPr>
              <a:t>3/31/2019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pPr>
                <a:defRPr/>
              </a:pPr>
              <a:t>‹#›</a:t>
            </a:fld>
            <a:endParaRPr lang="en-US"/>
          </a:p>
        </p:txBody>
      </p:sp>
    </p:spTree>
    <p:extLst>
      <p:ext uri="{BB962C8B-B14F-4D97-AF65-F5344CB8AC3E}">
        <p14:creationId xmlns:p14="http://schemas.microsoft.com/office/powerpoint/2010/main" val="72646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4609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3620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7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2208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0085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4401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2021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3/31/2019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2811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3/31/2019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0258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3/31/2019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039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pPr>
                <a:defRPr/>
              </a:pPr>
              <a:t>3/31/2019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pPr>
                <a:defRPr/>
              </a:pPr>
              <a:t>‹#›</a:t>
            </a:fld>
            <a:endParaRPr lang="en-US"/>
          </a:p>
        </p:txBody>
      </p:sp>
    </p:spTree>
    <p:extLst>
      <p:ext uri="{BB962C8B-B14F-4D97-AF65-F5344CB8AC3E}">
        <p14:creationId xmlns:p14="http://schemas.microsoft.com/office/powerpoint/2010/main" val="24089861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83524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00250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8196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5930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8022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5379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2575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979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4439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700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pPr>
                <a:defRPr/>
              </a:pPr>
              <a:t>3/31/2019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pPr>
                <a:defRPr/>
              </a:pPr>
              <a:t>‹#›</a:t>
            </a:fld>
            <a:endParaRPr lang="en-US"/>
          </a:p>
        </p:txBody>
      </p:sp>
    </p:spTree>
    <p:extLst>
      <p:ext uri="{BB962C8B-B14F-4D97-AF65-F5344CB8AC3E}">
        <p14:creationId xmlns:p14="http://schemas.microsoft.com/office/powerpoint/2010/main" val="853218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3807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3/31/2019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71419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3/31/2019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25309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3/31/2019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1416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1780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04181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665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58304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81353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623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pPr>
                <a:defRPr/>
              </a:pPr>
              <a:t>3/31/2019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pPr>
                <a:defRPr/>
              </a:pPr>
              <a:t>‹#›</a:t>
            </a:fld>
            <a:endParaRPr lang="en-US"/>
          </a:p>
        </p:txBody>
      </p:sp>
    </p:spTree>
    <p:extLst>
      <p:ext uri="{BB962C8B-B14F-4D97-AF65-F5344CB8AC3E}">
        <p14:creationId xmlns:p14="http://schemas.microsoft.com/office/powerpoint/2010/main" val="10483044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87724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94623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25233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45514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23088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3/31/2019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065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3/31/2019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78588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3/31/2019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63902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09281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77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pPr>
                <a:defRPr/>
              </a:pPr>
              <a:t>3/31/2019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pPr>
                <a:defRPr/>
              </a:pPr>
              <a:t>‹#›</a:t>
            </a:fld>
            <a:endParaRPr lang="en-US"/>
          </a:p>
        </p:txBody>
      </p:sp>
    </p:spTree>
    <p:extLst>
      <p:ext uri="{BB962C8B-B14F-4D97-AF65-F5344CB8AC3E}">
        <p14:creationId xmlns:p14="http://schemas.microsoft.com/office/powerpoint/2010/main" val="5019985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61884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94891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0453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04181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4977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80351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66462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4772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97746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3/31/2019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718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pPr>
                <a:defRPr/>
              </a:pPr>
              <a:t>3/31/2019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pPr>
                <a:defRPr/>
              </a:pPr>
              <a:t>‹#›</a:t>
            </a:fld>
            <a:endParaRPr lang="en-US"/>
          </a:p>
        </p:txBody>
      </p:sp>
    </p:spTree>
    <p:extLst>
      <p:ext uri="{BB962C8B-B14F-4D97-AF65-F5344CB8AC3E}">
        <p14:creationId xmlns:p14="http://schemas.microsoft.com/office/powerpoint/2010/main" val="12882426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3/31/2019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46253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3/31/2019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78560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5334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85194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16830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94285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50514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07018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3/31/2019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175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pPr>
                <a:defRPr/>
              </a:pPr>
              <a:t>3/31/2019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72913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21993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497676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25664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024285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3/31/2019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442854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hubblesite.org/hubble_discoveries/discovering_planets_beyond/alien-atmospher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Word_Document.docx"/></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tudyjams.scholastic.com/studyjams/jams/science/solar-system/solar-system-inner.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90.xml"/><Relationship Id="rId4" Type="http://schemas.openxmlformats.org/officeDocument/2006/relationships/hyperlink" Target="http://studyjams.scholastic.com/studyjams/jams/science/solar-system/solar-system-outer.ht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2701/es2701page01.cfm?chapter_no=visualizatio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6.xml"/><Relationship Id="rId4" Type="http://schemas.openxmlformats.org/officeDocument/2006/relationships/hyperlink" Target="http://studyjams.scholastic.com/studyjams/jams/science/solar-system/sgravity-and-inertia.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lasp.colorado.edu/education/outerplanets/orbit_simulator/" TargetMode="External"/><Relationship Id="rId4" Type="http://schemas.openxmlformats.org/officeDocument/2006/relationships/hyperlink" Target="http://www.solarsystemscop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hildrenlearningonline.net/images/Solar%20system%20poman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ubtitle 2"/>
          <p:cNvSpPr txBox="1">
            <a:spLocks/>
          </p:cNvSpPr>
          <p:nvPr/>
        </p:nvSpPr>
        <p:spPr bwMode="auto">
          <a:xfrm>
            <a:off x="9525" y="-152400"/>
            <a:ext cx="4257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pPr>
            <a:r>
              <a:rPr lang="en-US" altLang="en-US" sz="7200">
                <a:solidFill>
                  <a:schemeClr val="bg1"/>
                </a:solidFill>
                <a:latin typeface="Algerian" pitchFamily="82" charset="0"/>
              </a:rPr>
              <a:t>The Solar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1771"/>
            <a:ext cx="8229600" cy="868362"/>
          </a:xfrm>
        </p:spPr>
        <p:txBody>
          <a:bodyPr/>
          <a:lstStyle/>
          <a:p>
            <a:r>
              <a:rPr lang="en-US" altLang="en-US" sz="4800" b="1" dirty="0">
                <a:latin typeface="Arial" charset="0"/>
                <a:cs typeface="Arial" charset="0"/>
              </a:rPr>
              <a:t>The Solar System</a:t>
            </a:r>
          </a:p>
        </p:txBody>
      </p:sp>
      <p:sp>
        <p:nvSpPr>
          <p:cNvPr id="4099" name="Content Placeholder 2"/>
          <p:cNvSpPr>
            <a:spLocks noGrp="1"/>
          </p:cNvSpPr>
          <p:nvPr>
            <p:ph idx="1"/>
          </p:nvPr>
        </p:nvSpPr>
        <p:spPr>
          <a:xfrm>
            <a:off x="304800" y="910216"/>
            <a:ext cx="8610600" cy="5334000"/>
          </a:xfrm>
        </p:spPr>
        <p:txBody>
          <a:bodyPr/>
          <a:lstStyle/>
          <a:p>
            <a:pPr marL="0" indent="0" algn="ctr">
              <a:buNone/>
            </a:pPr>
            <a:r>
              <a:rPr lang="en-US" altLang="en-US" sz="2800" b="1" dirty="0">
                <a:latin typeface="Arial" charset="0"/>
                <a:cs typeface="Arial" charset="0"/>
              </a:rPr>
              <a:t>We will be examining the planets in the Solar System based on a few main characteristics:</a:t>
            </a:r>
          </a:p>
          <a:p>
            <a:pPr marL="0" indent="0" algn="ctr">
              <a:buNone/>
            </a:pPr>
            <a:endParaRPr lang="en-US" altLang="en-US" sz="800" dirty="0">
              <a:latin typeface="Arial" charset="0"/>
              <a:cs typeface="Arial" charset="0"/>
            </a:endParaRPr>
          </a:p>
          <a:p>
            <a:r>
              <a:rPr lang="en-US" altLang="en-US" b="1" dirty="0">
                <a:latin typeface="Arial" charset="0"/>
                <a:cs typeface="Arial" charset="0"/>
              </a:rPr>
              <a:t>Size relative to the earth</a:t>
            </a:r>
          </a:p>
          <a:p>
            <a:r>
              <a:rPr lang="en-US" altLang="en-US" b="1" dirty="0">
                <a:latin typeface="Arial" charset="0"/>
                <a:cs typeface="Arial" charset="0"/>
              </a:rPr>
              <a:t>Surface features</a:t>
            </a:r>
          </a:p>
          <a:p>
            <a:r>
              <a:rPr lang="en-US" altLang="en-US" b="1" dirty="0">
                <a:latin typeface="Arial" charset="0"/>
                <a:cs typeface="Arial" charset="0"/>
              </a:rPr>
              <a:t>Atmospheric features</a:t>
            </a:r>
          </a:p>
          <a:p>
            <a:r>
              <a:rPr lang="en-US" altLang="en-US" b="1" dirty="0">
                <a:latin typeface="Arial" charset="0"/>
                <a:cs typeface="Arial" charset="0"/>
              </a:rPr>
              <a:t>Relative distance from the sun</a:t>
            </a:r>
          </a:p>
          <a:p>
            <a:r>
              <a:rPr lang="en-US" altLang="en-US" b="1" dirty="0">
                <a:latin typeface="Arial" charset="0"/>
                <a:cs typeface="Arial" charset="0"/>
              </a:rPr>
              <a:t>Ability to support life</a:t>
            </a:r>
          </a:p>
          <a:p>
            <a:r>
              <a:rPr lang="en-US" altLang="en-US" b="1" dirty="0">
                <a:latin typeface="Arial" charset="0"/>
                <a:cs typeface="Arial" charset="0"/>
              </a:rPr>
              <a:t>Other facts</a:t>
            </a:r>
          </a:p>
          <a:p>
            <a:pPr marL="0" indent="0">
              <a:buNone/>
            </a:pPr>
            <a:endParaRPr lang="en-US" altLang="en-US" sz="600" dirty="0">
              <a:latin typeface="Arial" charset="0"/>
              <a:cs typeface="Arial" charset="0"/>
            </a:endParaRPr>
          </a:p>
          <a:p>
            <a:pPr marL="0" indent="0" algn="ctr">
              <a:buNone/>
            </a:pPr>
            <a:r>
              <a:rPr lang="en-US" altLang="en-US" b="1" dirty="0">
                <a:latin typeface="Arial" charset="0"/>
                <a:cs typeface="Arial" charset="0"/>
              </a:rPr>
              <a:t>Let’s make sure you understand the meaning of these characteristics</a:t>
            </a:r>
          </a:p>
        </p:txBody>
      </p:sp>
    </p:spTree>
    <p:extLst>
      <p:ext uri="{BB962C8B-B14F-4D97-AF65-F5344CB8AC3E}">
        <p14:creationId xmlns:p14="http://schemas.microsoft.com/office/powerpoint/2010/main" val="23572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1000"/>
                                        <p:tgtEl>
                                          <p:spTgt spid="4098"/>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dissolve">
                                      <p:cBhvr>
                                        <p:cTn id="11" dur="1000"/>
                                        <p:tgtEl>
                                          <p:spTgt spid="40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1000"/>
                                        <p:tgtEl>
                                          <p:spTgt spid="409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dissolve">
                                      <p:cBhvr>
                                        <p:cTn id="21" dur="1000"/>
                                        <p:tgtEl>
                                          <p:spTgt spid="409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099">
                                            <p:txEl>
                                              <p:pRg st="4" end="4"/>
                                            </p:txEl>
                                          </p:spTgt>
                                        </p:tgtEl>
                                        <p:attrNameLst>
                                          <p:attrName>style.visibility</p:attrName>
                                        </p:attrNameLst>
                                      </p:cBhvr>
                                      <p:to>
                                        <p:strVal val="visible"/>
                                      </p:to>
                                    </p:set>
                                    <p:animEffect transition="in" filter="dissolve">
                                      <p:cBhvr>
                                        <p:cTn id="26" dur="1000"/>
                                        <p:tgtEl>
                                          <p:spTgt spid="409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Effect transition="in" filter="dissolve">
                                      <p:cBhvr>
                                        <p:cTn id="31" dur="1000"/>
                                        <p:tgtEl>
                                          <p:spTgt spid="409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099">
                                            <p:txEl>
                                              <p:pRg st="6" end="6"/>
                                            </p:txEl>
                                          </p:spTgt>
                                        </p:tgtEl>
                                        <p:attrNameLst>
                                          <p:attrName>style.visibility</p:attrName>
                                        </p:attrNameLst>
                                      </p:cBhvr>
                                      <p:to>
                                        <p:strVal val="visible"/>
                                      </p:to>
                                    </p:set>
                                    <p:animEffect transition="in" filter="dissolve">
                                      <p:cBhvr>
                                        <p:cTn id="36" dur="1000"/>
                                        <p:tgtEl>
                                          <p:spTgt spid="409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099">
                                            <p:txEl>
                                              <p:pRg st="7" end="7"/>
                                            </p:txEl>
                                          </p:spTgt>
                                        </p:tgtEl>
                                        <p:attrNameLst>
                                          <p:attrName>style.visibility</p:attrName>
                                        </p:attrNameLst>
                                      </p:cBhvr>
                                      <p:to>
                                        <p:strVal val="visible"/>
                                      </p:to>
                                    </p:set>
                                    <p:animEffect transition="in" filter="dissolve">
                                      <p:cBhvr>
                                        <p:cTn id="41" dur="1000"/>
                                        <p:tgtEl>
                                          <p:spTgt spid="4099">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099">
                                            <p:txEl>
                                              <p:pRg st="9" end="9"/>
                                            </p:txEl>
                                          </p:spTgt>
                                        </p:tgtEl>
                                        <p:attrNameLst>
                                          <p:attrName>style.visibility</p:attrName>
                                        </p:attrNameLst>
                                      </p:cBhvr>
                                      <p:to>
                                        <p:strVal val="visible"/>
                                      </p:to>
                                    </p:set>
                                    <p:anim calcmode="lin" valueType="num">
                                      <p:cBhvr>
                                        <p:cTn id="46" dur="1000" fill="hold"/>
                                        <p:tgtEl>
                                          <p:spTgt spid="4099">
                                            <p:txEl>
                                              <p:pRg st="9" end="9"/>
                                            </p:txEl>
                                          </p:spTgt>
                                        </p:tgtEl>
                                        <p:attrNameLst>
                                          <p:attrName>ppt_w</p:attrName>
                                        </p:attrNameLst>
                                      </p:cBhvr>
                                      <p:tavLst>
                                        <p:tav tm="0">
                                          <p:val>
                                            <p:fltVal val="0"/>
                                          </p:val>
                                        </p:tav>
                                        <p:tav tm="100000">
                                          <p:val>
                                            <p:strVal val="#ppt_w"/>
                                          </p:val>
                                        </p:tav>
                                      </p:tavLst>
                                    </p:anim>
                                    <p:anim calcmode="lin" valueType="num">
                                      <p:cBhvr>
                                        <p:cTn id="47" dur="1000" fill="hold"/>
                                        <p:tgtEl>
                                          <p:spTgt spid="4099">
                                            <p:txEl>
                                              <p:pRg st="9" end="9"/>
                                            </p:txEl>
                                          </p:spTgt>
                                        </p:tgtEl>
                                        <p:attrNameLst>
                                          <p:attrName>ppt_h</p:attrName>
                                        </p:attrNameLst>
                                      </p:cBhvr>
                                      <p:tavLst>
                                        <p:tav tm="0">
                                          <p:val>
                                            <p:fltVal val="0"/>
                                          </p:val>
                                        </p:tav>
                                        <p:tav tm="100000">
                                          <p:val>
                                            <p:strVal val="#ppt_h"/>
                                          </p:val>
                                        </p:tav>
                                      </p:tavLst>
                                    </p:anim>
                                    <p:animEffect transition="in" filter="fade">
                                      <p:cBhvr>
                                        <p:cTn id="48" dur="10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328"/>
            <a:ext cx="8229600" cy="868362"/>
          </a:xfrm>
        </p:spPr>
        <p:txBody>
          <a:bodyPr/>
          <a:lstStyle/>
          <a:p>
            <a:r>
              <a:rPr lang="en-US" b="1" dirty="0">
                <a:latin typeface="Arial" panose="020B0604020202020204" pitchFamily="34" charset="0"/>
                <a:cs typeface="Arial" panose="020B0604020202020204" pitchFamily="34" charset="0"/>
              </a:rPr>
              <a:t>Size Relative to Earth…</a:t>
            </a:r>
          </a:p>
        </p:txBody>
      </p:sp>
      <p:sp>
        <p:nvSpPr>
          <p:cNvPr id="3" name="Content Placeholder 2"/>
          <p:cNvSpPr>
            <a:spLocks noGrp="1"/>
          </p:cNvSpPr>
          <p:nvPr>
            <p:ph idx="1"/>
          </p:nvPr>
        </p:nvSpPr>
        <p:spPr>
          <a:xfrm>
            <a:off x="76200" y="865840"/>
            <a:ext cx="8991600" cy="5943600"/>
          </a:xfrm>
        </p:spPr>
        <p:txBody>
          <a:bodyPr/>
          <a:lstStyle/>
          <a:p>
            <a:pPr marL="0" indent="0" algn="ctr">
              <a:buNone/>
            </a:pPr>
            <a:r>
              <a:rPr lang="en-US" sz="3100" b="1" dirty="0">
                <a:latin typeface="Arial" panose="020B0604020202020204" pitchFamily="34" charset="0"/>
                <a:cs typeface="Arial" panose="020B0604020202020204" pitchFamily="34" charset="0"/>
              </a:rPr>
              <a:t>“Relative to” means the same as “in Comparison with.” Let’s look at some examples. Get with an elbow partner.</a:t>
            </a:r>
          </a:p>
          <a:p>
            <a:pPr marL="0" indent="0" algn="ctr">
              <a:buNone/>
            </a:pPr>
            <a:endParaRPr lang="en-US" sz="16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The size of your foot “Relative to” an elbow partner’s foot. [Hint: is it larger or smaller?]</a:t>
            </a:r>
          </a:p>
          <a:p>
            <a:pPr marL="0" indent="0">
              <a:buNone/>
            </a:pPr>
            <a:endParaRPr lang="en-US" sz="16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The size of your science textbook “Relative to” the size of a library book or another book. </a:t>
            </a:r>
          </a:p>
          <a:p>
            <a:pPr marL="0" indent="0">
              <a:buNone/>
            </a:pPr>
            <a:endParaRPr lang="en-US" sz="16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The size of your pencil “Relative to” the size of your elbow partner’s pencil.</a:t>
            </a:r>
          </a:p>
          <a:p>
            <a:endParaRPr lang="en-US" dirty="0"/>
          </a:p>
        </p:txBody>
      </p:sp>
    </p:spTree>
    <p:extLst>
      <p:ext uri="{BB962C8B-B14F-4D97-AF65-F5344CB8AC3E}">
        <p14:creationId xmlns:p14="http://schemas.microsoft.com/office/powerpoint/2010/main" val="346405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500"/>
                            </p:stCondLst>
                            <p:childTnLst>
                              <p:par>
                                <p:cTn id="9" presetID="9"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sz="6000" b="1" dirty="0">
                <a:latin typeface="Arial" panose="020B0604020202020204" pitchFamily="34" charset="0"/>
                <a:cs typeface="Arial" panose="020B0604020202020204" pitchFamily="34" charset="0"/>
              </a:rPr>
              <a:t>Surface features…</a:t>
            </a:r>
          </a:p>
        </p:txBody>
      </p:sp>
      <p:grpSp>
        <p:nvGrpSpPr>
          <p:cNvPr id="4" name="Group 3"/>
          <p:cNvGrpSpPr/>
          <p:nvPr/>
        </p:nvGrpSpPr>
        <p:grpSpPr>
          <a:xfrm>
            <a:off x="457200" y="1435874"/>
            <a:ext cx="8229600" cy="4660127"/>
            <a:chOff x="685800" y="1435873"/>
            <a:chExt cx="7959761" cy="4362343"/>
          </a:xfrm>
        </p:grpSpPr>
        <p:pic>
          <p:nvPicPr>
            <p:cNvPr id="4098" name="Picture 2" descr="http://csep10.phys.utk.edu/astr161/lect/mars/olymp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35873"/>
              <a:ext cx="27241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2.gstatic.com/images?q=tbn:ANd9GcRw2048P9Rpbenvv3LeCHFuaeJ1tzDSRiFTcRV6cg7NsRPyvNq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199" y="1435874"/>
              <a:ext cx="2854361" cy="18954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1" y="3331349"/>
              <a:ext cx="5521360" cy="246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wac.450f.edgecastcdn.net/80450F/kfox95.com/files/2012/06/mercury-mickey-mouse-messenger-627x6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331350"/>
              <a:ext cx="2438400" cy="2466866"/>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d1jqu7g1y74ds1.cloudfront.net/wp-content/uploads/2008/05/impactcrat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7035" y="1435874"/>
              <a:ext cx="2424165" cy="18954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217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a:latin typeface="Arial" panose="020B0604020202020204" pitchFamily="34" charset="0"/>
                <a:cs typeface="Arial" panose="020B0604020202020204" pitchFamily="34" charset="0"/>
              </a:rPr>
              <a:t>Atmospheric features…</a:t>
            </a:r>
          </a:p>
        </p:txBody>
      </p:sp>
      <p:sp>
        <p:nvSpPr>
          <p:cNvPr id="3" name="Content Placeholder 2"/>
          <p:cNvSpPr>
            <a:spLocks noGrp="1"/>
          </p:cNvSpPr>
          <p:nvPr>
            <p:ph idx="1"/>
          </p:nvPr>
        </p:nvSpPr>
        <p:spPr>
          <a:xfrm>
            <a:off x="197618" y="1066800"/>
            <a:ext cx="8793982" cy="2057399"/>
          </a:xfrm>
        </p:spPr>
        <p:txBody>
          <a:bodyPr/>
          <a:lstStyle/>
          <a:p>
            <a:pPr marL="0" indent="0" algn="ctr">
              <a:buNone/>
            </a:pPr>
            <a:r>
              <a:rPr lang="en-US" sz="3100" b="1" dirty="0">
                <a:latin typeface="Arial" panose="020B0604020202020204" pitchFamily="34" charset="0"/>
                <a:cs typeface="Arial" panose="020B0604020202020204" pitchFamily="34" charset="0"/>
              </a:rPr>
              <a:t>Atmosphere is defined as the mass of gases surrounding a planet. Atmospheres can consist of many different gases. These gases cause different atmospheres on planets.</a:t>
            </a:r>
          </a:p>
        </p:txBody>
      </p:sp>
      <p:grpSp>
        <p:nvGrpSpPr>
          <p:cNvPr id="4" name="Group 3"/>
          <p:cNvGrpSpPr/>
          <p:nvPr/>
        </p:nvGrpSpPr>
        <p:grpSpPr>
          <a:xfrm>
            <a:off x="197618" y="3352800"/>
            <a:ext cx="8641583" cy="3200400"/>
            <a:chOff x="197618" y="3352800"/>
            <a:chExt cx="8641583" cy="3200400"/>
          </a:xfrm>
        </p:grpSpPr>
        <p:pic>
          <p:nvPicPr>
            <p:cNvPr id="5122" name="Picture 2" descr="http://d1jqu7g1y74ds1.cloudfront.net/wp-content/uploads/2013/06/1.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18" y="33528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2.astro.psu.edu/users/rbc/a1/lec27_f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10000"/>
              <a:ext cx="4038601" cy="25892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70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par>
                          <p:cTn id="12" fill="hold">
                            <p:stCondLst>
                              <p:cond delay="3500"/>
                            </p:stCondLst>
                            <p:childTnLst>
                              <p:par>
                                <p:cTn id="13" presetID="9" presetClass="entr" presetSubtype="0" fill="hold" nodeType="afterEffect">
                                  <p:stCondLst>
                                    <p:cond delay="1000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328"/>
            <a:ext cx="8229600" cy="868362"/>
          </a:xfrm>
        </p:spPr>
        <p:txBody>
          <a:bodyPr/>
          <a:lstStyle/>
          <a:p>
            <a:r>
              <a:rPr lang="en-US" b="1" dirty="0">
                <a:latin typeface="Arial" panose="020B0604020202020204" pitchFamily="34" charset="0"/>
                <a:cs typeface="Arial" panose="020B0604020202020204" pitchFamily="34" charset="0"/>
              </a:rPr>
              <a:t>Relative from the Sun…</a:t>
            </a:r>
          </a:p>
        </p:txBody>
      </p:sp>
      <p:sp>
        <p:nvSpPr>
          <p:cNvPr id="3" name="Content Placeholder 2"/>
          <p:cNvSpPr>
            <a:spLocks noGrp="1"/>
          </p:cNvSpPr>
          <p:nvPr>
            <p:ph idx="1"/>
          </p:nvPr>
        </p:nvSpPr>
        <p:spPr>
          <a:xfrm>
            <a:off x="76200" y="865840"/>
            <a:ext cx="8991600" cy="5943600"/>
          </a:xfrm>
        </p:spPr>
        <p:txBody>
          <a:bodyPr/>
          <a:lstStyle/>
          <a:p>
            <a:pPr marL="0" indent="0" algn="ctr">
              <a:buNone/>
            </a:pPr>
            <a:r>
              <a:rPr lang="en-US" sz="3100" b="1" dirty="0">
                <a:latin typeface="Arial" panose="020B0604020202020204" pitchFamily="34" charset="0"/>
                <a:cs typeface="Arial" panose="020B0604020202020204" pitchFamily="34" charset="0"/>
              </a:rPr>
              <a:t>“Relative to” means the same as “in Comparison with.” Let’s look at some examples. Get with an elbow partner.</a:t>
            </a:r>
          </a:p>
          <a:p>
            <a:pPr marL="0" indent="0" algn="ctr">
              <a:buNone/>
            </a:pPr>
            <a:endParaRPr lang="en-US" sz="16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The “Relative distance” of your classroom to the office of the school versus the “Relative distance” of the cafeteria to the office of the school. [Hint: is it longer or shorter?]</a:t>
            </a:r>
          </a:p>
          <a:p>
            <a:pPr marL="0" indent="0">
              <a:buNone/>
            </a:pPr>
            <a:endParaRPr lang="en-US" sz="16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The “Relative distance” of your house to the mall versus the “Relative distance” of your house to Atlanta.</a:t>
            </a:r>
          </a:p>
        </p:txBody>
      </p:sp>
    </p:spTree>
    <p:extLst>
      <p:ext uri="{BB962C8B-B14F-4D97-AF65-F5344CB8AC3E}">
        <p14:creationId xmlns:p14="http://schemas.microsoft.com/office/powerpoint/2010/main" val="20052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500"/>
                            </p:stCondLst>
                            <p:childTnLst>
                              <p:par>
                                <p:cTn id="9" presetID="9"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b="1" dirty="0">
                <a:latin typeface="Arial" panose="020B0604020202020204" pitchFamily="34" charset="0"/>
                <a:cs typeface="Arial" panose="020B0604020202020204" pitchFamily="34" charset="0"/>
              </a:rPr>
              <a:t>Ability to Support Life…</a:t>
            </a:r>
          </a:p>
        </p:txBody>
      </p:sp>
      <p:sp>
        <p:nvSpPr>
          <p:cNvPr id="3" name="Content Placeholder 2"/>
          <p:cNvSpPr>
            <a:spLocks noGrp="1"/>
          </p:cNvSpPr>
          <p:nvPr>
            <p:ph idx="1"/>
          </p:nvPr>
        </p:nvSpPr>
        <p:spPr>
          <a:xfrm>
            <a:off x="15073" y="1066800"/>
            <a:ext cx="8991600" cy="1648760"/>
          </a:xfrm>
        </p:spPr>
        <p:txBody>
          <a:bodyPr/>
          <a:lstStyle/>
          <a:p>
            <a:pPr marL="0" indent="0" algn="ctr">
              <a:buNone/>
            </a:pPr>
            <a:r>
              <a:rPr lang="en-US" sz="3100" b="1" dirty="0">
                <a:latin typeface="Arial" panose="020B0604020202020204" pitchFamily="34" charset="0"/>
                <a:cs typeface="Arial" panose="020B0604020202020204" pitchFamily="34" charset="0"/>
              </a:rPr>
              <a:t>Let’s look at some characteristics that scientists believe are necessary for life on a planet.</a:t>
            </a:r>
          </a:p>
        </p:txBody>
      </p:sp>
      <p:sp>
        <p:nvSpPr>
          <p:cNvPr id="4" name="Rectangle 3"/>
          <p:cNvSpPr/>
          <p:nvPr/>
        </p:nvSpPr>
        <p:spPr>
          <a:xfrm>
            <a:off x="1066800" y="2967335"/>
            <a:ext cx="7239000" cy="2862322"/>
          </a:xfrm>
          <a:prstGeom prst="rect">
            <a:avLst/>
          </a:prstGeom>
        </p:spPr>
        <p:txBody>
          <a:bodyPr wrap="square">
            <a:spAutoFit/>
          </a:bodyPr>
          <a:lstStyle/>
          <a:p>
            <a:pPr algn="ctr"/>
            <a:r>
              <a:rPr lang="en-US" sz="4000" b="1" dirty="0">
                <a:hlinkClick r:id="rId4"/>
              </a:rPr>
              <a:t>http://hubblesite.org/hubble_discoveries/discovering_planets_beyond/alien-atmospheres</a:t>
            </a:r>
            <a:r>
              <a:rPr lang="en-US" sz="4000" b="1" dirty="0"/>
              <a:t> </a:t>
            </a:r>
            <a:br>
              <a:rPr lang="en-US" sz="4000" b="1" dirty="0"/>
            </a:br>
            <a:r>
              <a:rPr lang="en-US" sz="2000" b="1" dirty="0"/>
              <a:t>[look at earth not alien]</a:t>
            </a:r>
            <a:endParaRPr lang="en-US" sz="4000" b="1" dirty="0"/>
          </a:p>
        </p:txBody>
      </p:sp>
    </p:spTree>
    <p:extLst>
      <p:ext uri="{BB962C8B-B14F-4D97-AF65-F5344CB8AC3E}">
        <p14:creationId xmlns:p14="http://schemas.microsoft.com/office/powerpoint/2010/main" val="416457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500"/>
                            </p:stCondLst>
                            <p:childTnLst>
                              <p:par>
                                <p:cTn id="9" presetID="9"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par>
                          <p:cTn id="12" fill="hold">
                            <p:stCondLst>
                              <p:cond delay="3000"/>
                            </p:stCondLst>
                            <p:childTnLst>
                              <p:par>
                                <p:cTn id="13" presetID="9" presetClass="entr" presetSubtype="0" fill="hold" grpId="0" nodeType="afterEffect">
                                  <p:stCondLst>
                                    <p:cond delay="500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4572000"/>
          </a:xfrm>
        </p:spPr>
        <p:txBody>
          <a:bodyPr/>
          <a:lstStyle/>
          <a:p>
            <a:r>
              <a:rPr lang="en-US" b="1" dirty="0">
                <a:latin typeface="Arial" panose="020B0604020202020204" pitchFamily="34" charset="0"/>
                <a:cs typeface="Arial" panose="020B0604020202020204" pitchFamily="34" charset="0"/>
              </a:rPr>
              <a:t>Turn to a different elbow partner and together identify the main characteristics that we will discuss about the planets in our solar system. Be prepared to share if called upon.</a:t>
            </a:r>
          </a:p>
        </p:txBody>
      </p:sp>
    </p:spTree>
    <p:extLst>
      <p:ext uri="{BB962C8B-B14F-4D97-AF65-F5344CB8AC3E}">
        <p14:creationId xmlns:p14="http://schemas.microsoft.com/office/powerpoint/2010/main" val="3247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143000"/>
          </a:xfrm>
        </p:spPr>
        <p:txBody>
          <a:bodyPr/>
          <a:lstStyle/>
          <a:p>
            <a:r>
              <a:rPr lang="en-US" sz="3600" dirty="0"/>
              <a:t>Use the Planet Comparison Chart to take notes about each Planet in the Solar System.</a:t>
            </a:r>
          </a:p>
        </p:txBody>
      </p:sp>
      <p:graphicFrame>
        <p:nvGraphicFramePr>
          <p:cNvPr id="3" name="Object 2"/>
          <p:cNvGraphicFramePr>
            <a:graphicFrameLocks noChangeAspect="1"/>
          </p:cNvGraphicFramePr>
          <p:nvPr>
            <p:extLst>
              <p:ext uri="{D42A27DB-BD31-4B8C-83A1-F6EECF244321}">
                <p14:modId xmlns:p14="http://schemas.microsoft.com/office/powerpoint/2010/main" val="496625376"/>
              </p:ext>
            </p:extLst>
          </p:nvPr>
        </p:nvGraphicFramePr>
        <p:xfrm>
          <a:off x="990600" y="1447800"/>
          <a:ext cx="7327583" cy="5251571"/>
        </p:xfrm>
        <a:graphic>
          <a:graphicData uri="http://schemas.openxmlformats.org/presentationml/2006/ole">
            <mc:AlternateContent xmlns:mc="http://schemas.openxmlformats.org/markup-compatibility/2006">
              <mc:Choice xmlns:v="urn:schemas-microsoft-com:vml" Requires="v">
                <p:oleObj spid="_x0000_s140290" name="Document" r:id="rId4" imgW="9285355" imgH="6654101" progId="Word.Document.12">
                  <p:embed/>
                </p:oleObj>
              </mc:Choice>
              <mc:Fallback>
                <p:oleObj name="Document" r:id="rId4" imgW="9285355" imgH="6654101" progId="Word.Document.12">
                  <p:embed/>
                  <p:pic>
                    <p:nvPicPr>
                      <p:cNvPr id="3" name="Object 2"/>
                      <p:cNvPicPr/>
                      <p:nvPr/>
                    </p:nvPicPr>
                    <p:blipFill>
                      <a:blip r:embed="rId5"/>
                      <a:stretch>
                        <a:fillRect/>
                      </a:stretch>
                    </p:blipFill>
                    <p:spPr>
                      <a:xfrm>
                        <a:off x="990600" y="1447800"/>
                        <a:ext cx="7327583" cy="5251571"/>
                      </a:xfrm>
                      <a:prstGeom prst="rect">
                        <a:avLst/>
                      </a:prstGeom>
                    </p:spPr>
                  </p:pic>
                </p:oleObj>
              </mc:Fallback>
            </mc:AlternateContent>
          </a:graphicData>
        </a:graphic>
      </p:graphicFrame>
    </p:spTree>
    <p:extLst>
      <p:ext uri="{BB962C8B-B14F-4D97-AF65-F5344CB8AC3E}">
        <p14:creationId xmlns:p14="http://schemas.microsoft.com/office/powerpoint/2010/main" val="1427243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4343400" cy="944562"/>
          </a:xfrm>
        </p:spPr>
        <p:txBody>
          <a:bodyPr/>
          <a:lstStyle/>
          <a:p>
            <a:r>
              <a:rPr lang="en-US" sz="8000" b="1" dirty="0">
                <a:latin typeface="Arial" panose="020B0604020202020204" pitchFamily="34" charset="0"/>
                <a:cs typeface="Arial" panose="020B0604020202020204" pitchFamily="34" charset="0"/>
              </a:rPr>
              <a:t>Mercury</a:t>
            </a:r>
          </a:p>
        </p:txBody>
      </p:sp>
      <p:pic>
        <p:nvPicPr>
          <p:cNvPr id="3076" name="Picture 4" descr="http://prettyandfreshdotcom.files.wordpress.com/2013/11/mercury_4179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17655"/>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3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nodeType="withEffect">
                                  <p:stCondLst>
                                    <p:cond delay="500"/>
                                  </p:stCondLst>
                                  <p:childTnLst>
                                    <p:set>
                                      <p:cBhvr>
                                        <p:cTn id="9" dur="1" fill="hold">
                                          <p:stCondLst>
                                            <p:cond delay="0"/>
                                          </p:stCondLst>
                                        </p:cTn>
                                        <p:tgtEl>
                                          <p:spTgt spid="3076"/>
                                        </p:tgtEl>
                                        <p:attrNameLst>
                                          <p:attrName>style.visibility</p:attrName>
                                        </p:attrNameLst>
                                      </p:cBhvr>
                                      <p:to>
                                        <p:strVal val="visible"/>
                                      </p:to>
                                    </p:set>
                                    <p:animEffect transition="in" filter="dissolve">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64"/>
            <a:ext cx="8229600" cy="990600"/>
          </a:xfrm>
        </p:spPr>
        <p:txBody>
          <a:bodyPr/>
          <a:lstStyle/>
          <a:p>
            <a:r>
              <a:rPr lang="en-US" sz="6000" b="1" dirty="0">
                <a:latin typeface="Arial" panose="020B0604020202020204" pitchFamily="34" charset="0"/>
                <a:cs typeface="Arial" panose="020B0604020202020204" pitchFamily="34" charset="0"/>
              </a:rPr>
              <a:t>Mercury</a:t>
            </a:r>
          </a:p>
        </p:txBody>
      </p:sp>
      <p:sp>
        <p:nvSpPr>
          <p:cNvPr id="3" name="Content Placeholder 2"/>
          <p:cNvSpPr>
            <a:spLocks noGrp="1"/>
          </p:cNvSpPr>
          <p:nvPr>
            <p:ph idx="1"/>
          </p:nvPr>
        </p:nvSpPr>
        <p:spPr>
          <a:xfrm>
            <a:off x="228600" y="1068480"/>
            <a:ext cx="8686800" cy="5105400"/>
          </a:xfrm>
        </p:spPr>
        <p:txBody>
          <a:bodyPr/>
          <a:lstStyle/>
          <a:p>
            <a:r>
              <a:rPr lang="en-US" sz="3600" b="1" dirty="0"/>
              <a:t>Size relative to earth: smaller than earth</a:t>
            </a:r>
          </a:p>
          <a:p>
            <a:r>
              <a:rPr lang="en-US" sz="3600" b="1" dirty="0"/>
              <a:t>Surface features: many craters and high cliffs</a:t>
            </a:r>
          </a:p>
          <a:p>
            <a:r>
              <a:rPr lang="en-US" sz="3600" b="1" dirty="0"/>
              <a:t>Atmospheric features: no atmosphere</a:t>
            </a:r>
          </a:p>
          <a:p>
            <a:r>
              <a:rPr lang="en-US" sz="3600" b="1" dirty="0"/>
              <a:t>Relative distance from the sun: closest planet to the Sun</a:t>
            </a:r>
          </a:p>
          <a:p>
            <a:r>
              <a:rPr lang="en-US" sz="3600" b="1" dirty="0"/>
              <a:t>It cannot support life</a:t>
            </a:r>
          </a:p>
          <a:p>
            <a:r>
              <a:rPr lang="en-US" sz="3600" b="1" dirty="0"/>
              <a:t>Other facts: Inner planet; has no moons; “earth-like” characteristics</a:t>
            </a:r>
          </a:p>
          <a:p>
            <a:endParaRPr lang="en-US" dirty="0"/>
          </a:p>
        </p:txBody>
      </p:sp>
    </p:spTree>
    <p:extLst>
      <p:ext uri="{BB962C8B-B14F-4D97-AF65-F5344CB8AC3E}">
        <p14:creationId xmlns:p14="http://schemas.microsoft.com/office/powerpoint/2010/main" val="323285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dissolve">
                                      <p:cBhvr>
                                        <p:cTn id="3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458200" cy="2895600"/>
          </a:xfrm>
        </p:spPr>
        <p:txBody>
          <a:bodyPr/>
          <a:lstStyle/>
          <a:p>
            <a:r>
              <a:rPr lang="en-US" sz="5400" b="1" dirty="0">
                <a:latin typeface="Arial" panose="020B0604020202020204" pitchFamily="34" charset="0"/>
                <a:cs typeface="Arial" panose="020B0604020202020204" pitchFamily="34" charset="0"/>
              </a:rPr>
              <a:t>How does Earth compare to other planets in the solar system?</a:t>
            </a:r>
          </a:p>
        </p:txBody>
      </p:sp>
      <p:sp>
        <p:nvSpPr>
          <p:cNvPr id="3" name="Subtitle 2"/>
          <p:cNvSpPr>
            <a:spLocks noGrp="1"/>
          </p:cNvSpPr>
          <p:nvPr>
            <p:ph type="subTitle" idx="1"/>
          </p:nvPr>
        </p:nvSpPr>
        <p:spPr>
          <a:xfrm>
            <a:off x="609600" y="3886200"/>
            <a:ext cx="8153400" cy="2286000"/>
          </a:xfrm>
        </p:spPr>
        <p:txBody>
          <a:bodyPr/>
          <a:lstStyle/>
          <a:p>
            <a:pPr algn="l"/>
            <a:r>
              <a:rPr lang="en-US" sz="2400" b="1" dirty="0">
                <a:solidFill>
                  <a:schemeClr val="tx1"/>
                </a:solidFill>
                <a:latin typeface="Arial" panose="020B0604020202020204" pitchFamily="34" charset="0"/>
                <a:cs typeface="Arial" panose="020B0604020202020204" pitchFamily="34" charset="0"/>
              </a:rPr>
              <a:t>S6E1c. Compare and contrast planets in terms of: size relative to earth; surface and atmospheric features; relative distance from the sun; ability to support life</a:t>
            </a:r>
          </a:p>
          <a:p>
            <a:pPr algn="l"/>
            <a:endParaRPr lang="en-US" sz="1000" b="1" dirty="0">
              <a:solidFill>
                <a:schemeClr val="tx1"/>
              </a:solidFill>
              <a:latin typeface="Arial" panose="020B0604020202020204" pitchFamily="34" charset="0"/>
              <a:cs typeface="Arial" panose="020B0604020202020204" pitchFamily="34" charset="0"/>
            </a:endParaRPr>
          </a:p>
          <a:p>
            <a:pPr algn="l"/>
            <a:r>
              <a:rPr lang="en-US" sz="2400" b="1" dirty="0">
                <a:solidFill>
                  <a:schemeClr val="tx1"/>
                </a:solidFill>
                <a:latin typeface="Arial" panose="020B0604020202020204" pitchFamily="34" charset="0"/>
                <a:cs typeface="Arial" panose="020B0604020202020204" pitchFamily="34" charset="0"/>
              </a:rPr>
              <a:t>S6E1e. Explain that gravity is the force that governs the motion of the solar system</a:t>
            </a:r>
          </a:p>
        </p:txBody>
      </p:sp>
    </p:spTree>
    <p:extLst>
      <p:ext uri="{BB962C8B-B14F-4D97-AF65-F5344CB8AC3E}">
        <p14:creationId xmlns:p14="http://schemas.microsoft.com/office/powerpoint/2010/main" val="3113993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sz="9600" b="1" dirty="0">
                <a:latin typeface="Arial" panose="020B0604020202020204" pitchFamily="34" charset="0"/>
                <a:cs typeface="Arial" panose="020B0604020202020204" pitchFamily="34" charset="0"/>
              </a:rPr>
              <a:t>Venus</a:t>
            </a:r>
          </a:p>
        </p:txBody>
      </p:sp>
      <p:pic>
        <p:nvPicPr>
          <p:cNvPr id="6146" name="Picture 2" descr="http://www.solstation.com/stars/ven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998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288"/>
            <a:ext cx="8229600" cy="868362"/>
          </a:xfrm>
        </p:spPr>
        <p:txBody>
          <a:bodyPr/>
          <a:lstStyle/>
          <a:p>
            <a:r>
              <a:rPr lang="en-US" b="1" dirty="0">
                <a:latin typeface="Arial" panose="020B0604020202020204" pitchFamily="34" charset="0"/>
                <a:cs typeface="Arial" panose="020B0604020202020204" pitchFamily="34" charset="0"/>
              </a:rPr>
              <a:t>Venus</a:t>
            </a:r>
          </a:p>
        </p:txBody>
      </p:sp>
      <p:sp>
        <p:nvSpPr>
          <p:cNvPr id="3" name="Content Placeholder 2"/>
          <p:cNvSpPr>
            <a:spLocks noGrp="1"/>
          </p:cNvSpPr>
          <p:nvPr>
            <p:ph idx="1"/>
          </p:nvPr>
        </p:nvSpPr>
        <p:spPr>
          <a:xfrm>
            <a:off x="152400" y="838200"/>
            <a:ext cx="8839200" cy="5638800"/>
          </a:xfrm>
        </p:spPr>
        <p:txBody>
          <a:bodyPr/>
          <a:lstStyle/>
          <a:p>
            <a:r>
              <a:rPr lang="en-US" sz="2800" b="1" dirty="0">
                <a:latin typeface="Arial" panose="020B0604020202020204" pitchFamily="34" charset="0"/>
                <a:cs typeface="Arial" panose="020B0604020202020204" pitchFamily="34" charset="0"/>
              </a:rPr>
              <a:t>Size relative to earth: Close to the earth’s size</a:t>
            </a:r>
          </a:p>
          <a:p>
            <a:r>
              <a:rPr lang="en-US" sz="2800" b="1" dirty="0">
                <a:latin typeface="Arial" panose="020B0604020202020204" pitchFamily="34" charset="0"/>
                <a:cs typeface="Arial" panose="020B0604020202020204" pitchFamily="34" charset="0"/>
              </a:rPr>
              <a:t>Surface features: Hottest planet (can melt lead)</a:t>
            </a:r>
          </a:p>
          <a:p>
            <a:r>
              <a:rPr lang="en-US" sz="2800" b="1" dirty="0">
                <a:latin typeface="Arial" panose="020B0604020202020204" pitchFamily="34" charset="0"/>
                <a:cs typeface="Arial" panose="020B0604020202020204" pitchFamily="34" charset="0"/>
              </a:rPr>
              <a:t>Atmospheric features: Contains Carbon dioxide (CO</a:t>
            </a:r>
            <a:r>
              <a:rPr lang="en-US" sz="2800" b="1" baseline="-25000" dirty="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a:t>
            </a:r>
          </a:p>
          <a:p>
            <a:r>
              <a:rPr lang="en-US" sz="2800" b="1" dirty="0">
                <a:latin typeface="Arial" panose="020B0604020202020204" pitchFamily="34" charset="0"/>
                <a:cs typeface="Arial" panose="020B0604020202020204" pitchFamily="34" charset="0"/>
              </a:rPr>
              <a:t>Relative distance from the sun: Second planet from the sun </a:t>
            </a:r>
          </a:p>
          <a:p>
            <a:r>
              <a:rPr lang="en-US" sz="2800" b="1" dirty="0">
                <a:latin typeface="Arial" panose="020B0604020202020204" pitchFamily="34" charset="0"/>
                <a:cs typeface="Arial" panose="020B0604020202020204" pitchFamily="34" charset="0"/>
              </a:rPr>
              <a:t>It cannot support life</a:t>
            </a:r>
          </a:p>
          <a:p>
            <a:r>
              <a:rPr lang="en-US" sz="2800" b="1" dirty="0">
                <a:latin typeface="Arial" panose="020B0604020202020204" pitchFamily="34" charset="0"/>
                <a:cs typeface="Arial" panose="020B0604020202020204" pitchFamily="34" charset="0"/>
              </a:rPr>
              <a:t>Other facts: Inner planet; sometimes called Earth’s twin because of its “earth-like” characteristics; a day is longer than a year due to its slow spin; spins clockwise; brightest object in the sky after the sun and moon</a:t>
            </a:r>
          </a:p>
        </p:txBody>
      </p:sp>
    </p:spTree>
    <p:extLst>
      <p:ext uri="{BB962C8B-B14F-4D97-AF65-F5344CB8AC3E}">
        <p14:creationId xmlns:p14="http://schemas.microsoft.com/office/powerpoint/2010/main" val="399989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9600" b="1" dirty="0">
                <a:latin typeface="Arial" panose="020B0604020202020204" pitchFamily="34" charset="0"/>
                <a:cs typeface="Arial" panose="020B0604020202020204" pitchFamily="34" charset="0"/>
              </a:rPr>
              <a:t>Earth</a:t>
            </a:r>
          </a:p>
        </p:txBody>
      </p:sp>
      <p:pic>
        <p:nvPicPr>
          <p:cNvPr id="7170" name="Picture 2" descr="http://ceoas.oregonstate.edu/earthsci/e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6899"/>
            <a:ext cx="7010400" cy="466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5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600" b="1" dirty="0">
                <a:latin typeface="Arial" panose="020B0604020202020204" pitchFamily="34" charset="0"/>
                <a:cs typeface="Arial" panose="020B0604020202020204" pitchFamily="34" charset="0"/>
              </a:rPr>
              <a:t>Earth</a:t>
            </a:r>
          </a:p>
        </p:txBody>
      </p:sp>
      <p:sp>
        <p:nvSpPr>
          <p:cNvPr id="3" name="Content Placeholder 2"/>
          <p:cNvSpPr>
            <a:spLocks noGrp="1"/>
          </p:cNvSpPr>
          <p:nvPr>
            <p:ph idx="1"/>
          </p:nvPr>
        </p:nvSpPr>
        <p:spPr>
          <a:xfrm>
            <a:off x="152400" y="1187376"/>
            <a:ext cx="8763000" cy="5486400"/>
          </a:xfrm>
        </p:spPr>
        <p:txBody>
          <a:bodyPr/>
          <a:lstStyle/>
          <a:p>
            <a:r>
              <a:rPr lang="en-US" sz="3400" b="1" dirty="0">
                <a:latin typeface="Arial" panose="020B0604020202020204" pitchFamily="34" charset="0"/>
                <a:cs typeface="Arial" panose="020B0604020202020204" pitchFamily="34" charset="0"/>
              </a:rPr>
              <a:t>Surface features: Has canyons, craters, mountains, volcanoes; more than 70% of the surface is covered by water</a:t>
            </a:r>
          </a:p>
          <a:p>
            <a:r>
              <a:rPr lang="en-US" sz="3400" b="1" dirty="0">
                <a:latin typeface="Arial" panose="020B0604020202020204" pitchFamily="34" charset="0"/>
                <a:cs typeface="Arial" panose="020B0604020202020204" pitchFamily="34" charset="0"/>
              </a:rPr>
              <a:t>Atmospheric features: Contains Oxygen (O</a:t>
            </a:r>
            <a:r>
              <a:rPr lang="en-US" sz="3400" b="1" baseline="-25000" dirty="0">
                <a:latin typeface="Arial" panose="020B0604020202020204" pitchFamily="34" charset="0"/>
                <a:cs typeface="Arial" panose="020B0604020202020204" pitchFamily="34" charset="0"/>
              </a:rPr>
              <a:t>2</a:t>
            </a:r>
            <a:r>
              <a:rPr lang="en-US" sz="3400" b="1" dirty="0">
                <a:latin typeface="Arial" panose="020B0604020202020204" pitchFamily="34" charset="0"/>
                <a:cs typeface="Arial" panose="020B0604020202020204" pitchFamily="34" charset="0"/>
              </a:rPr>
              <a:t>) and Nitrogen (N</a:t>
            </a:r>
            <a:r>
              <a:rPr lang="en-US" sz="3400" b="1" baseline="-25000" dirty="0">
                <a:latin typeface="Arial" panose="020B0604020202020204" pitchFamily="34" charset="0"/>
                <a:cs typeface="Arial" panose="020B0604020202020204" pitchFamily="34" charset="0"/>
              </a:rPr>
              <a:t>2</a:t>
            </a:r>
            <a:r>
              <a:rPr lang="en-US" sz="3400" b="1" dirty="0">
                <a:latin typeface="Arial" panose="020B0604020202020204" pitchFamily="34" charset="0"/>
                <a:cs typeface="Arial" panose="020B0604020202020204" pitchFamily="34" charset="0"/>
              </a:rPr>
              <a:t>)</a:t>
            </a:r>
            <a:endParaRPr lang="en-US" sz="3400" b="1" baseline="-25000" dirty="0">
              <a:latin typeface="Arial" panose="020B0604020202020204" pitchFamily="34" charset="0"/>
              <a:cs typeface="Arial" panose="020B0604020202020204" pitchFamily="34" charset="0"/>
            </a:endParaRPr>
          </a:p>
          <a:p>
            <a:r>
              <a:rPr lang="en-US" sz="3400" b="1" dirty="0">
                <a:latin typeface="Arial" panose="020B0604020202020204" pitchFamily="34" charset="0"/>
                <a:cs typeface="Arial" panose="020B0604020202020204" pitchFamily="34" charset="0"/>
              </a:rPr>
              <a:t>Relative distance from the sun: Third planet from the sun </a:t>
            </a:r>
          </a:p>
          <a:p>
            <a:r>
              <a:rPr lang="en-US" sz="3400" b="1" dirty="0">
                <a:latin typeface="Arial" panose="020B0604020202020204" pitchFamily="34" charset="0"/>
                <a:cs typeface="Arial" panose="020B0604020202020204" pitchFamily="34" charset="0"/>
              </a:rPr>
              <a:t>Only planet known to support life</a:t>
            </a:r>
          </a:p>
          <a:p>
            <a:r>
              <a:rPr lang="en-US" sz="3400" b="1" dirty="0">
                <a:latin typeface="Arial" panose="020B0604020202020204" pitchFamily="34" charset="0"/>
                <a:cs typeface="Arial" panose="020B0604020202020204" pitchFamily="34" charset="0"/>
              </a:rPr>
              <a:t>Other facts: Inner planet; Has one moon</a:t>
            </a:r>
          </a:p>
        </p:txBody>
      </p:sp>
    </p:spTree>
    <p:extLst>
      <p:ext uri="{BB962C8B-B14F-4D97-AF65-F5344CB8AC3E}">
        <p14:creationId xmlns:p14="http://schemas.microsoft.com/office/powerpoint/2010/main" val="39268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14"/>
            <a:ext cx="8229600" cy="1143000"/>
          </a:xfrm>
        </p:spPr>
        <p:txBody>
          <a:bodyPr/>
          <a:lstStyle/>
          <a:p>
            <a:r>
              <a:rPr lang="en-US" sz="8000" b="1" dirty="0">
                <a:latin typeface="Arial" panose="020B0604020202020204" pitchFamily="34" charset="0"/>
                <a:cs typeface="Arial" panose="020B0604020202020204" pitchFamily="34" charset="0"/>
              </a:rPr>
              <a:t>Mars</a:t>
            </a:r>
          </a:p>
        </p:txBody>
      </p:sp>
      <p:pic>
        <p:nvPicPr>
          <p:cNvPr id="8194" name="Picture 2" descr="http://upload.wikimedia.org/wikipedia/commons/e/e4/Water_ice_clouds_hanging_above_Tharsis_PIA02653_black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672" y="1379143"/>
            <a:ext cx="5251101" cy="525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096"/>
            <a:ext cx="8229600" cy="868362"/>
          </a:xfrm>
        </p:spPr>
        <p:txBody>
          <a:bodyPr/>
          <a:lstStyle/>
          <a:p>
            <a:r>
              <a:rPr lang="en-US" sz="6000" b="1" dirty="0">
                <a:latin typeface="Arial" panose="020B0604020202020204" pitchFamily="34" charset="0"/>
                <a:cs typeface="Arial" panose="020B0604020202020204" pitchFamily="34" charset="0"/>
              </a:rPr>
              <a:t>Mars</a:t>
            </a:r>
          </a:p>
        </p:txBody>
      </p:sp>
      <p:sp>
        <p:nvSpPr>
          <p:cNvPr id="3" name="Content Placeholder 2"/>
          <p:cNvSpPr>
            <a:spLocks noGrp="1"/>
          </p:cNvSpPr>
          <p:nvPr>
            <p:ph idx="1"/>
          </p:nvPr>
        </p:nvSpPr>
        <p:spPr>
          <a:xfrm>
            <a:off x="304800" y="958776"/>
            <a:ext cx="8686800" cy="5486400"/>
          </a:xfrm>
        </p:spPr>
        <p:txBody>
          <a:bodyPr/>
          <a:lstStyle/>
          <a:p>
            <a:r>
              <a:rPr lang="en-US" sz="2800" b="1" dirty="0">
                <a:latin typeface="Arial" panose="020B0604020202020204" pitchFamily="34" charset="0"/>
                <a:cs typeface="Arial" panose="020B0604020202020204" pitchFamily="34" charset="0"/>
              </a:rPr>
              <a:t>Size relative to earth: Smaller in size than the earth</a:t>
            </a:r>
          </a:p>
          <a:p>
            <a:r>
              <a:rPr lang="en-US" sz="2800" b="1" dirty="0">
                <a:latin typeface="Arial" panose="020B0604020202020204" pitchFamily="34" charset="0"/>
                <a:cs typeface="Arial" panose="020B0604020202020204" pitchFamily="34" charset="0"/>
              </a:rPr>
              <a:t>Surface features: “earth-like” characteristics; all water is frozen; once had active volcanoe</a:t>
            </a:r>
            <a:r>
              <a:rPr lang="en-US" sz="2800" dirty="0">
                <a:latin typeface="Arial" panose="020B0604020202020204" pitchFamily="34" charset="0"/>
                <a:cs typeface="Arial" panose="020B0604020202020204" pitchFamily="34" charset="0"/>
              </a:rPr>
              <a:t>s</a:t>
            </a:r>
          </a:p>
          <a:p>
            <a:r>
              <a:rPr lang="en-US" sz="2800" b="1" dirty="0">
                <a:latin typeface="Arial" panose="020B0604020202020204" pitchFamily="34" charset="0"/>
                <a:cs typeface="Arial" panose="020B0604020202020204" pitchFamily="34" charset="0"/>
              </a:rPr>
              <a:t>Atmospheric features: Thinner atmosphere than earth made mostly of carbon dioxide (CO</a:t>
            </a:r>
            <a:r>
              <a:rPr lang="en-US" sz="2800" b="1" baseline="-25000" dirty="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a:t>
            </a:r>
          </a:p>
          <a:p>
            <a:r>
              <a:rPr lang="en-US" sz="2800" b="1" dirty="0">
                <a:latin typeface="Arial" panose="020B0604020202020204" pitchFamily="34" charset="0"/>
                <a:cs typeface="Arial" panose="020B0604020202020204" pitchFamily="34" charset="0"/>
              </a:rPr>
              <a:t>Relative distance from the sun: Fourth planet from the Sun</a:t>
            </a:r>
          </a:p>
          <a:p>
            <a:r>
              <a:rPr lang="en-US" sz="2800" b="1" dirty="0">
                <a:latin typeface="Arial" panose="020B0604020202020204" pitchFamily="34" charset="0"/>
                <a:cs typeface="Arial" panose="020B0604020202020204" pitchFamily="34" charset="0"/>
              </a:rPr>
              <a:t>It cannot support life</a:t>
            </a:r>
          </a:p>
          <a:p>
            <a:r>
              <a:rPr lang="en-US" sz="2800" b="1" dirty="0">
                <a:latin typeface="Arial" panose="020B0604020202020204" pitchFamily="34" charset="0"/>
                <a:cs typeface="Arial" panose="020B0604020202020204" pitchFamily="34" charset="0"/>
              </a:rPr>
              <a:t>Other facts: Inner planet; called the red planet because of rusted soil; has severe dust storms at hurricane speed</a:t>
            </a:r>
          </a:p>
        </p:txBody>
      </p:sp>
    </p:spTree>
    <p:extLst>
      <p:ext uri="{BB962C8B-B14F-4D97-AF65-F5344CB8AC3E}">
        <p14:creationId xmlns:p14="http://schemas.microsoft.com/office/powerpoint/2010/main" val="354258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182" y="1371600"/>
            <a:ext cx="8229600" cy="4191000"/>
          </a:xfrm>
        </p:spPr>
        <p:txBody>
          <a:bodyPr/>
          <a:lstStyle/>
          <a:p>
            <a:r>
              <a:rPr lang="en-US" sz="6600" b="1" dirty="0">
                <a:latin typeface="Arial" panose="020B0604020202020204" pitchFamily="34" charset="0"/>
                <a:cs typeface="Arial" panose="020B0604020202020204" pitchFamily="34" charset="0"/>
                <a:hlinkClick r:id="rId4"/>
              </a:rPr>
              <a:t>Study Jams Video:</a:t>
            </a:r>
            <a:br>
              <a:rPr lang="en-US" sz="6600" b="1" dirty="0">
                <a:latin typeface="Arial" panose="020B0604020202020204" pitchFamily="34" charset="0"/>
                <a:cs typeface="Arial" panose="020B0604020202020204" pitchFamily="34" charset="0"/>
                <a:hlinkClick r:id="rId4"/>
              </a:rPr>
            </a:br>
            <a:r>
              <a:rPr lang="en-US" sz="6600" b="1" dirty="0">
                <a:latin typeface="Arial" panose="020B0604020202020204" pitchFamily="34" charset="0"/>
                <a:cs typeface="Arial" panose="020B0604020202020204" pitchFamily="34" charset="0"/>
                <a:hlinkClick r:id="rId4"/>
              </a:rPr>
              <a:t>Inner Planets</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506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182" y="1371600"/>
            <a:ext cx="8229600" cy="4191000"/>
          </a:xfrm>
        </p:spPr>
        <p:txBody>
          <a:bodyPr/>
          <a:lstStyle/>
          <a:p>
            <a:r>
              <a:rPr lang="en-US" b="1" dirty="0">
                <a:latin typeface="Arial" panose="020B0604020202020204" pitchFamily="34" charset="0"/>
                <a:cs typeface="Arial" panose="020B0604020202020204" pitchFamily="34" charset="0"/>
              </a:rPr>
              <a:t>Why are the first four planets generally grouped together? Turn to an elbow partner and discuss your answer. Be ready to respond. </a:t>
            </a:r>
          </a:p>
        </p:txBody>
      </p:sp>
      <p:sp>
        <p:nvSpPr>
          <p:cNvPr id="3" name="TextBox 2"/>
          <p:cNvSpPr txBox="1"/>
          <p:nvPr/>
        </p:nvSpPr>
        <p:spPr>
          <a:xfrm>
            <a:off x="457200" y="304800"/>
            <a:ext cx="8077200" cy="1107996"/>
          </a:xfrm>
          <a:prstGeom prst="rect">
            <a:avLst/>
          </a:prstGeom>
          <a:noFill/>
        </p:spPr>
        <p:txBody>
          <a:bodyPr wrap="square" rtlCol="0">
            <a:spAutoFit/>
          </a:bodyPr>
          <a:lstStyle/>
          <a:p>
            <a:pPr algn="ctr"/>
            <a:r>
              <a:rPr lang="en-US" sz="6600" b="1" dirty="0"/>
              <a:t>Think, Pair, Share:</a:t>
            </a:r>
          </a:p>
        </p:txBody>
      </p:sp>
    </p:spTree>
    <p:extLst>
      <p:ext uri="{BB962C8B-B14F-4D97-AF65-F5344CB8AC3E}">
        <p14:creationId xmlns:p14="http://schemas.microsoft.com/office/powerpoint/2010/main" val="2699862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0"/>
            <a:ext cx="8229600" cy="1143000"/>
          </a:xfrm>
        </p:spPr>
        <p:txBody>
          <a:bodyPr/>
          <a:lstStyle/>
          <a:p>
            <a:r>
              <a:rPr lang="en-US" sz="6600" b="1" dirty="0">
                <a:latin typeface="Arial" panose="020B0604020202020204" pitchFamily="34" charset="0"/>
                <a:cs typeface="Arial" panose="020B0604020202020204" pitchFamily="34" charset="0"/>
              </a:rPr>
              <a:t>Jupiter</a:t>
            </a:r>
          </a:p>
        </p:txBody>
      </p:sp>
      <p:pic>
        <p:nvPicPr>
          <p:cNvPr id="9220" name="Picture 4" descr="http://1.bp.blogspot.com/-iW997Jw4tWU/UH2XaOGtKnI/AAAAAAAAAO4/VvOQKqTIqRE/s760/blogg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518160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48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sz="5400" b="1" dirty="0">
                <a:latin typeface="Arial" panose="020B0604020202020204" pitchFamily="34" charset="0"/>
                <a:cs typeface="Arial" panose="020B0604020202020204" pitchFamily="34" charset="0"/>
              </a:rPr>
              <a:t>Jupiter</a:t>
            </a:r>
          </a:p>
        </p:txBody>
      </p:sp>
      <p:sp>
        <p:nvSpPr>
          <p:cNvPr id="3" name="Content Placeholder 2"/>
          <p:cNvSpPr>
            <a:spLocks noGrp="1"/>
          </p:cNvSpPr>
          <p:nvPr>
            <p:ph idx="1"/>
          </p:nvPr>
        </p:nvSpPr>
        <p:spPr>
          <a:xfrm>
            <a:off x="304800" y="990600"/>
            <a:ext cx="8686800" cy="5486400"/>
          </a:xfrm>
        </p:spPr>
        <p:txBody>
          <a:bodyPr/>
          <a:lstStyle/>
          <a:p>
            <a:r>
              <a:rPr lang="en-US" sz="3100" b="1" dirty="0">
                <a:latin typeface="Arial" panose="020B0604020202020204" pitchFamily="34" charset="0"/>
                <a:cs typeface="Arial" panose="020B0604020202020204" pitchFamily="34" charset="0"/>
              </a:rPr>
              <a:t>Size relative to earth: Larger than the earth</a:t>
            </a:r>
          </a:p>
          <a:p>
            <a:r>
              <a:rPr lang="en-US" sz="3100" b="1" dirty="0">
                <a:latin typeface="Arial" panose="020B0604020202020204" pitchFamily="34" charset="0"/>
                <a:cs typeface="Arial" panose="020B0604020202020204" pitchFamily="34" charset="0"/>
              </a:rPr>
              <a:t>Surface features: Gaseous planet</a:t>
            </a:r>
          </a:p>
          <a:p>
            <a:r>
              <a:rPr lang="en-US" sz="3100" b="1" dirty="0">
                <a:latin typeface="Arial" panose="020B0604020202020204" pitchFamily="34" charset="0"/>
                <a:cs typeface="Arial" panose="020B0604020202020204" pitchFamily="34" charset="0"/>
              </a:rPr>
              <a:t>Atmospheric features: Contains mostly Hydrogen (H</a:t>
            </a:r>
            <a:r>
              <a:rPr lang="en-US" sz="3100" b="1" baseline="-25000" dirty="0">
                <a:latin typeface="Arial" panose="020B0604020202020204" pitchFamily="34" charset="0"/>
                <a:cs typeface="Arial" panose="020B0604020202020204" pitchFamily="34" charset="0"/>
              </a:rPr>
              <a:t>2</a:t>
            </a:r>
            <a:r>
              <a:rPr lang="en-US" sz="3100" b="1" dirty="0">
                <a:latin typeface="Arial" panose="020B0604020202020204" pitchFamily="34" charset="0"/>
                <a:cs typeface="Arial" panose="020B0604020202020204" pitchFamily="34" charset="0"/>
              </a:rPr>
              <a:t>) and Helium (He)</a:t>
            </a:r>
          </a:p>
          <a:p>
            <a:r>
              <a:rPr lang="en-US" sz="3100" b="1" dirty="0">
                <a:latin typeface="Arial" panose="020B0604020202020204" pitchFamily="34" charset="0"/>
                <a:cs typeface="Arial" panose="020B0604020202020204" pitchFamily="34" charset="0"/>
              </a:rPr>
              <a:t>Relative distance from the sun: Fifth planet from the Sun</a:t>
            </a:r>
          </a:p>
          <a:p>
            <a:r>
              <a:rPr lang="en-US" sz="3100" b="1" dirty="0">
                <a:latin typeface="Arial" panose="020B0604020202020204" pitchFamily="34" charset="0"/>
                <a:cs typeface="Arial" panose="020B0604020202020204" pitchFamily="34" charset="0"/>
              </a:rPr>
              <a:t>It cannot support life</a:t>
            </a:r>
          </a:p>
          <a:p>
            <a:r>
              <a:rPr lang="en-US" sz="3100" b="1" dirty="0">
                <a:latin typeface="Arial" panose="020B0604020202020204" pitchFamily="34" charset="0"/>
                <a:cs typeface="Arial" panose="020B0604020202020204" pitchFamily="34" charset="0"/>
              </a:rPr>
              <a:t>Other facts: Outer planet; largest planet; faint ring of dust; spins the fastest; has 63 moons; has a large red spot</a:t>
            </a:r>
          </a:p>
        </p:txBody>
      </p:sp>
    </p:spTree>
    <p:extLst>
      <p:ext uri="{BB962C8B-B14F-4D97-AF65-F5344CB8AC3E}">
        <p14:creationId xmlns:p14="http://schemas.microsoft.com/office/powerpoint/2010/main" val="359700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72016"/>
            <a:ext cx="4114800" cy="792162"/>
          </a:xfrm>
        </p:spPr>
        <p:txBody>
          <a:bodyPr/>
          <a:lstStyle/>
          <a:p>
            <a:r>
              <a:rPr lang="en-US" altLang="en-US" sz="6000" b="1" dirty="0">
                <a:latin typeface="Arial" charset="0"/>
                <a:cs typeface="Arial" charset="0"/>
              </a:rPr>
              <a:t>Gravity</a:t>
            </a:r>
          </a:p>
        </p:txBody>
      </p:sp>
      <p:sp>
        <p:nvSpPr>
          <p:cNvPr id="3075" name="Content Placeholder 2"/>
          <p:cNvSpPr>
            <a:spLocks noGrp="1"/>
          </p:cNvSpPr>
          <p:nvPr>
            <p:ph idx="1"/>
          </p:nvPr>
        </p:nvSpPr>
        <p:spPr>
          <a:xfrm>
            <a:off x="152400" y="945382"/>
            <a:ext cx="8763000" cy="5867400"/>
          </a:xfrm>
        </p:spPr>
        <p:txBody>
          <a:bodyPr/>
          <a:lstStyle/>
          <a:p>
            <a:r>
              <a:rPr lang="en-US" altLang="en-US" sz="2800" dirty="0">
                <a:latin typeface="Arial" charset="0"/>
                <a:cs typeface="Arial" charset="0"/>
              </a:rPr>
              <a:t>The gravitational force of the </a:t>
            </a:r>
            <a:br>
              <a:rPr lang="en-US" altLang="en-US" sz="2800" dirty="0">
                <a:latin typeface="Arial" charset="0"/>
                <a:cs typeface="Arial" charset="0"/>
              </a:rPr>
            </a:br>
            <a:r>
              <a:rPr lang="en-US" altLang="en-US" sz="2800" dirty="0">
                <a:latin typeface="Arial" charset="0"/>
                <a:cs typeface="Arial" charset="0"/>
              </a:rPr>
              <a:t>Sun keeps planets in orbit </a:t>
            </a:r>
            <a:br>
              <a:rPr lang="en-US" altLang="en-US" sz="2800" dirty="0">
                <a:latin typeface="Arial" charset="0"/>
                <a:cs typeface="Arial" charset="0"/>
              </a:rPr>
            </a:br>
            <a:r>
              <a:rPr lang="en-US" altLang="en-US" sz="2800" dirty="0">
                <a:latin typeface="Arial" charset="0"/>
                <a:cs typeface="Arial" charset="0"/>
              </a:rPr>
              <a:t>around the Sun and controls </a:t>
            </a:r>
            <a:br>
              <a:rPr lang="en-US" altLang="en-US" sz="2800" dirty="0">
                <a:latin typeface="Arial" charset="0"/>
                <a:cs typeface="Arial" charset="0"/>
              </a:rPr>
            </a:br>
            <a:r>
              <a:rPr lang="en-US" altLang="en-US" sz="2800" dirty="0">
                <a:latin typeface="Arial" charset="0"/>
                <a:cs typeface="Arial" charset="0"/>
              </a:rPr>
              <a:t>the rest of the motion of the </a:t>
            </a:r>
            <a:br>
              <a:rPr lang="en-US" altLang="en-US" sz="2800" dirty="0">
                <a:latin typeface="Arial" charset="0"/>
                <a:cs typeface="Arial" charset="0"/>
              </a:rPr>
            </a:br>
            <a:r>
              <a:rPr lang="en-US" altLang="en-US" sz="2800" dirty="0">
                <a:latin typeface="Arial" charset="0"/>
                <a:cs typeface="Arial" charset="0"/>
              </a:rPr>
              <a:t>solar system.</a:t>
            </a:r>
          </a:p>
          <a:p>
            <a:pPr marL="0" indent="0">
              <a:buNone/>
            </a:pPr>
            <a:endParaRPr lang="en-US" altLang="en-US" sz="1050" dirty="0">
              <a:latin typeface="Arial" charset="0"/>
              <a:cs typeface="Arial" charset="0"/>
            </a:endParaRPr>
          </a:p>
          <a:p>
            <a:r>
              <a:rPr lang="en-US" altLang="en-US" sz="2800" dirty="0">
                <a:latin typeface="Arial" charset="0"/>
                <a:cs typeface="Arial" charset="0"/>
              </a:rPr>
              <a:t>The mass of an object and the distance between objects determine the force of gravity. </a:t>
            </a:r>
            <a:r>
              <a:rPr lang="en-US" altLang="en-US" sz="2800" u="sng" dirty="0">
                <a:latin typeface="Arial" charset="0"/>
                <a:cs typeface="Arial" charset="0"/>
                <a:hlinkClick r:id="rId3" action="ppaction://hlinksldjump"/>
              </a:rPr>
              <a:t>Inertia</a:t>
            </a:r>
            <a:r>
              <a:rPr lang="en-US" altLang="en-US" sz="2800" dirty="0">
                <a:latin typeface="Arial" charset="0"/>
                <a:cs typeface="Arial" charset="0"/>
              </a:rPr>
              <a:t> and gravity work together. </a:t>
            </a:r>
          </a:p>
          <a:p>
            <a:pPr marL="0" indent="0">
              <a:buNone/>
            </a:pPr>
            <a:endParaRPr lang="en-US" altLang="en-US" sz="1050" dirty="0">
              <a:latin typeface="Arial" charset="0"/>
              <a:cs typeface="Arial" charset="0"/>
            </a:endParaRPr>
          </a:p>
          <a:p>
            <a:r>
              <a:rPr lang="en-US" altLang="en-US" sz="2800" dirty="0">
                <a:latin typeface="Arial" charset="0"/>
                <a:cs typeface="Arial" charset="0"/>
              </a:rPr>
              <a:t>The gravitational attractions of the planets, either individually or as a group are small because of the distances between the planets. </a:t>
            </a:r>
            <a:endParaRPr lang="en-US" altLang="en-US" sz="3000" dirty="0">
              <a:latin typeface="Arial" charset="0"/>
              <a:cs typeface="Arial" charset="0"/>
            </a:endParaRPr>
          </a:p>
        </p:txBody>
      </p:sp>
      <p:pic>
        <p:nvPicPr>
          <p:cNvPr id="1026" name="Picture 2" descr="http://membercentral.aaas.org/files/imagecache/node-full/images/science_collection/grav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982" y="304800"/>
            <a:ext cx="3548367"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1000"/>
                                        <p:tgtEl>
                                          <p:spTgt spid="3074"/>
                                        </p:tgtEl>
                                      </p:cBhvr>
                                    </p:animEffect>
                                  </p:childTnLst>
                                </p:cTn>
                              </p:par>
                              <p:par>
                                <p:cTn id="8" presetID="9" presetClass="entr" presetSubtype="0" fill="hold" nodeType="withEffect">
                                  <p:stCondLst>
                                    <p:cond delay="50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dissolve">
                                      <p:cBhvr>
                                        <p:cTn id="15" dur="1000"/>
                                        <p:tgtEl>
                                          <p:spTgt spid="30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dissolve">
                                      <p:cBhvr>
                                        <p:cTn id="20" dur="1000"/>
                                        <p:tgtEl>
                                          <p:spTgt spid="307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Effect transition="in" filter="dissolve">
                                      <p:cBhvr>
                                        <p:cTn id="25" dur="1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05" y="304800"/>
            <a:ext cx="8229600" cy="1143000"/>
          </a:xfrm>
        </p:spPr>
        <p:txBody>
          <a:bodyPr/>
          <a:lstStyle/>
          <a:p>
            <a:r>
              <a:rPr lang="en-US" sz="8800" b="1" dirty="0">
                <a:latin typeface="Arial" panose="020B0604020202020204" pitchFamily="34" charset="0"/>
                <a:cs typeface="Arial" panose="020B0604020202020204" pitchFamily="34" charset="0"/>
              </a:rPr>
              <a:t>Saturn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01" y="2057400"/>
            <a:ext cx="7931757" cy="339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585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000" b="1" dirty="0">
                <a:latin typeface="Arial" panose="020B0604020202020204" pitchFamily="34" charset="0"/>
                <a:cs typeface="Arial" panose="020B0604020202020204" pitchFamily="34" charset="0"/>
              </a:rPr>
              <a:t>Saturn</a:t>
            </a:r>
          </a:p>
        </p:txBody>
      </p:sp>
      <p:sp>
        <p:nvSpPr>
          <p:cNvPr id="3" name="Content Placeholder 2"/>
          <p:cNvSpPr>
            <a:spLocks noGrp="1"/>
          </p:cNvSpPr>
          <p:nvPr>
            <p:ph idx="1"/>
          </p:nvPr>
        </p:nvSpPr>
        <p:spPr>
          <a:xfrm>
            <a:off x="304800" y="990600"/>
            <a:ext cx="8686800" cy="5486400"/>
          </a:xfrm>
        </p:spPr>
        <p:txBody>
          <a:bodyPr/>
          <a:lstStyle/>
          <a:p>
            <a:r>
              <a:rPr lang="en-US" sz="2800" b="1" dirty="0">
                <a:latin typeface="Arial" panose="020B0604020202020204" pitchFamily="34" charset="0"/>
                <a:cs typeface="Arial" panose="020B0604020202020204" pitchFamily="34" charset="0"/>
              </a:rPr>
              <a:t>Size relative to earth: Larger than earth</a:t>
            </a:r>
          </a:p>
          <a:p>
            <a:r>
              <a:rPr lang="en-US" sz="2800" b="1" dirty="0">
                <a:latin typeface="Arial" panose="020B0604020202020204" pitchFamily="34" charset="0"/>
                <a:cs typeface="Arial" panose="020B0604020202020204" pitchFamily="34" charset="0"/>
              </a:rPr>
              <a:t>Surface features: Surface is fluid; it is the least dense planet </a:t>
            </a:r>
          </a:p>
          <a:p>
            <a:r>
              <a:rPr lang="en-US" sz="2800" b="1" dirty="0">
                <a:latin typeface="Arial" panose="020B0604020202020204" pitchFamily="34" charset="0"/>
                <a:cs typeface="Arial" panose="020B0604020202020204" pitchFamily="34" charset="0"/>
              </a:rPr>
              <a:t>Atmospheric features: </a:t>
            </a:r>
            <a:r>
              <a:rPr lang="en-US" sz="2800" b="1" dirty="0">
                <a:solidFill>
                  <a:prstClr val="black"/>
                </a:solidFill>
                <a:latin typeface="Arial" panose="020B0604020202020204" pitchFamily="34" charset="0"/>
                <a:cs typeface="Arial" panose="020B0604020202020204" pitchFamily="34" charset="0"/>
              </a:rPr>
              <a:t>Contains mostly Hydrogen (H</a:t>
            </a:r>
            <a:r>
              <a:rPr lang="en-US" sz="2800" b="1" baseline="-25000" dirty="0">
                <a:solidFill>
                  <a:prstClr val="black"/>
                </a:solidFill>
                <a:latin typeface="Arial" panose="020B0604020202020204" pitchFamily="34" charset="0"/>
                <a:cs typeface="Arial" panose="020B0604020202020204" pitchFamily="34" charset="0"/>
              </a:rPr>
              <a:t>2</a:t>
            </a:r>
            <a:r>
              <a:rPr lang="en-US" sz="2800" b="1" dirty="0">
                <a:solidFill>
                  <a:prstClr val="black"/>
                </a:solidFill>
                <a:latin typeface="Arial" panose="020B0604020202020204" pitchFamily="34" charset="0"/>
                <a:cs typeface="Arial" panose="020B0604020202020204" pitchFamily="34" charset="0"/>
              </a:rPr>
              <a:t>) and Helium (He)</a:t>
            </a: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Relative distance from the sun: Sixth planet from the Sun</a:t>
            </a:r>
          </a:p>
          <a:p>
            <a:r>
              <a:rPr lang="en-US" sz="2800" b="1" dirty="0">
                <a:latin typeface="Arial" panose="020B0604020202020204" pitchFamily="34" charset="0"/>
                <a:cs typeface="Arial" panose="020B0604020202020204" pitchFamily="34" charset="0"/>
              </a:rPr>
              <a:t>It cannot support life</a:t>
            </a:r>
          </a:p>
          <a:p>
            <a:r>
              <a:rPr lang="en-US" sz="2800" b="1" dirty="0">
                <a:latin typeface="Arial" panose="020B0604020202020204" pitchFamily="34" charset="0"/>
                <a:cs typeface="Arial" panose="020B0604020202020204" pitchFamily="34" charset="0"/>
              </a:rPr>
              <a:t>Other facts: Outer planet; Gaseous planet; 1 year equals 29 ½ Earth years; Largest, most impressive ring system; Second largest planet in the solar system</a:t>
            </a:r>
          </a:p>
        </p:txBody>
      </p:sp>
    </p:spTree>
    <p:extLst>
      <p:ext uri="{BB962C8B-B14F-4D97-AF65-F5344CB8AC3E}">
        <p14:creationId xmlns:p14="http://schemas.microsoft.com/office/powerpoint/2010/main" val="232128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4561695" cy="1143000"/>
          </a:xfrm>
        </p:spPr>
        <p:txBody>
          <a:bodyPr/>
          <a:lstStyle/>
          <a:p>
            <a:r>
              <a:rPr lang="en-US" sz="8800" b="1" dirty="0">
                <a:latin typeface="Arial" panose="020B0604020202020204" pitchFamily="34" charset="0"/>
                <a:cs typeface="Arial" panose="020B0604020202020204" pitchFamily="34" charset="0"/>
              </a:rPr>
              <a:t>Uranus</a:t>
            </a:r>
          </a:p>
        </p:txBody>
      </p:sp>
      <p:pic>
        <p:nvPicPr>
          <p:cNvPr id="11266" name="Picture 2" descr="http://www.sciencemonster.com/astronomy/images/planet_uranus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
            <a:ext cx="3048000" cy="603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8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000" b="1" dirty="0">
                <a:latin typeface="Arial" panose="020B0604020202020204" pitchFamily="34" charset="0"/>
                <a:cs typeface="Arial" panose="020B0604020202020204" pitchFamily="34" charset="0"/>
              </a:rPr>
              <a:t>Uranus</a:t>
            </a:r>
          </a:p>
        </p:txBody>
      </p:sp>
      <p:sp>
        <p:nvSpPr>
          <p:cNvPr id="3" name="Content Placeholder 2"/>
          <p:cNvSpPr>
            <a:spLocks noGrp="1"/>
          </p:cNvSpPr>
          <p:nvPr>
            <p:ph idx="1"/>
          </p:nvPr>
        </p:nvSpPr>
        <p:spPr>
          <a:xfrm>
            <a:off x="304800" y="990600"/>
            <a:ext cx="8686800" cy="5486400"/>
          </a:xfrm>
        </p:spPr>
        <p:txBody>
          <a:bodyPr/>
          <a:lstStyle/>
          <a:p>
            <a:r>
              <a:rPr lang="en-US" sz="2800" b="1" dirty="0">
                <a:latin typeface="Arial" panose="020B0604020202020204" pitchFamily="34" charset="0"/>
                <a:cs typeface="Arial" panose="020B0604020202020204" pitchFamily="34" charset="0"/>
              </a:rPr>
              <a:t>Size relative to earth: Larger than earth</a:t>
            </a:r>
          </a:p>
          <a:p>
            <a:r>
              <a:rPr lang="en-US" sz="2800" b="1" dirty="0">
                <a:latin typeface="Arial" panose="020B0604020202020204" pitchFamily="34" charset="0"/>
                <a:cs typeface="Arial" panose="020B0604020202020204" pitchFamily="34" charset="0"/>
              </a:rPr>
              <a:t>Surface features: planet of ice and gas so it really does not have a surface (you would sink into the liquid icy center) </a:t>
            </a:r>
          </a:p>
          <a:p>
            <a:r>
              <a:rPr lang="en-US" sz="2800" b="1" dirty="0">
                <a:latin typeface="Arial" panose="020B0604020202020204" pitchFamily="34" charset="0"/>
                <a:cs typeface="Arial" panose="020B0604020202020204" pitchFamily="34" charset="0"/>
              </a:rPr>
              <a:t>Atmospheric features: </a:t>
            </a:r>
            <a:r>
              <a:rPr lang="en-US" sz="2800" b="1" dirty="0">
                <a:solidFill>
                  <a:prstClr val="black"/>
                </a:solidFill>
                <a:latin typeface="Arial" panose="020B0604020202020204" pitchFamily="34" charset="0"/>
                <a:cs typeface="Arial" panose="020B0604020202020204" pitchFamily="34" charset="0"/>
              </a:rPr>
              <a:t>Contains mostly Hydrogen (H</a:t>
            </a:r>
            <a:r>
              <a:rPr lang="en-US" sz="2800" b="1" baseline="-25000" dirty="0">
                <a:solidFill>
                  <a:prstClr val="black"/>
                </a:solidFill>
                <a:latin typeface="Arial" panose="020B0604020202020204" pitchFamily="34" charset="0"/>
                <a:cs typeface="Arial" panose="020B0604020202020204" pitchFamily="34" charset="0"/>
              </a:rPr>
              <a:t>2</a:t>
            </a:r>
            <a:r>
              <a:rPr lang="en-US" sz="2800" b="1" dirty="0">
                <a:solidFill>
                  <a:prstClr val="black"/>
                </a:solidFill>
                <a:latin typeface="Arial" panose="020B0604020202020204" pitchFamily="34" charset="0"/>
                <a:cs typeface="Arial" panose="020B0604020202020204" pitchFamily="34" charset="0"/>
              </a:rPr>
              <a:t>), Helium (He), and Methane (CH</a:t>
            </a:r>
            <a:r>
              <a:rPr lang="en-US" sz="2800" b="1" baseline="-25000" dirty="0">
                <a:solidFill>
                  <a:prstClr val="black"/>
                </a:solidFill>
                <a:latin typeface="Arial" panose="020B0604020202020204" pitchFamily="34" charset="0"/>
                <a:cs typeface="Arial" panose="020B0604020202020204" pitchFamily="34" charset="0"/>
              </a:rPr>
              <a:t>4</a:t>
            </a:r>
            <a:r>
              <a:rPr lang="en-US" sz="2800" b="1" dirty="0">
                <a:solidFill>
                  <a:prstClr val="black"/>
                </a:solidFill>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Relative distance from the sun: 7</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planet from the Sun</a:t>
            </a:r>
          </a:p>
          <a:p>
            <a:r>
              <a:rPr lang="en-US" sz="2800" b="1" dirty="0">
                <a:latin typeface="Arial" panose="020B0604020202020204" pitchFamily="34" charset="0"/>
                <a:cs typeface="Arial" panose="020B0604020202020204" pitchFamily="34" charset="0"/>
              </a:rPr>
              <a:t>It cannot support life</a:t>
            </a:r>
          </a:p>
          <a:p>
            <a:r>
              <a:rPr lang="en-US" sz="2800" b="1" dirty="0">
                <a:latin typeface="Arial" panose="020B0604020202020204" pitchFamily="34" charset="0"/>
                <a:cs typeface="Arial" panose="020B0604020202020204" pitchFamily="34" charset="0"/>
              </a:rPr>
              <a:t>Other facts: Gaseous planet; Third largest planet; Tipped on its side</a:t>
            </a:r>
          </a:p>
        </p:txBody>
      </p:sp>
    </p:spTree>
    <p:extLst>
      <p:ext uri="{BB962C8B-B14F-4D97-AF65-F5344CB8AC3E}">
        <p14:creationId xmlns:p14="http://schemas.microsoft.com/office/powerpoint/2010/main" val="5258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4724400" cy="1143000"/>
          </a:xfrm>
        </p:spPr>
        <p:txBody>
          <a:bodyPr/>
          <a:lstStyle/>
          <a:p>
            <a:r>
              <a:rPr lang="en-US" sz="8800" b="1" dirty="0">
                <a:latin typeface="Arial" panose="020B0604020202020204" pitchFamily="34" charset="0"/>
                <a:cs typeface="Arial" panose="020B0604020202020204" pitchFamily="34" charset="0"/>
              </a:rPr>
              <a:t>Neptune</a:t>
            </a:r>
          </a:p>
        </p:txBody>
      </p:sp>
      <p:pic>
        <p:nvPicPr>
          <p:cNvPr id="12290" name="Picture 2" descr="http://www.solstation.com/stars/neptu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4810125" cy="481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7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000" b="1" dirty="0">
                <a:latin typeface="Arial" panose="020B0604020202020204" pitchFamily="34" charset="0"/>
                <a:cs typeface="Arial" panose="020B0604020202020204" pitchFamily="34" charset="0"/>
              </a:rPr>
              <a:t>Neptune</a:t>
            </a:r>
          </a:p>
        </p:txBody>
      </p:sp>
      <p:sp>
        <p:nvSpPr>
          <p:cNvPr id="3" name="Content Placeholder 2"/>
          <p:cNvSpPr>
            <a:spLocks noGrp="1"/>
          </p:cNvSpPr>
          <p:nvPr>
            <p:ph idx="1"/>
          </p:nvPr>
        </p:nvSpPr>
        <p:spPr>
          <a:xfrm>
            <a:off x="228600" y="1219200"/>
            <a:ext cx="8686800" cy="4953000"/>
          </a:xfrm>
        </p:spPr>
        <p:txBody>
          <a:bodyPr/>
          <a:lstStyle/>
          <a:p>
            <a:r>
              <a:rPr lang="en-US" sz="2800" b="1" dirty="0">
                <a:latin typeface="Arial" panose="020B0604020202020204" pitchFamily="34" charset="0"/>
                <a:cs typeface="Arial" panose="020B0604020202020204" pitchFamily="34" charset="0"/>
              </a:rPr>
              <a:t>Size relative to earth: Larger than earth</a:t>
            </a:r>
          </a:p>
          <a:p>
            <a:r>
              <a:rPr lang="en-US" sz="2800" b="1" dirty="0">
                <a:latin typeface="Arial" panose="020B0604020202020204" pitchFamily="34" charset="0"/>
                <a:cs typeface="Arial" panose="020B0604020202020204" pitchFamily="34" charset="0"/>
              </a:rPr>
              <a:t>Surface features: Coldest planet and has large storm systems like the Great Dark Spot; not a solid surface  </a:t>
            </a:r>
          </a:p>
          <a:p>
            <a:r>
              <a:rPr lang="en-US" sz="2800" b="1" dirty="0">
                <a:latin typeface="Arial" panose="020B0604020202020204" pitchFamily="34" charset="0"/>
                <a:cs typeface="Arial" panose="020B0604020202020204" pitchFamily="34" charset="0"/>
              </a:rPr>
              <a:t>Atmospheric features:</a:t>
            </a:r>
            <a:r>
              <a:rPr lang="en-US" sz="2800" b="1" dirty="0">
                <a:solidFill>
                  <a:prstClr val="black"/>
                </a:solidFill>
                <a:latin typeface="Arial" panose="020B0604020202020204" pitchFamily="34" charset="0"/>
                <a:cs typeface="Arial" panose="020B0604020202020204" pitchFamily="34" charset="0"/>
              </a:rPr>
              <a:t> Methane (CH</a:t>
            </a:r>
            <a:r>
              <a:rPr lang="en-US" sz="2800" b="1" baseline="-25000" dirty="0">
                <a:solidFill>
                  <a:prstClr val="black"/>
                </a:solidFill>
                <a:latin typeface="Arial" panose="020B0604020202020204" pitchFamily="34" charset="0"/>
                <a:cs typeface="Arial" panose="020B0604020202020204" pitchFamily="34" charset="0"/>
              </a:rPr>
              <a:t>4</a:t>
            </a:r>
            <a:r>
              <a:rPr lang="en-US" sz="2800" b="1" dirty="0">
                <a:solidFill>
                  <a:prstClr val="black"/>
                </a:solidFill>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Relative distance from the sun: 8</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planet from the sun</a:t>
            </a:r>
          </a:p>
          <a:p>
            <a:r>
              <a:rPr lang="en-US" sz="2800" b="1" dirty="0">
                <a:latin typeface="Arial" panose="020B0604020202020204" pitchFamily="34" charset="0"/>
                <a:cs typeface="Arial" panose="020B0604020202020204" pitchFamily="34" charset="0"/>
              </a:rPr>
              <a:t>It cannot support life</a:t>
            </a:r>
          </a:p>
          <a:p>
            <a:r>
              <a:rPr lang="en-US" sz="2800" b="1" dirty="0">
                <a:latin typeface="Arial" panose="020B0604020202020204" pitchFamily="34" charset="0"/>
                <a:cs typeface="Arial" panose="020B0604020202020204" pitchFamily="34" charset="0"/>
              </a:rPr>
              <a:t>Other facts: Outer planet; Gaseous planet</a:t>
            </a:r>
          </a:p>
        </p:txBody>
      </p:sp>
    </p:spTree>
    <p:extLst>
      <p:ext uri="{BB962C8B-B14F-4D97-AF65-F5344CB8AC3E}">
        <p14:creationId xmlns:p14="http://schemas.microsoft.com/office/powerpoint/2010/main" val="7791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182" y="1371600"/>
            <a:ext cx="8229600" cy="4191000"/>
          </a:xfrm>
        </p:spPr>
        <p:txBody>
          <a:bodyPr/>
          <a:lstStyle/>
          <a:p>
            <a:r>
              <a:rPr lang="en-US" sz="6600" b="1" dirty="0">
                <a:latin typeface="Arial" panose="020B0604020202020204" pitchFamily="34" charset="0"/>
                <a:cs typeface="Arial" panose="020B0604020202020204" pitchFamily="34" charset="0"/>
                <a:hlinkClick r:id="rId4"/>
              </a:rPr>
              <a:t>Study Jams Video:</a:t>
            </a:r>
            <a:br>
              <a:rPr lang="en-US" sz="6600" b="1" dirty="0">
                <a:latin typeface="Arial" panose="020B0604020202020204" pitchFamily="34" charset="0"/>
                <a:cs typeface="Arial" panose="020B0604020202020204" pitchFamily="34" charset="0"/>
                <a:hlinkClick r:id="rId4"/>
              </a:rPr>
            </a:br>
            <a:r>
              <a:rPr lang="en-US" sz="6600" b="1" dirty="0">
                <a:latin typeface="Arial" panose="020B0604020202020204" pitchFamily="34" charset="0"/>
                <a:cs typeface="Arial" panose="020B0604020202020204" pitchFamily="34" charset="0"/>
                <a:hlinkClick r:id="rId4"/>
              </a:rPr>
              <a:t>Outer Planets</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472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182" y="1371600"/>
            <a:ext cx="8229600" cy="4191000"/>
          </a:xfrm>
        </p:spPr>
        <p:txBody>
          <a:bodyPr/>
          <a:lstStyle/>
          <a:p>
            <a:r>
              <a:rPr lang="en-US" b="1" dirty="0">
                <a:latin typeface="Arial" panose="020B0604020202020204" pitchFamily="34" charset="0"/>
                <a:cs typeface="Arial" panose="020B0604020202020204" pitchFamily="34" charset="0"/>
              </a:rPr>
              <a:t>Why are the last four planets generally grouped together? Turn to an elbow partner and discuss your answer. Be ready to respond. </a:t>
            </a:r>
          </a:p>
        </p:txBody>
      </p:sp>
      <p:sp>
        <p:nvSpPr>
          <p:cNvPr id="3" name="TextBox 2"/>
          <p:cNvSpPr txBox="1"/>
          <p:nvPr/>
        </p:nvSpPr>
        <p:spPr>
          <a:xfrm>
            <a:off x="457200" y="304800"/>
            <a:ext cx="8077200" cy="1107996"/>
          </a:xfrm>
          <a:prstGeom prst="rect">
            <a:avLst/>
          </a:prstGeom>
          <a:noFill/>
        </p:spPr>
        <p:txBody>
          <a:bodyPr wrap="square" rtlCol="0">
            <a:spAutoFit/>
          </a:bodyPr>
          <a:lstStyle/>
          <a:p>
            <a:pPr algn="ctr"/>
            <a:r>
              <a:rPr lang="en-US" sz="6600" b="1" dirty="0">
                <a:solidFill>
                  <a:prstClr val="black"/>
                </a:solidFill>
              </a:rPr>
              <a:t>Think, Pair, Share:</a:t>
            </a:r>
          </a:p>
        </p:txBody>
      </p:sp>
    </p:spTree>
    <p:extLst>
      <p:ext uri="{BB962C8B-B14F-4D97-AF65-F5344CB8AC3E}">
        <p14:creationId xmlns:p14="http://schemas.microsoft.com/office/powerpoint/2010/main" val="217128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828800"/>
          </a:xfrm>
        </p:spPr>
        <p:txBody>
          <a:bodyPr/>
          <a:lstStyle/>
          <a:p>
            <a:r>
              <a:rPr lang="en-US" sz="3600" dirty="0"/>
              <a:t>Inertia – the tendency of an object to resist being moved or, if the object is moving, to resist a change until an outside force acts on the object. [Back] </a:t>
            </a:r>
          </a:p>
        </p:txBody>
      </p:sp>
      <p:pic>
        <p:nvPicPr>
          <p:cNvPr id="2050" name="Picture 2" descr="http://sophialearning.s3.amazonaws.com/packet_logos/4231/large/inertia.jpg?13092679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940" y="3013710"/>
            <a:ext cx="2762249" cy="2762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images.tutorvista.com/cms/images/95/inertia-flicked-cardboard-coin-tumbler-experimen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469582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joshsang.files.wordpress.com/2013/11/inertia-garfiel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68" y="4953000"/>
            <a:ext cx="5486400"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1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143000"/>
            <a:ext cx="8229600" cy="3048000"/>
          </a:xfrm>
        </p:spPr>
        <p:txBody>
          <a:bodyPr/>
          <a:lstStyle/>
          <a:p>
            <a:r>
              <a:rPr lang="en-US" sz="5400" dirty="0"/>
              <a:t>Distances between planets in the Solar System animation</a:t>
            </a:r>
            <a:endParaRPr lang="en-US" sz="3600" dirty="0"/>
          </a:p>
        </p:txBody>
      </p:sp>
      <p:sp>
        <p:nvSpPr>
          <p:cNvPr id="3" name="Rectangle 2"/>
          <p:cNvSpPr/>
          <p:nvPr/>
        </p:nvSpPr>
        <p:spPr>
          <a:xfrm>
            <a:off x="1143000" y="4953000"/>
            <a:ext cx="7010399" cy="830997"/>
          </a:xfrm>
          <a:prstGeom prst="rect">
            <a:avLst/>
          </a:prstGeom>
        </p:spPr>
        <p:txBody>
          <a:bodyPr wrap="square">
            <a:spAutoFit/>
          </a:bodyPr>
          <a:lstStyle/>
          <a:p>
            <a:r>
              <a:rPr lang="en-US" altLang="en-US" dirty="0">
                <a:cs typeface="Arial" charset="0"/>
                <a:hlinkClick r:id="rId3"/>
              </a:rPr>
              <a:t>http://www.classzone.com/books/earth_science/terc/content/visualizations/es2701/es2701page01.cfm?chapter_no=visualization</a:t>
            </a:r>
            <a:r>
              <a:rPr lang="en-US" altLang="en-US" dirty="0">
                <a:cs typeface="Arial" charset="0"/>
              </a:rPr>
              <a:t> </a:t>
            </a:r>
            <a:endParaRPr lang="en-US" altLang="en-US" sz="3000" dirty="0">
              <a:cs typeface="Arial" charset="0"/>
            </a:endParaRPr>
          </a:p>
        </p:txBody>
      </p:sp>
    </p:spTree>
    <p:extLst>
      <p:ext uri="{BB962C8B-B14F-4D97-AF65-F5344CB8AC3E}">
        <p14:creationId xmlns:p14="http://schemas.microsoft.com/office/powerpoint/2010/main" val="167810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276600"/>
          </a:xfrm>
        </p:spPr>
        <p:txBody>
          <a:bodyPr/>
          <a:lstStyle/>
          <a:p>
            <a:r>
              <a:rPr lang="en-US" sz="6600" b="1" dirty="0">
                <a:latin typeface="Arial" panose="020B0604020202020204" pitchFamily="34" charset="0"/>
                <a:cs typeface="Arial" panose="020B0604020202020204" pitchFamily="34" charset="0"/>
                <a:hlinkClick r:id="rId4"/>
              </a:rPr>
              <a:t>Study Jams Video: </a:t>
            </a:r>
            <a:br>
              <a:rPr lang="en-US" sz="6600" b="1" dirty="0">
                <a:latin typeface="Arial" panose="020B0604020202020204" pitchFamily="34" charset="0"/>
                <a:cs typeface="Arial" panose="020B0604020202020204" pitchFamily="34" charset="0"/>
                <a:hlinkClick r:id="rId4"/>
              </a:rPr>
            </a:br>
            <a:r>
              <a:rPr lang="en-US" sz="6600" b="1" dirty="0">
                <a:latin typeface="Arial" panose="020B0604020202020204" pitchFamily="34" charset="0"/>
                <a:cs typeface="Arial" panose="020B0604020202020204" pitchFamily="34" charset="0"/>
                <a:hlinkClick r:id="rId4"/>
              </a:rPr>
              <a:t>Gravity &amp; Inertia</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18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276600"/>
          </a:xfrm>
        </p:spPr>
        <p:txBody>
          <a:bodyPr/>
          <a:lstStyle/>
          <a:p>
            <a:r>
              <a:rPr lang="en-US" b="1" dirty="0">
                <a:latin typeface="Arial" panose="020B0604020202020204" pitchFamily="34" charset="0"/>
                <a:cs typeface="Arial" panose="020B0604020202020204" pitchFamily="34" charset="0"/>
              </a:rPr>
              <a:t>Turn to a seat partner and discuss the following: What would happen to the planets or any object in the universe if gravity did not exist?</a:t>
            </a:r>
          </a:p>
        </p:txBody>
      </p:sp>
    </p:spTree>
    <p:extLst>
      <p:ext uri="{BB962C8B-B14F-4D97-AF65-F5344CB8AC3E}">
        <p14:creationId xmlns:p14="http://schemas.microsoft.com/office/powerpoint/2010/main" val="180407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868362"/>
          </a:xfrm>
        </p:spPr>
        <p:txBody>
          <a:bodyPr/>
          <a:lstStyle/>
          <a:p>
            <a:r>
              <a:rPr lang="en-US" altLang="en-US" sz="6000" b="1" dirty="0">
                <a:latin typeface="Arial" charset="0"/>
                <a:cs typeface="Arial" charset="0"/>
              </a:rPr>
              <a:t>The Solar System</a:t>
            </a:r>
          </a:p>
        </p:txBody>
      </p:sp>
      <p:sp>
        <p:nvSpPr>
          <p:cNvPr id="4099" name="Content Placeholder 2"/>
          <p:cNvSpPr>
            <a:spLocks noGrp="1"/>
          </p:cNvSpPr>
          <p:nvPr>
            <p:ph idx="1"/>
          </p:nvPr>
        </p:nvSpPr>
        <p:spPr>
          <a:xfrm>
            <a:off x="304800" y="1219200"/>
            <a:ext cx="8610600" cy="5181600"/>
          </a:xfrm>
        </p:spPr>
        <p:txBody>
          <a:bodyPr/>
          <a:lstStyle/>
          <a:p>
            <a:r>
              <a:rPr lang="en-US" altLang="en-US" sz="3100" b="1" dirty="0">
                <a:latin typeface="Arial" charset="0"/>
                <a:cs typeface="Arial" charset="0"/>
              </a:rPr>
              <a:t>Revolution (revolve) is orbiting around another body</a:t>
            </a:r>
          </a:p>
          <a:p>
            <a:r>
              <a:rPr lang="en-US" altLang="en-US" sz="3100" b="1" dirty="0">
                <a:latin typeface="Arial" charset="0"/>
                <a:cs typeface="Arial" charset="0"/>
              </a:rPr>
              <a:t>Planets in our solar system revolve around the sun in elliptical (oval) orbits. </a:t>
            </a:r>
            <a:r>
              <a:rPr lang="en-US" altLang="en-US" dirty="0">
                <a:latin typeface="Arial" charset="0"/>
                <a:cs typeface="Arial" charset="0"/>
                <a:hlinkClick r:id="rId4"/>
              </a:rPr>
              <a:t>http://www.solarsystemscope.com/ </a:t>
            </a:r>
            <a:r>
              <a:rPr lang="en-US" altLang="en-US" dirty="0">
                <a:latin typeface="Arial" charset="0"/>
                <a:cs typeface="Arial" charset="0"/>
                <a:hlinkClick r:id="rId5"/>
              </a:rPr>
              <a:t>http://lasp.colorado.edu/education/outerplanets/orbit_simulator/</a:t>
            </a:r>
            <a:endParaRPr lang="en-US" altLang="en-US" dirty="0">
              <a:latin typeface="Arial" charset="0"/>
              <a:cs typeface="Arial" charset="0"/>
            </a:endParaRPr>
          </a:p>
          <a:p>
            <a:r>
              <a:rPr lang="en-US" altLang="en-US" sz="3100" b="1" dirty="0">
                <a:latin typeface="Arial" charset="0"/>
                <a:cs typeface="Arial" charset="0"/>
              </a:rPr>
              <a:t>The planets in our solar system differ in size, composition (rock or gas), surface and atmospheric conditions, and distance from the sun.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1000"/>
                                        <p:tgtEl>
                                          <p:spTgt spid="4098"/>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dissolve">
                                      <p:cBhvr>
                                        <p:cTn id="11" dur="1000"/>
                                        <p:tgtEl>
                                          <p:spTgt spid="40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Effect transition="in" filter="dissolve">
                                      <p:cBhvr>
                                        <p:cTn id="16" dur="10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dissolve">
                                      <p:cBhvr>
                                        <p:cTn id="21" dur="1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868362"/>
          </a:xfrm>
        </p:spPr>
        <p:txBody>
          <a:bodyPr/>
          <a:lstStyle/>
          <a:p>
            <a:r>
              <a:rPr lang="en-US" altLang="en-US" sz="6000" b="1" dirty="0">
                <a:latin typeface="Arial" charset="0"/>
                <a:cs typeface="Arial" charset="0"/>
              </a:rPr>
              <a:t>The Solar System</a:t>
            </a:r>
          </a:p>
        </p:txBody>
      </p:sp>
      <p:sp>
        <p:nvSpPr>
          <p:cNvPr id="4099" name="Content Placeholder 2"/>
          <p:cNvSpPr>
            <a:spLocks noGrp="1"/>
          </p:cNvSpPr>
          <p:nvPr>
            <p:ph idx="1"/>
          </p:nvPr>
        </p:nvSpPr>
        <p:spPr>
          <a:xfrm>
            <a:off x="304800" y="1219200"/>
            <a:ext cx="8610600" cy="5181600"/>
          </a:xfrm>
        </p:spPr>
        <p:txBody>
          <a:bodyPr/>
          <a:lstStyle/>
          <a:p>
            <a:r>
              <a:rPr lang="en-US" altLang="en-US" sz="3400" b="1" dirty="0">
                <a:latin typeface="Arial" charset="0"/>
                <a:cs typeface="Arial" charset="0"/>
              </a:rPr>
              <a:t>The planets are divided into two groups</a:t>
            </a:r>
          </a:p>
          <a:p>
            <a:pPr lvl="1"/>
            <a:r>
              <a:rPr lang="en-US" altLang="en-US" sz="3400" b="1" dirty="0">
                <a:latin typeface="Arial" charset="0"/>
                <a:cs typeface="Arial" charset="0"/>
              </a:rPr>
              <a:t>The inner planets are smaller, closer to the sun, and have rocky surfaces (Mercury, Venus, Earth, Mars)</a:t>
            </a:r>
          </a:p>
          <a:p>
            <a:pPr marL="457200" lvl="1" indent="0">
              <a:buNone/>
            </a:pPr>
            <a:endParaRPr lang="en-US" altLang="en-US" sz="1600" b="1" dirty="0">
              <a:latin typeface="Arial" charset="0"/>
              <a:cs typeface="Arial" charset="0"/>
            </a:endParaRPr>
          </a:p>
          <a:p>
            <a:pPr lvl="1"/>
            <a:r>
              <a:rPr lang="en-US" altLang="en-US" sz="3400" b="1" dirty="0">
                <a:latin typeface="Arial" charset="0"/>
                <a:cs typeface="Arial" charset="0"/>
              </a:rPr>
              <a:t>The outer planets are larger, farther from the sun and do not have solid surfaces (Jupiter, Saturn, Uranus, Neptune)</a:t>
            </a:r>
          </a:p>
        </p:txBody>
      </p:sp>
    </p:spTree>
    <p:extLst>
      <p:ext uri="{BB962C8B-B14F-4D97-AF65-F5344CB8AC3E}">
        <p14:creationId xmlns:p14="http://schemas.microsoft.com/office/powerpoint/2010/main" val="326754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1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ssolve">
                                      <p:cBhvr>
                                        <p:cTn id="12" dur="1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dissolve">
                                      <p:cBhvr>
                                        <p:cTn id="17" dur="1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1630</TotalTime>
  <Words>2634</Words>
  <Application>Microsoft Office PowerPoint</Application>
  <PresentationFormat>On-screen Show (4:3)</PresentationFormat>
  <Paragraphs>197</Paragraphs>
  <Slides>37</Slides>
  <Notes>35</Notes>
  <HiddenSlides>0</HiddenSlides>
  <MMClips>0</MMClips>
  <ScaleCrop>false</ScaleCrop>
  <HeadingPairs>
    <vt:vector size="8" baseType="variant">
      <vt:variant>
        <vt:lpstr>Fonts Used</vt:lpstr>
      </vt:variant>
      <vt:variant>
        <vt:i4>3</vt:i4>
      </vt:variant>
      <vt:variant>
        <vt:lpstr>Theme</vt:lpstr>
      </vt:variant>
      <vt:variant>
        <vt:i4>7</vt:i4>
      </vt:variant>
      <vt:variant>
        <vt:lpstr>Embedded OLE Servers</vt:lpstr>
      </vt:variant>
      <vt:variant>
        <vt:i4>1</vt:i4>
      </vt:variant>
      <vt:variant>
        <vt:lpstr>Slide Titles</vt:lpstr>
      </vt:variant>
      <vt:variant>
        <vt:i4>37</vt:i4>
      </vt:variant>
    </vt:vector>
  </HeadingPairs>
  <TitlesOfParts>
    <vt:vector size="48" baseType="lpstr">
      <vt:lpstr>Algerian</vt:lpstr>
      <vt:lpstr>Arial</vt:lpstr>
      <vt:lpstr>Calibri</vt:lpstr>
      <vt:lpstr>Office Theme</vt:lpstr>
      <vt:lpstr>1_Office Theme</vt:lpstr>
      <vt:lpstr>2_Office Theme</vt:lpstr>
      <vt:lpstr>3_Office Theme</vt:lpstr>
      <vt:lpstr>4_Office Theme</vt:lpstr>
      <vt:lpstr>6_Office Theme</vt:lpstr>
      <vt:lpstr>7_Office Theme</vt:lpstr>
      <vt:lpstr>Document</vt:lpstr>
      <vt:lpstr>PowerPoint Presentation</vt:lpstr>
      <vt:lpstr>How does Earth compare to other planets in the solar system?</vt:lpstr>
      <vt:lpstr>Gravity</vt:lpstr>
      <vt:lpstr>Inertia – the tendency of an object to resist being moved or, if the object is moving, to resist a change until an outside force acts on the object. [Back] </vt:lpstr>
      <vt:lpstr>Distances between planets in the Solar System animation</vt:lpstr>
      <vt:lpstr>Study Jams Video:  Gravity &amp; Inertia</vt:lpstr>
      <vt:lpstr>Turn to a seat partner and discuss the following: What would happen to the planets or any object in the universe if gravity did not exist?</vt:lpstr>
      <vt:lpstr>The Solar System</vt:lpstr>
      <vt:lpstr>The Solar System</vt:lpstr>
      <vt:lpstr>The Solar System</vt:lpstr>
      <vt:lpstr>Size Relative to Earth…</vt:lpstr>
      <vt:lpstr>Surface features…</vt:lpstr>
      <vt:lpstr>Atmospheric features…</vt:lpstr>
      <vt:lpstr>Relative from the Sun…</vt:lpstr>
      <vt:lpstr>Ability to Support Life…</vt:lpstr>
      <vt:lpstr>Turn to a different elbow partner and together identify the main characteristics that we will discuss about the planets in our solar system. Be prepared to share if called upon.</vt:lpstr>
      <vt:lpstr>Use the Planet Comparison Chart to take notes about each Planet in the Solar System.</vt:lpstr>
      <vt:lpstr>Mercury</vt:lpstr>
      <vt:lpstr>Mercury</vt:lpstr>
      <vt:lpstr>Venus</vt:lpstr>
      <vt:lpstr>Venus</vt:lpstr>
      <vt:lpstr>Earth</vt:lpstr>
      <vt:lpstr>Earth</vt:lpstr>
      <vt:lpstr>Mars</vt:lpstr>
      <vt:lpstr>Mars</vt:lpstr>
      <vt:lpstr>Study Jams Video: Inner Planets</vt:lpstr>
      <vt:lpstr>Why are the first four planets generally grouped together? Turn to an elbow partner and discuss your answer. Be ready to respond. </vt:lpstr>
      <vt:lpstr>Jupiter</vt:lpstr>
      <vt:lpstr>Jupiter</vt:lpstr>
      <vt:lpstr>Saturn</vt:lpstr>
      <vt:lpstr>Saturn</vt:lpstr>
      <vt:lpstr>Uranus</vt:lpstr>
      <vt:lpstr>Uranus</vt:lpstr>
      <vt:lpstr>Neptune</vt:lpstr>
      <vt:lpstr>Neptune</vt:lpstr>
      <vt:lpstr>Study Jams Video: Outer Planets</vt:lpstr>
      <vt:lpstr>Why are the last four planets generally grouped together? Turn to an elbow partner and discuss your answer. Be ready to respond. </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dc:title>
  <dc:creator>COE-MATT-Classroom</dc:creator>
  <cp:lastModifiedBy>Scarbrough Christi A</cp:lastModifiedBy>
  <cp:revision>104</cp:revision>
  <dcterms:created xsi:type="dcterms:W3CDTF">2008-10-28T18:34:29Z</dcterms:created>
  <dcterms:modified xsi:type="dcterms:W3CDTF">2019-03-31T20:09:49Z</dcterms:modified>
</cp:coreProperties>
</file>