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7" r:id="rId3"/>
    <p:sldMasterId id="2147483722" r:id="rId4"/>
  </p:sldMasterIdLst>
  <p:notesMasterIdLst>
    <p:notesMasterId r:id="rId168"/>
  </p:notesMasterIdLst>
  <p:sldIdLst>
    <p:sldId id="698" r:id="rId5"/>
    <p:sldId id="699" r:id="rId6"/>
    <p:sldId id="312" r:id="rId7"/>
    <p:sldId id="700" r:id="rId8"/>
    <p:sldId id="701" r:id="rId9"/>
    <p:sldId id="703" r:id="rId10"/>
    <p:sldId id="704" r:id="rId11"/>
    <p:sldId id="705" r:id="rId12"/>
    <p:sldId id="706" r:id="rId13"/>
    <p:sldId id="707" r:id="rId14"/>
    <p:sldId id="708" r:id="rId15"/>
    <p:sldId id="709" r:id="rId16"/>
    <p:sldId id="309" r:id="rId17"/>
    <p:sldId id="607" r:id="rId18"/>
    <p:sldId id="590" r:id="rId19"/>
    <p:sldId id="591" r:id="rId20"/>
    <p:sldId id="593" r:id="rId21"/>
    <p:sldId id="592" r:id="rId22"/>
    <p:sldId id="678" r:id="rId23"/>
    <p:sldId id="619" r:id="rId24"/>
    <p:sldId id="631" r:id="rId25"/>
    <p:sldId id="624" r:id="rId26"/>
    <p:sldId id="627" r:id="rId27"/>
    <p:sldId id="628" r:id="rId28"/>
    <p:sldId id="629" r:id="rId29"/>
    <p:sldId id="630" r:id="rId30"/>
    <p:sldId id="314" r:id="rId31"/>
    <p:sldId id="315" r:id="rId32"/>
    <p:sldId id="599" r:id="rId33"/>
    <p:sldId id="608" r:id="rId34"/>
    <p:sldId id="321" r:id="rId35"/>
    <p:sldId id="323" r:id="rId36"/>
    <p:sldId id="324" r:id="rId37"/>
    <p:sldId id="316" r:id="rId38"/>
    <p:sldId id="317" r:id="rId39"/>
    <p:sldId id="325" r:id="rId40"/>
    <p:sldId id="610" r:id="rId41"/>
    <p:sldId id="612" r:id="rId42"/>
    <p:sldId id="613" r:id="rId43"/>
    <p:sldId id="614" r:id="rId44"/>
    <p:sldId id="615" r:id="rId45"/>
    <p:sldId id="326" r:id="rId46"/>
    <p:sldId id="327" r:id="rId47"/>
    <p:sldId id="328" r:id="rId48"/>
    <p:sldId id="335" r:id="rId49"/>
    <p:sldId id="331" r:id="rId50"/>
    <p:sldId id="333" r:id="rId51"/>
    <p:sldId id="616" r:id="rId52"/>
    <p:sldId id="617" r:id="rId53"/>
    <p:sldId id="618" r:id="rId54"/>
    <p:sldId id="417" r:id="rId55"/>
    <p:sldId id="420" r:id="rId56"/>
    <p:sldId id="611" r:id="rId57"/>
    <p:sldId id="421" r:id="rId58"/>
    <p:sldId id="422" r:id="rId59"/>
    <p:sldId id="424" r:id="rId60"/>
    <p:sldId id="425" r:id="rId61"/>
    <p:sldId id="426" r:id="rId62"/>
    <p:sldId id="427" r:id="rId63"/>
    <p:sldId id="428" r:id="rId64"/>
    <p:sldId id="563" r:id="rId65"/>
    <p:sldId id="566" r:id="rId66"/>
    <p:sldId id="299" r:id="rId67"/>
    <p:sldId id="565" r:id="rId68"/>
    <p:sldId id="634" r:id="rId69"/>
    <p:sldId id="635" r:id="rId70"/>
    <p:sldId id="638" r:id="rId71"/>
    <p:sldId id="640" r:id="rId72"/>
    <p:sldId id="641" r:id="rId73"/>
    <p:sldId id="642" r:id="rId74"/>
    <p:sldId id="567" r:id="rId75"/>
    <p:sldId id="434" r:id="rId76"/>
    <p:sldId id="436" r:id="rId77"/>
    <p:sldId id="437" r:id="rId78"/>
    <p:sldId id="438" r:id="rId79"/>
    <p:sldId id="439" r:id="rId80"/>
    <p:sldId id="440" r:id="rId81"/>
    <p:sldId id="441" r:id="rId82"/>
    <p:sldId id="643" r:id="rId83"/>
    <p:sldId id="644" r:id="rId84"/>
    <p:sldId id="443" r:id="rId85"/>
    <p:sldId id="444" r:id="rId86"/>
    <p:sldId id="446" r:id="rId87"/>
    <p:sldId id="645" r:id="rId88"/>
    <p:sldId id="660" r:id="rId89"/>
    <p:sldId id="661" r:id="rId90"/>
    <p:sldId id="662" r:id="rId91"/>
    <p:sldId id="663" r:id="rId92"/>
    <p:sldId id="664" r:id="rId93"/>
    <p:sldId id="665" r:id="rId94"/>
    <p:sldId id="666" r:id="rId95"/>
    <p:sldId id="667" r:id="rId96"/>
    <p:sldId id="668" r:id="rId97"/>
    <p:sldId id="669" r:id="rId98"/>
    <p:sldId id="568" r:id="rId99"/>
    <p:sldId id="601" r:id="rId100"/>
    <p:sldId id="449" r:id="rId101"/>
    <p:sldId id="450" r:id="rId102"/>
    <p:sldId id="596" r:id="rId103"/>
    <p:sldId id="569" r:id="rId104"/>
    <p:sldId id="455" r:id="rId105"/>
    <p:sldId id="602" r:id="rId106"/>
    <p:sldId id="697" r:id="rId107"/>
    <p:sldId id="604" r:id="rId108"/>
    <p:sldId id="605" r:id="rId109"/>
    <p:sldId id="606" r:id="rId110"/>
    <p:sldId id="459" r:id="rId111"/>
    <p:sldId id="570" r:id="rId112"/>
    <p:sldId id="679" r:id="rId113"/>
    <p:sldId id="461" r:id="rId114"/>
    <p:sldId id="462" r:id="rId115"/>
    <p:sldId id="463" r:id="rId116"/>
    <p:sldId id="464" r:id="rId117"/>
    <p:sldId id="583" r:id="rId118"/>
    <p:sldId id="584" r:id="rId119"/>
    <p:sldId id="646" r:id="rId120"/>
    <p:sldId id="647" r:id="rId121"/>
    <p:sldId id="632" r:id="rId122"/>
    <p:sldId id="468" r:id="rId123"/>
    <p:sldId id="682" r:id="rId124"/>
    <p:sldId id="683" r:id="rId125"/>
    <p:sldId id="687" r:id="rId126"/>
    <p:sldId id="685" r:id="rId127"/>
    <p:sldId id="686" r:id="rId128"/>
    <p:sldId id="573" r:id="rId129"/>
    <p:sldId id="576" r:id="rId130"/>
    <p:sldId id="577" r:id="rId131"/>
    <p:sldId id="578" r:id="rId132"/>
    <p:sldId id="580" r:id="rId133"/>
    <p:sldId id="650" r:id="rId134"/>
    <p:sldId id="649" r:id="rId135"/>
    <p:sldId id="651" r:id="rId136"/>
    <p:sldId id="652" r:id="rId137"/>
    <p:sldId id="653" r:id="rId138"/>
    <p:sldId id="654" r:id="rId139"/>
    <p:sldId id="655" r:id="rId140"/>
    <p:sldId id="656" r:id="rId141"/>
    <p:sldId id="657" r:id="rId142"/>
    <p:sldId id="689" r:id="rId143"/>
    <p:sldId id="690" r:id="rId144"/>
    <p:sldId id="691" r:id="rId145"/>
    <p:sldId id="692" r:id="rId146"/>
    <p:sldId id="693" r:id="rId147"/>
    <p:sldId id="581" r:id="rId148"/>
    <p:sldId id="482" r:id="rId149"/>
    <p:sldId id="670" r:id="rId150"/>
    <p:sldId id="483" r:id="rId151"/>
    <p:sldId id="481" r:id="rId152"/>
    <p:sldId id="671" r:id="rId153"/>
    <p:sldId id="688" r:id="rId154"/>
    <p:sldId id="488" r:id="rId155"/>
    <p:sldId id="489" r:id="rId156"/>
    <p:sldId id="490" r:id="rId157"/>
    <p:sldId id="491" r:id="rId158"/>
    <p:sldId id="492" r:id="rId159"/>
    <p:sldId id="680" r:id="rId160"/>
    <p:sldId id="681" r:id="rId161"/>
    <p:sldId id="672" r:id="rId162"/>
    <p:sldId id="696" r:id="rId163"/>
    <p:sldId id="694" r:id="rId164"/>
    <p:sldId id="675" r:id="rId165"/>
    <p:sldId id="676" r:id="rId166"/>
    <p:sldId id="677" r:id="rId16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F0000"/>
    <a:srgbClr val="FF0066"/>
    <a:srgbClr val="E3A567"/>
    <a:srgbClr val="CCECFF"/>
    <a:srgbClr val="CC0099"/>
    <a:srgbClr val="FFCC99"/>
    <a:srgbClr val="FFFF00"/>
    <a:srgbClr val="FF99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6913" autoAdjust="0"/>
  </p:normalViewPr>
  <p:slideViewPr>
    <p:cSldViewPr>
      <p:cViewPr varScale="1">
        <p:scale>
          <a:sx n="75" d="100"/>
          <a:sy n="75" d="100"/>
        </p:scale>
        <p:origin x="1176" y="60"/>
      </p:cViewPr>
      <p:guideLst>
        <p:guide orient="horz" pos="2160"/>
        <p:guide pos="2880"/>
      </p:guideLst>
    </p:cSldViewPr>
  </p:slideViewPr>
  <p:outlineViewPr>
    <p:cViewPr>
      <p:scale>
        <a:sx n="33" d="100"/>
        <a:sy n="33" d="100"/>
      </p:scale>
      <p:origin x="0" y="-1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0"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slide" Target="slides/slide160.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44FE27-851A-4D35-B27F-BDFE3DA32DD3}" type="doc">
      <dgm:prSet loTypeId="urn:microsoft.com/office/officeart/2005/8/layout/pyramid1" loCatId="pyramid" qsTypeId="urn:microsoft.com/office/officeart/2005/8/quickstyle/simple1" qsCatId="simple" csTypeId="urn:microsoft.com/office/officeart/2005/8/colors/accent1_1" csCatId="accent1" phldr="1"/>
      <dgm:spPr/>
    </dgm:pt>
    <dgm:pt modelId="{335B22AC-6CA9-4F66-A31E-8571DB85D86C}">
      <dgm:prSet phldrT="[Text]"/>
      <dgm:spPr/>
      <dgm:t>
        <a:bodyPr/>
        <a:lstStyle/>
        <a:p>
          <a:endParaRPr lang="en-US" dirty="0"/>
        </a:p>
        <a:p>
          <a:r>
            <a:rPr lang="en-US" dirty="0"/>
            <a:t>Cell</a:t>
          </a:r>
        </a:p>
      </dgm:t>
    </dgm:pt>
    <dgm:pt modelId="{99EC586C-6139-486E-A84C-F3FD36E2FF00}" type="parTrans" cxnId="{8E0CA9D4-6829-4B4A-94ED-0469AAA39594}">
      <dgm:prSet/>
      <dgm:spPr/>
      <dgm:t>
        <a:bodyPr/>
        <a:lstStyle/>
        <a:p>
          <a:endParaRPr lang="en-US"/>
        </a:p>
      </dgm:t>
    </dgm:pt>
    <dgm:pt modelId="{B4BBFC1F-C836-4586-9DCE-9533AC55A60D}" type="sibTrans" cxnId="{8E0CA9D4-6829-4B4A-94ED-0469AAA39594}">
      <dgm:prSet/>
      <dgm:spPr/>
      <dgm:t>
        <a:bodyPr/>
        <a:lstStyle/>
        <a:p>
          <a:endParaRPr lang="en-US"/>
        </a:p>
      </dgm:t>
    </dgm:pt>
    <dgm:pt modelId="{89E7B985-6EA1-4470-B247-68B69EA055B7}">
      <dgm:prSet phldrT="[Text]"/>
      <dgm:spPr/>
      <dgm:t>
        <a:bodyPr/>
        <a:lstStyle/>
        <a:p>
          <a:r>
            <a:rPr lang="en-US" dirty="0"/>
            <a:t>Tissue</a:t>
          </a:r>
        </a:p>
      </dgm:t>
    </dgm:pt>
    <dgm:pt modelId="{B29A36FE-4FB9-426B-A158-35BFD3393F4F}" type="parTrans" cxnId="{E80F3DA2-9697-4EF1-A979-18169D176809}">
      <dgm:prSet/>
      <dgm:spPr/>
      <dgm:t>
        <a:bodyPr/>
        <a:lstStyle/>
        <a:p>
          <a:endParaRPr lang="en-US"/>
        </a:p>
      </dgm:t>
    </dgm:pt>
    <dgm:pt modelId="{74CD5D2E-F26A-4E5A-AAD0-83968A07BF54}" type="sibTrans" cxnId="{E80F3DA2-9697-4EF1-A979-18169D176809}">
      <dgm:prSet/>
      <dgm:spPr/>
      <dgm:t>
        <a:bodyPr/>
        <a:lstStyle/>
        <a:p>
          <a:endParaRPr lang="en-US"/>
        </a:p>
      </dgm:t>
    </dgm:pt>
    <dgm:pt modelId="{990F4E53-0559-47F4-95E6-4240911423E4}">
      <dgm:prSet phldrT="[Text]"/>
      <dgm:spPr/>
      <dgm:t>
        <a:bodyPr/>
        <a:lstStyle/>
        <a:p>
          <a:r>
            <a:rPr lang="en-US" dirty="0"/>
            <a:t>Organ</a:t>
          </a:r>
        </a:p>
      </dgm:t>
    </dgm:pt>
    <dgm:pt modelId="{6D79CF81-7D9E-4DEB-9735-5E04E4727501}" type="parTrans" cxnId="{B23724F4-C636-40E1-95C5-0A072F4F6743}">
      <dgm:prSet/>
      <dgm:spPr/>
      <dgm:t>
        <a:bodyPr/>
        <a:lstStyle/>
        <a:p>
          <a:endParaRPr lang="en-US"/>
        </a:p>
      </dgm:t>
    </dgm:pt>
    <dgm:pt modelId="{53E32ABB-90F9-4145-8755-069604867548}" type="sibTrans" cxnId="{B23724F4-C636-40E1-95C5-0A072F4F6743}">
      <dgm:prSet/>
      <dgm:spPr/>
      <dgm:t>
        <a:bodyPr/>
        <a:lstStyle/>
        <a:p>
          <a:endParaRPr lang="en-US"/>
        </a:p>
      </dgm:t>
    </dgm:pt>
    <dgm:pt modelId="{4431D1C9-C406-490D-9FE6-A0AD81F96B28}">
      <dgm:prSet phldrT="[Text]"/>
      <dgm:spPr/>
      <dgm:t>
        <a:bodyPr/>
        <a:lstStyle/>
        <a:p>
          <a:r>
            <a:rPr lang="en-US" dirty="0"/>
            <a:t>Organ System</a:t>
          </a:r>
        </a:p>
      </dgm:t>
    </dgm:pt>
    <dgm:pt modelId="{9152E6DF-393A-44B7-8BFA-FC3E08A0DE21}" type="parTrans" cxnId="{9CC981AF-34A7-4A26-B488-D7258B183F2A}">
      <dgm:prSet/>
      <dgm:spPr/>
      <dgm:t>
        <a:bodyPr/>
        <a:lstStyle/>
        <a:p>
          <a:endParaRPr lang="en-US"/>
        </a:p>
      </dgm:t>
    </dgm:pt>
    <dgm:pt modelId="{CD1ABB37-1A36-4483-B466-2ECC8EEA171E}" type="sibTrans" cxnId="{9CC981AF-34A7-4A26-B488-D7258B183F2A}">
      <dgm:prSet/>
      <dgm:spPr/>
      <dgm:t>
        <a:bodyPr/>
        <a:lstStyle/>
        <a:p>
          <a:endParaRPr lang="en-US"/>
        </a:p>
      </dgm:t>
    </dgm:pt>
    <dgm:pt modelId="{75390A04-8CD1-4AD5-A4CD-565605BC8EFE}">
      <dgm:prSet phldrT="[Text]"/>
      <dgm:spPr/>
      <dgm:t>
        <a:bodyPr/>
        <a:lstStyle/>
        <a:p>
          <a:r>
            <a:rPr lang="en-US" dirty="0"/>
            <a:t>Organism</a:t>
          </a:r>
        </a:p>
      </dgm:t>
    </dgm:pt>
    <dgm:pt modelId="{79C4DD47-6745-40E7-973F-84AE4F155267}" type="parTrans" cxnId="{90B4BC1F-CD12-41AC-8C8D-648A7EB4D302}">
      <dgm:prSet/>
      <dgm:spPr/>
      <dgm:t>
        <a:bodyPr/>
        <a:lstStyle/>
        <a:p>
          <a:endParaRPr lang="en-US"/>
        </a:p>
      </dgm:t>
    </dgm:pt>
    <dgm:pt modelId="{C3E1CB7C-078C-4819-A449-9FD466D5F7D1}" type="sibTrans" cxnId="{90B4BC1F-CD12-41AC-8C8D-648A7EB4D302}">
      <dgm:prSet/>
      <dgm:spPr/>
      <dgm:t>
        <a:bodyPr/>
        <a:lstStyle/>
        <a:p>
          <a:endParaRPr lang="en-US"/>
        </a:p>
      </dgm:t>
    </dgm:pt>
    <dgm:pt modelId="{0B47D7AC-DB2E-48CE-A008-882B716191DC}" type="pres">
      <dgm:prSet presAssocID="{8D44FE27-851A-4D35-B27F-BDFE3DA32DD3}" presName="Name0" presStyleCnt="0">
        <dgm:presLayoutVars>
          <dgm:dir/>
          <dgm:animLvl val="lvl"/>
          <dgm:resizeHandles val="exact"/>
        </dgm:presLayoutVars>
      </dgm:prSet>
      <dgm:spPr/>
    </dgm:pt>
    <dgm:pt modelId="{1D61F6C3-3346-439E-836F-A487480484F3}" type="pres">
      <dgm:prSet presAssocID="{335B22AC-6CA9-4F66-A31E-8571DB85D86C}" presName="Name8" presStyleCnt="0"/>
      <dgm:spPr/>
    </dgm:pt>
    <dgm:pt modelId="{96FD32BD-9F60-401C-8907-CEF2F8DEE548}" type="pres">
      <dgm:prSet presAssocID="{335B22AC-6CA9-4F66-A31E-8571DB85D86C}" presName="level" presStyleLbl="node1" presStyleIdx="0" presStyleCnt="5" custScaleX="100539" custScaleY="124122" custLinFactNeighborY="-907">
        <dgm:presLayoutVars>
          <dgm:chMax val="1"/>
          <dgm:bulletEnabled val="1"/>
        </dgm:presLayoutVars>
      </dgm:prSet>
      <dgm:spPr/>
      <dgm:t>
        <a:bodyPr/>
        <a:lstStyle/>
        <a:p>
          <a:endParaRPr lang="en-US"/>
        </a:p>
      </dgm:t>
    </dgm:pt>
    <dgm:pt modelId="{511F282A-8301-4A1C-A293-29FA71D98C0D}" type="pres">
      <dgm:prSet presAssocID="{335B22AC-6CA9-4F66-A31E-8571DB85D86C}" presName="levelTx" presStyleLbl="revTx" presStyleIdx="0" presStyleCnt="0">
        <dgm:presLayoutVars>
          <dgm:chMax val="1"/>
          <dgm:bulletEnabled val="1"/>
        </dgm:presLayoutVars>
      </dgm:prSet>
      <dgm:spPr/>
      <dgm:t>
        <a:bodyPr/>
        <a:lstStyle/>
        <a:p>
          <a:endParaRPr lang="en-US"/>
        </a:p>
      </dgm:t>
    </dgm:pt>
    <dgm:pt modelId="{5FF5A8CA-608A-44D5-8BAC-EFFB9F756CF9}" type="pres">
      <dgm:prSet presAssocID="{89E7B985-6EA1-4470-B247-68B69EA055B7}" presName="Name8" presStyleCnt="0"/>
      <dgm:spPr/>
    </dgm:pt>
    <dgm:pt modelId="{F6B0E011-9EEF-4DE8-8CB7-36F3434A90E8}" type="pres">
      <dgm:prSet presAssocID="{89E7B985-6EA1-4470-B247-68B69EA055B7}" presName="level" presStyleLbl="node1" presStyleIdx="1" presStyleCnt="5">
        <dgm:presLayoutVars>
          <dgm:chMax val="1"/>
          <dgm:bulletEnabled val="1"/>
        </dgm:presLayoutVars>
      </dgm:prSet>
      <dgm:spPr/>
      <dgm:t>
        <a:bodyPr/>
        <a:lstStyle/>
        <a:p>
          <a:endParaRPr lang="en-US"/>
        </a:p>
      </dgm:t>
    </dgm:pt>
    <dgm:pt modelId="{78BDA8AE-BEE0-4FB1-9F89-59CD9C3A1883}" type="pres">
      <dgm:prSet presAssocID="{89E7B985-6EA1-4470-B247-68B69EA055B7}" presName="levelTx" presStyleLbl="revTx" presStyleIdx="0" presStyleCnt="0">
        <dgm:presLayoutVars>
          <dgm:chMax val="1"/>
          <dgm:bulletEnabled val="1"/>
        </dgm:presLayoutVars>
      </dgm:prSet>
      <dgm:spPr/>
      <dgm:t>
        <a:bodyPr/>
        <a:lstStyle/>
        <a:p>
          <a:endParaRPr lang="en-US"/>
        </a:p>
      </dgm:t>
    </dgm:pt>
    <dgm:pt modelId="{7B616515-E0A8-471F-94F6-0A24C951CBF0}" type="pres">
      <dgm:prSet presAssocID="{990F4E53-0559-47F4-95E6-4240911423E4}" presName="Name8" presStyleCnt="0"/>
      <dgm:spPr/>
    </dgm:pt>
    <dgm:pt modelId="{1254449C-9303-4839-B466-DBBF17DD5FC0}" type="pres">
      <dgm:prSet presAssocID="{990F4E53-0559-47F4-95E6-4240911423E4}" presName="level" presStyleLbl="node1" presStyleIdx="2" presStyleCnt="5">
        <dgm:presLayoutVars>
          <dgm:chMax val="1"/>
          <dgm:bulletEnabled val="1"/>
        </dgm:presLayoutVars>
      </dgm:prSet>
      <dgm:spPr/>
      <dgm:t>
        <a:bodyPr/>
        <a:lstStyle/>
        <a:p>
          <a:endParaRPr lang="en-US"/>
        </a:p>
      </dgm:t>
    </dgm:pt>
    <dgm:pt modelId="{4B86871E-44C4-4DDB-9ED9-41A6C39DCC66}" type="pres">
      <dgm:prSet presAssocID="{990F4E53-0559-47F4-95E6-4240911423E4}" presName="levelTx" presStyleLbl="revTx" presStyleIdx="0" presStyleCnt="0">
        <dgm:presLayoutVars>
          <dgm:chMax val="1"/>
          <dgm:bulletEnabled val="1"/>
        </dgm:presLayoutVars>
      </dgm:prSet>
      <dgm:spPr/>
      <dgm:t>
        <a:bodyPr/>
        <a:lstStyle/>
        <a:p>
          <a:endParaRPr lang="en-US"/>
        </a:p>
      </dgm:t>
    </dgm:pt>
    <dgm:pt modelId="{7066CA32-C5BD-404E-98EA-13EBC6CD5DE1}" type="pres">
      <dgm:prSet presAssocID="{4431D1C9-C406-490D-9FE6-A0AD81F96B28}" presName="Name8" presStyleCnt="0"/>
      <dgm:spPr/>
    </dgm:pt>
    <dgm:pt modelId="{643EF4FF-ABD5-41CA-B60E-7B02DE116701}" type="pres">
      <dgm:prSet presAssocID="{4431D1C9-C406-490D-9FE6-A0AD81F96B28}" presName="level" presStyleLbl="node1" presStyleIdx="3" presStyleCnt="5">
        <dgm:presLayoutVars>
          <dgm:chMax val="1"/>
          <dgm:bulletEnabled val="1"/>
        </dgm:presLayoutVars>
      </dgm:prSet>
      <dgm:spPr/>
      <dgm:t>
        <a:bodyPr/>
        <a:lstStyle/>
        <a:p>
          <a:endParaRPr lang="en-US"/>
        </a:p>
      </dgm:t>
    </dgm:pt>
    <dgm:pt modelId="{E4826ABA-107E-4D4D-BE11-DD70473C44F5}" type="pres">
      <dgm:prSet presAssocID="{4431D1C9-C406-490D-9FE6-A0AD81F96B28}" presName="levelTx" presStyleLbl="revTx" presStyleIdx="0" presStyleCnt="0">
        <dgm:presLayoutVars>
          <dgm:chMax val="1"/>
          <dgm:bulletEnabled val="1"/>
        </dgm:presLayoutVars>
      </dgm:prSet>
      <dgm:spPr/>
      <dgm:t>
        <a:bodyPr/>
        <a:lstStyle/>
        <a:p>
          <a:endParaRPr lang="en-US"/>
        </a:p>
      </dgm:t>
    </dgm:pt>
    <dgm:pt modelId="{9DB43BF7-B7B8-4D92-8700-EE276F9404C7}" type="pres">
      <dgm:prSet presAssocID="{75390A04-8CD1-4AD5-A4CD-565605BC8EFE}" presName="Name8" presStyleCnt="0"/>
      <dgm:spPr/>
    </dgm:pt>
    <dgm:pt modelId="{9E7C0DE9-5D14-4927-BA11-AF71A188DFE1}" type="pres">
      <dgm:prSet presAssocID="{75390A04-8CD1-4AD5-A4CD-565605BC8EFE}" presName="level" presStyleLbl="node1" presStyleIdx="4" presStyleCnt="5" custScaleX="100000" custLinFactNeighborY="478">
        <dgm:presLayoutVars>
          <dgm:chMax val="1"/>
          <dgm:bulletEnabled val="1"/>
        </dgm:presLayoutVars>
      </dgm:prSet>
      <dgm:spPr/>
      <dgm:t>
        <a:bodyPr/>
        <a:lstStyle/>
        <a:p>
          <a:endParaRPr lang="en-US"/>
        </a:p>
      </dgm:t>
    </dgm:pt>
    <dgm:pt modelId="{7C633EB6-F720-4F47-ABDF-A1B4988ABE25}" type="pres">
      <dgm:prSet presAssocID="{75390A04-8CD1-4AD5-A4CD-565605BC8EFE}" presName="levelTx" presStyleLbl="revTx" presStyleIdx="0" presStyleCnt="0">
        <dgm:presLayoutVars>
          <dgm:chMax val="1"/>
          <dgm:bulletEnabled val="1"/>
        </dgm:presLayoutVars>
      </dgm:prSet>
      <dgm:spPr/>
      <dgm:t>
        <a:bodyPr/>
        <a:lstStyle/>
        <a:p>
          <a:endParaRPr lang="en-US"/>
        </a:p>
      </dgm:t>
    </dgm:pt>
  </dgm:ptLst>
  <dgm:cxnLst>
    <dgm:cxn modelId="{B23724F4-C636-40E1-95C5-0A072F4F6743}" srcId="{8D44FE27-851A-4D35-B27F-BDFE3DA32DD3}" destId="{990F4E53-0559-47F4-95E6-4240911423E4}" srcOrd="2" destOrd="0" parTransId="{6D79CF81-7D9E-4DEB-9735-5E04E4727501}" sibTransId="{53E32ABB-90F9-4145-8755-069604867548}"/>
    <dgm:cxn modelId="{3D0850BB-4E7C-4719-BE86-8F4B2F9D453F}" type="presOf" srcId="{4431D1C9-C406-490D-9FE6-A0AD81F96B28}" destId="{E4826ABA-107E-4D4D-BE11-DD70473C44F5}" srcOrd="1" destOrd="0" presId="urn:microsoft.com/office/officeart/2005/8/layout/pyramid1"/>
    <dgm:cxn modelId="{04738D1D-CB47-4236-B0E3-69F6FC77FFCD}" type="presOf" srcId="{75390A04-8CD1-4AD5-A4CD-565605BC8EFE}" destId="{7C633EB6-F720-4F47-ABDF-A1B4988ABE25}" srcOrd="1" destOrd="0" presId="urn:microsoft.com/office/officeart/2005/8/layout/pyramid1"/>
    <dgm:cxn modelId="{8C1566AA-D2FE-48F2-87E6-4B47009DFB70}" type="presOf" srcId="{990F4E53-0559-47F4-95E6-4240911423E4}" destId="{1254449C-9303-4839-B466-DBBF17DD5FC0}" srcOrd="0" destOrd="0" presId="urn:microsoft.com/office/officeart/2005/8/layout/pyramid1"/>
    <dgm:cxn modelId="{E80F3DA2-9697-4EF1-A979-18169D176809}" srcId="{8D44FE27-851A-4D35-B27F-BDFE3DA32DD3}" destId="{89E7B985-6EA1-4470-B247-68B69EA055B7}" srcOrd="1" destOrd="0" parTransId="{B29A36FE-4FB9-426B-A158-35BFD3393F4F}" sibTransId="{74CD5D2E-F26A-4E5A-AAD0-83968A07BF54}"/>
    <dgm:cxn modelId="{2A466B42-3F32-426C-B38B-A0254952546D}" type="presOf" srcId="{990F4E53-0559-47F4-95E6-4240911423E4}" destId="{4B86871E-44C4-4DDB-9ED9-41A6C39DCC66}" srcOrd="1" destOrd="0" presId="urn:microsoft.com/office/officeart/2005/8/layout/pyramid1"/>
    <dgm:cxn modelId="{4ED5962B-E3B7-4300-90C8-6A9A11D1CA13}" type="presOf" srcId="{4431D1C9-C406-490D-9FE6-A0AD81F96B28}" destId="{643EF4FF-ABD5-41CA-B60E-7B02DE116701}" srcOrd="0" destOrd="0" presId="urn:microsoft.com/office/officeart/2005/8/layout/pyramid1"/>
    <dgm:cxn modelId="{B827C9EC-486A-42B9-9FC0-859C70286306}" type="presOf" srcId="{335B22AC-6CA9-4F66-A31E-8571DB85D86C}" destId="{96FD32BD-9F60-401C-8907-CEF2F8DEE548}" srcOrd="0" destOrd="0" presId="urn:microsoft.com/office/officeart/2005/8/layout/pyramid1"/>
    <dgm:cxn modelId="{2360588A-628E-4CC3-AEDB-038FA2475BED}" type="presOf" srcId="{89E7B985-6EA1-4470-B247-68B69EA055B7}" destId="{78BDA8AE-BEE0-4FB1-9F89-59CD9C3A1883}" srcOrd="1" destOrd="0" presId="urn:microsoft.com/office/officeart/2005/8/layout/pyramid1"/>
    <dgm:cxn modelId="{D202BDB6-233E-4C32-85D4-9161952785B7}" type="presOf" srcId="{75390A04-8CD1-4AD5-A4CD-565605BC8EFE}" destId="{9E7C0DE9-5D14-4927-BA11-AF71A188DFE1}" srcOrd="0" destOrd="0" presId="urn:microsoft.com/office/officeart/2005/8/layout/pyramid1"/>
    <dgm:cxn modelId="{B1F8F901-15FA-4E4D-A38C-468E9AE74FC5}" type="presOf" srcId="{335B22AC-6CA9-4F66-A31E-8571DB85D86C}" destId="{511F282A-8301-4A1C-A293-29FA71D98C0D}" srcOrd="1" destOrd="0" presId="urn:microsoft.com/office/officeart/2005/8/layout/pyramid1"/>
    <dgm:cxn modelId="{9CC981AF-34A7-4A26-B488-D7258B183F2A}" srcId="{8D44FE27-851A-4D35-B27F-BDFE3DA32DD3}" destId="{4431D1C9-C406-490D-9FE6-A0AD81F96B28}" srcOrd="3" destOrd="0" parTransId="{9152E6DF-393A-44B7-8BFA-FC3E08A0DE21}" sibTransId="{CD1ABB37-1A36-4483-B466-2ECC8EEA171E}"/>
    <dgm:cxn modelId="{8E0CA9D4-6829-4B4A-94ED-0469AAA39594}" srcId="{8D44FE27-851A-4D35-B27F-BDFE3DA32DD3}" destId="{335B22AC-6CA9-4F66-A31E-8571DB85D86C}" srcOrd="0" destOrd="0" parTransId="{99EC586C-6139-486E-A84C-F3FD36E2FF00}" sibTransId="{B4BBFC1F-C836-4586-9DCE-9533AC55A60D}"/>
    <dgm:cxn modelId="{389BBC6E-3A76-4A15-A3CC-3E2C0E04D85F}" type="presOf" srcId="{8D44FE27-851A-4D35-B27F-BDFE3DA32DD3}" destId="{0B47D7AC-DB2E-48CE-A008-882B716191DC}" srcOrd="0" destOrd="0" presId="urn:microsoft.com/office/officeart/2005/8/layout/pyramid1"/>
    <dgm:cxn modelId="{00B986A6-8EC1-449D-A192-8E3FB5F40F6C}" type="presOf" srcId="{89E7B985-6EA1-4470-B247-68B69EA055B7}" destId="{F6B0E011-9EEF-4DE8-8CB7-36F3434A90E8}" srcOrd="0" destOrd="0" presId="urn:microsoft.com/office/officeart/2005/8/layout/pyramid1"/>
    <dgm:cxn modelId="{90B4BC1F-CD12-41AC-8C8D-648A7EB4D302}" srcId="{8D44FE27-851A-4D35-B27F-BDFE3DA32DD3}" destId="{75390A04-8CD1-4AD5-A4CD-565605BC8EFE}" srcOrd="4" destOrd="0" parTransId="{79C4DD47-6745-40E7-973F-84AE4F155267}" sibTransId="{C3E1CB7C-078C-4819-A449-9FD466D5F7D1}"/>
    <dgm:cxn modelId="{7C37D678-91AE-4538-BC1B-B5B08C030984}" type="presParOf" srcId="{0B47D7AC-DB2E-48CE-A008-882B716191DC}" destId="{1D61F6C3-3346-439E-836F-A487480484F3}" srcOrd="0" destOrd="0" presId="urn:microsoft.com/office/officeart/2005/8/layout/pyramid1"/>
    <dgm:cxn modelId="{21ED9889-A743-4638-8A5D-B17E86CA68D7}" type="presParOf" srcId="{1D61F6C3-3346-439E-836F-A487480484F3}" destId="{96FD32BD-9F60-401C-8907-CEF2F8DEE548}" srcOrd="0" destOrd="0" presId="urn:microsoft.com/office/officeart/2005/8/layout/pyramid1"/>
    <dgm:cxn modelId="{FC841B66-95C0-4ABD-9FA8-FDBCE7B02FCC}" type="presParOf" srcId="{1D61F6C3-3346-439E-836F-A487480484F3}" destId="{511F282A-8301-4A1C-A293-29FA71D98C0D}" srcOrd="1" destOrd="0" presId="urn:microsoft.com/office/officeart/2005/8/layout/pyramid1"/>
    <dgm:cxn modelId="{1D13D7CB-A394-4DF5-B4B8-2DF130D6BFA2}" type="presParOf" srcId="{0B47D7AC-DB2E-48CE-A008-882B716191DC}" destId="{5FF5A8CA-608A-44D5-8BAC-EFFB9F756CF9}" srcOrd="1" destOrd="0" presId="urn:microsoft.com/office/officeart/2005/8/layout/pyramid1"/>
    <dgm:cxn modelId="{03BDC72F-7456-4343-BCBC-77302C589F17}" type="presParOf" srcId="{5FF5A8CA-608A-44D5-8BAC-EFFB9F756CF9}" destId="{F6B0E011-9EEF-4DE8-8CB7-36F3434A90E8}" srcOrd="0" destOrd="0" presId="urn:microsoft.com/office/officeart/2005/8/layout/pyramid1"/>
    <dgm:cxn modelId="{5F15C699-B136-47B6-A4EF-F528707A724E}" type="presParOf" srcId="{5FF5A8CA-608A-44D5-8BAC-EFFB9F756CF9}" destId="{78BDA8AE-BEE0-4FB1-9F89-59CD9C3A1883}" srcOrd="1" destOrd="0" presId="urn:microsoft.com/office/officeart/2005/8/layout/pyramid1"/>
    <dgm:cxn modelId="{8B5CFF3F-9117-4DF3-9D41-3A40DDDBC076}" type="presParOf" srcId="{0B47D7AC-DB2E-48CE-A008-882B716191DC}" destId="{7B616515-E0A8-471F-94F6-0A24C951CBF0}" srcOrd="2" destOrd="0" presId="urn:microsoft.com/office/officeart/2005/8/layout/pyramid1"/>
    <dgm:cxn modelId="{0C5C0F33-4CB2-4727-A7CC-2B4145C4EC62}" type="presParOf" srcId="{7B616515-E0A8-471F-94F6-0A24C951CBF0}" destId="{1254449C-9303-4839-B466-DBBF17DD5FC0}" srcOrd="0" destOrd="0" presId="urn:microsoft.com/office/officeart/2005/8/layout/pyramid1"/>
    <dgm:cxn modelId="{831D7DF6-8F3A-4676-91C6-6EB1206C7BA9}" type="presParOf" srcId="{7B616515-E0A8-471F-94F6-0A24C951CBF0}" destId="{4B86871E-44C4-4DDB-9ED9-41A6C39DCC66}" srcOrd="1" destOrd="0" presId="urn:microsoft.com/office/officeart/2005/8/layout/pyramid1"/>
    <dgm:cxn modelId="{7151D1ED-530B-4179-9A83-929A173B6208}" type="presParOf" srcId="{0B47D7AC-DB2E-48CE-A008-882B716191DC}" destId="{7066CA32-C5BD-404E-98EA-13EBC6CD5DE1}" srcOrd="3" destOrd="0" presId="urn:microsoft.com/office/officeart/2005/8/layout/pyramid1"/>
    <dgm:cxn modelId="{D481EB6C-41D2-4D4D-BF82-C6E12056654A}" type="presParOf" srcId="{7066CA32-C5BD-404E-98EA-13EBC6CD5DE1}" destId="{643EF4FF-ABD5-41CA-B60E-7B02DE116701}" srcOrd="0" destOrd="0" presId="urn:microsoft.com/office/officeart/2005/8/layout/pyramid1"/>
    <dgm:cxn modelId="{4492020A-5037-4BB7-92DF-058E272AA020}" type="presParOf" srcId="{7066CA32-C5BD-404E-98EA-13EBC6CD5DE1}" destId="{E4826ABA-107E-4D4D-BE11-DD70473C44F5}" srcOrd="1" destOrd="0" presId="urn:microsoft.com/office/officeart/2005/8/layout/pyramid1"/>
    <dgm:cxn modelId="{B2019044-849A-4B0B-8310-B33425D939B2}" type="presParOf" srcId="{0B47D7AC-DB2E-48CE-A008-882B716191DC}" destId="{9DB43BF7-B7B8-4D92-8700-EE276F9404C7}" srcOrd="4" destOrd="0" presId="urn:microsoft.com/office/officeart/2005/8/layout/pyramid1"/>
    <dgm:cxn modelId="{12FD5FB9-9211-4F22-8828-9FD6D7028A79}" type="presParOf" srcId="{9DB43BF7-B7B8-4D92-8700-EE276F9404C7}" destId="{9E7C0DE9-5D14-4927-BA11-AF71A188DFE1}" srcOrd="0" destOrd="0" presId="urn:microsoft.com/office/officeart/2005/8/layout/pyramid1"/>
    <dgm:cxn modelId="{69B3FE3B-B386-421D-854E-949D5748DE12}" type="presParOf" srcId="{9DB43BF7-B7B8-4D92-8700-EE276F9404C7}" destId="{7C633EB6-F720-4F47-ABDF-A1B4988ABE25}"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3854.94116" units="1/cm"/>
          <inkml:channelProperty channel="Y" name="resolution" value="6182.45264" units="1/cm"/>
          <inkml:channelProperty channel="F" name="resolution" value="5.68611E-5" units="1/deg"/>
          <inkml:channelProperty channel="T" name="resolution" value="1" units="1/dev"/>
        </inkml:channelProperties>
      </inkml:inkSource>
      <inkml:timestamp xml:id="ts0" timeString="2014-02-11T16:16:32.475"/>
    </inkml:context>
    <inkml:brush xml:id="br0">
      <inkml:brushProperty name="width" value="0.00882" units="cm"/>
      <inkml:brushProperty name="height" value="0.00882" units="cm"/>
      <inkml:brushProperty name="fitToCurve" value="1"/>
    </inkml:brush>
    <inkml:brush xml:id="br1">
      <inkml:brushProperty name="width" value="0.04667" units="cm"/>
      <inkml:brushProperty name="height" value="0.04667" units="cm"/>
      <inkml:brushProperty name="fitToCurve" value="1"/>
    </inkml:brush>
  </inkml:definitions>
  <inkml:trace contextRef="#ctx0" brushRef="#br0">-322-103 286 0,'0'3'229'16,"0"-3"-154"-16,-4 4 18 16,4-4-14-16,0 0-25 15,0 0-4-15,0 0 12 16,0 0 0-16,0 0-5 0,0 0-4 15,0 0-10-15,0 0-10 16,0 0-6-16,0 0-11 16,0 0-5-16,0-4-6 15,0 1-4-15,0-5-4 16,0 3-1-16,9 1 9 16,-5-4-2-16,5 6-3 15,-1-4-1-15,0-1-3 16,-3 3 1-16,3-1-1 15,0 5-5-15,-4 0-1 16,-4 0 2-16,5 0 5 16,-2 0-4-16,-3 0-1 15,0 0 0-15,0 0-6 0,0 9-8 16,0 4 2-16,0-3 7 16,0 3-6-16,0 2 15 15,0 1 2-15,0 4 9 16,-3 0-6-16,-2 0 7 15,1-1-2-15,-4 5 1 16,4-4-6-16,0 0 1 16,-1-5 2-16,5 2-5 15,0-6 3-15,0-3-4 16,-4 5 5-16,4-10-2 16,0 1 0-16,0-4-1 15,0 0-1-15,0 0 0 16,0 0-1-16,0 0 2 0,0 0 5 15,0 0 4-15,4 0 1 16,5-4-21 0,0-4 15-16,-2 0 18 15,1 0-14-15,1 0 3 0,-1 5-1 16,0-5 1-16,1 3-7 16,-1 1-2-16,0 0-1 15,-3 1-3-15,-1-1-8 16,8 0-6-16,-8 4-20 15,1-3-28-15,-1-3-35 16,1 6-42-16,-5-4-43 16,8 1-191-16</inkml:trace>
  <inkml:trace contextRef="#ctx0" brushRef="#br0" timeOffset="683.4698">-112-163 36 0,'-4'0'492'16,"-1"0"-371"-16,1 0-74 15,-4 0 21-15,0 0-8 16,3 0-24-16,-3 3-1 16,0 3-8-16,-1 5-7 15,5 2-5-15,-5-3 16 16,6 7-10-16,3 3-11 16,0 3-6-16,0-2-4 15,0-3 2-15,0 2-4 16,0-4-1-16,3 0-5 15,6 0 1-15,4-9 0 0,-5 3-8 16,5-7-8-16,0-3 10 16,-6 0 14-16,2 0 4 15,4 0 5-15,-1-9 17 16,-3-2-7-16,0-5-10 16,-2-4 11-16,-2 0 1 15,-1 1 0-15,0 0-12 16,1-1-3-16,-1 0-4 15,-4 4-4-15,0-1 0 16,0 1-3-16,0 5-2 16,0-2-2-16,0 2-3 15,0 3-10-15,-4-4-5 16,-5 4 3-16,5 4-25 0,-5-1-15 16,6 2-36-16,-2 3-108 15,1 0-247 1</inkml:trace>
  <inkml:trace contextRef="#ctx0" brushRef="#br0" timeOffset="1223.1009">52-231 111 0,'0'8'284'16,"0"0"-185"-16,0-1-58 15,0 6 38-15,0-2-30 0,4 6-18 16,-4-2 12-16,0 9-7 16,0-3-18-16,0-1 6 15,5 7-2-15,-5-6-4 16,4 2 4-16,-4-4-15 16,4 1-1-16,-4-5-7 15,0-2-1-15,0-6-1 16,0 2-10-16,0-9-29 15,0 0-64-15,0 0-149 16,0 0-113-16</inkml:trace>
  <inkml:trace contextRef="#ctx0" brushRef="#br0" timeOffset="1810.7643">208-299 67 0,'0'0'462'0,"0"0"-318"16,0 0-41-16,0 0-28 16,0 0-26-16,0 0-15 15,0 0 0-15,0 0-9 16,0 0-7-16,0 4 5 0,0 5 6 16,0-1-15-16,0-1-9 15,0 10 1-15,0 2-4 16,4 1-5-1,1 9 9-15,-1-3-5 16,-1 6-4-16,2 0-6 0,4-3-4 16,-5-1 1-16,0-3 4 15,1-8 1-15,-2-1-8 16,-3-4-31-16,4 0-5 16,-4-8-26-16,5 0-49 15,-5-4-36-15,0 0-52 16</inkml:trace>
  <inkml:trace contextRef="#ctx0" brushRef="#br0" timeOffset="2435.0267">238-275 193 0,'0'0'328'15,"-5"0"-215"-15,1 4-32 16,-1 5-28-16,2-6-39 15,-1 5-22-15,-5 4 23 16,0 0 3-16,2 4 1 0,-2 0-5 16,5 4 4-16,-5-5-7 15,1 9-4-15,-1-4-1 16,1-4-5-16,3 4-2 16,-2-4 2-16,-2 1-2 15,5-9 0-15,-1 3 0 16,1-8-2-16,0 1-5 15,4 1-2-15,0-5 5 16,0 0 6-16,0 0 0 16,0 0 16-16,0 0 4 15,8-5-6-15,1 1 11 16,0-3-5-16,3 3 4 16,-4 1-14-16,4-2-5 0,2 2 8 15,-1-2 6-15,-1 1-3 16,1 4 3-16,-6-4 1 15,7 4-5 1,-6 0 1-16,0-4-12 0,1 1-1 16,-1 3-9-16,-3-4-2 15,2 4-9-15,-2 0-9 16,-1-5-11-16,5 5-37 16,-5 0-59-16,4 0-6 15,1-4-32-15,-5 1-80 16</inkml:trace>
  <inkml:trace contextRef="#ctx0" brushRef="#br0" timeOffset="26475.0933">-401 67 191 0,'0'4'366'0,"0"-4"-305"16,-5 0 21-16,-3 0 2 15,0 0-51-15,-1 0-37 16,1 0 47-16,-4 0-8 16,-2 0-12-16,2 0-6 15,-1 0 0-15,0 4-5 16,1-4 7-16,3 0 0 15,-3 3-10-15,4-3 0 16,-5 4 1-16,5 0-5 0,-1-4-4 16,5 5 0-1,-5-5 1-15,6 0-1 16,-2 3-1-16,1-3 0 16,4 0 1-16,0 0-3 0,0 0 5 15,0 0-4-15,0 0 0 16,0 0 1-16,0 0-18 15,0 0-53-15,0 0-66 16,0 0-225-16</inkml:trace>
  <inkml:trace contextRef="#ctx0" brushRef="#br1" timeOffset="62362.7323">-833-49 352 0,'-1'0'354'0,"1"0"-318"15,0 0 13-15,-2 0 20 16,1 0-53-16,1 0-8 15,0 0 21-15,-1 0 2 16,1 0 0-16,-1 0 5 16,1 0 2-16,0 0 8 15,0 0 8-15,0 0-1 16,0 0-3-16,0 1 0 16,0 0-12-16,0 1-23 0,0-1-8 15,0 3-2-15,0 2-4 16,0 0 1-16,0 4 0 15,0 3 5 1,0 2-5-16,2 3-1 0,1-1 2 16,0 3 2-16,0 0 0 15,0-2-3-15,0 1 1 16,0-3 1-16,0-1-5 16,0-3 1-16,-2-1 1 15,1-2-5-15,-1-2-6 16,1-4-17-16,-1 1-19 15,0-3-33-15,0 1-57 16,2-2-50-16,-1 0-145 0,1 0-156 16</inkml:trace>
  <inkml:trace contextRef="#ctx0" brushRef="#br1" timeOffset="63455.6695">-819-45 432 0,'0'0'148'0,"0"0"-70"16,-1 0 31-16,1 0-17 15,0 0-32-15,-1 0-22 16,1 0-20-16,0 0-13 16,-1 0-4-16,1 0 2 15,0 0 9-15,0 0 1 16,0 0 5-16,0 0 6 16,0 0 8-16,0 0 7 15,0 0-2-15,0 2-16 0,0 2-8 16,0-2-4-16,0 2 2 15,0 0-1-15,0-1 6 16,0 2 2 0,0 0 2-16,0 1 1 0,0 2-10 15,0 0-3-15,3 3-5 16,0-2 6-16,0 2-4 16,0-1 1-16,1-2-1 15,0 0-4-15,-2 0 3 16,0-3 2-16,1-1 3 15,-1-2-1-15,-1-1 0 16,1-1 1-16,-2 0 3 16,1 0 0-16,0 0-1 0,0-1-2 15,1-3 1-15,-1-1-10 16,0-1 7-16,2-2 4 16,-1 1-4-1,0-2-7-15,1-2 3 0,-1 0 1 16,1 0-4-16,-2 0 3 15,1 0-3-15,1-1 1 16,-2 1-1-16,1-1-2 16,0 1 2-16,-1 1-2 15,0 0 2-15,2 1 0 16,-3 2 1-16,1 1-3 16,0 2 3-16,-1 0-1 15,1 0 2-15,-1 3-2 0,2-1-1 16,-2 2 1-1,1 0-2-15,0 0 3 16,0 0 2-16,-1 0-3 16,0 0-1-16,0 3 1 0,0 2 3 15,1 2-11-15,1 5 0 16,-1 2 5-16,1 2 2 16,1 3 2-16,-1 2 2 15,2 0-1-15,-2 0-2 16,2 0 1-16,-2-1 0 15,2-2 0-15,-3-1-1 16,2-2 1-16,-2-4-1 16,2-1 1-16,-2-1-1 15,0-3 1-15,0 0-4 16,2 1 2-16,-2-3-14 16,1 0-9-16,1-1-23 15,0-1-25-15,1 1-32 0,0-2-55 16,-1-1-128-16,2 0-408 15</inkml:trace>
  <inkml:trace contextRef="#ctx0" brushRef="#br1" timeOffset="64933.0596">-633-30 613 0,'0'0'387'0,"0"1"-363"16,0-1 17-16,0 0 41 16,0 0-47-16,0 0-10 15,0 0 9-15,0 0-4 16,2 0-4-16,0-3-3 16,1 2-2-16,2 0-1 15,0-2 0-15,2 1-2 16,-1 1-4-16,1-3-5 15,1 1-2-15,0 1 2 16,-1-2-1-16,2 1-2 16,0-2-4-16,-2 2 7 15,0-2-6-15,-1 1-1 0,1 0-1 16,-1 2-1-16,-1-1 2 16,-1 1-1-16,1 1 0 15,-1-1-3-15,0 1 4 16,-1 1-1-16,0 0 1 15,1 0-1-15,-3 0 1 16,0 0 0-16,0 0-1 16,0 0 0-16,1 0-3 15,-2 1 2-15,2 2 2 16,-2 2-6-16,0 0 1 16,0 2 1-16,0 2 0 15,0 2 2-15,0 2 0 16,0 1 7-16,-5 3-7 0,2 1 7 15,-2 3-6-15,0-2 3 16,1 2-2-16,-1-1 0 16,1-3 2-16,2 2-2 15,0-3-1-15,-1 0 0 16,1-3 0-16,0 0-1 16,1-1 2-16,0-1-1 15,1-2-1-15,0-2 1 16,0-2-1-16,0-1-1 15,0-2 2-15,0 0-4 16,0-2 2-16,0 0 0 16,0 0-1-16,0 0 2 15,2 0 1-15,0 0-2 0,0-3 1 16,1 1 4-16,0-1 5 16,1-1-7-16,1 1 0 15,0 0 2-15,1-1-2 16,-1 1 2-16,2-1-4 15,-2 0 4-15,2-1 0 16,-1 3-4-16,1-1 3 16,-1 0 2-16,0 1-4 15,0 0 2-15,-1 0-2 16,1 0-1-16,-1 0 0 16,0 1 0-16,-1 1-4 15,0 0-11-15,1 0-4 16,0 0-17-16,-1 0-19 0,1 0-69 15,-1 0-136-15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3854.94116" units="1/cm"/>
          <inkml:channelProperty channel="Y" name="resolution" value="6182.45264" units="1/cm"/>
          <inkml:channelProperty channel="F" name="resolution" value="5.68611E-5" units="1/deg"/>
          <inkml:channelProperty channel="T" name="resolution" value="1" units="1/dev"/>
        </inkml:channelProperties>
      </inkml:inkSource>
      <inkml:timestamp xml:id="ts0" timeString="2014-02-11T16:16:32.475"/>
    </inkml:context>
    <inkml:brush xml:id="br0">
      <inkml:brushProperty name="width" value="0.00882" units="cm"/>
      <inkml:brushProperty name="height" value="0.00882" units="cm"/>
      <inkml:brushProperty name="fitToCurve" value="1"/>
    </inkml:brush>
    <inkml:brush xml:id="br1">
      <inkml:brushProperty name="width" value="0.04667" units="cm"/>
      <inkml:brushProperty name="height" value="0.04667" units="cm"/>
      <inkml:brushProperty name="fitToCurve" value="1"/>
    </inkml:brush>
  </inkml:definitions>
  <inkml:traceGroup>
    <inkml:annotationXML>
      <emma:emma xmlns:emma="http://www.w3.org/2003/04/emma" version="1.0">
        <emma:interpretation id="{10831F32-2BA8-4E2E-B35C-B1FA96C6CB56}" emma:medium="tactile" emma:mode="ink">
          <msink:context xmlns:msink="http://schemas.microsoft.com/ink/2010/main" type="writingRegion" rotatedBoundingBox="18441,16637 24015,15812 24272,17546 18697,18371"/>
        </emma:interpretation>
      </emma:emma>
    </inkml:annotationXML>
    <inkml:traceGroup>
      <inkml:annotationXML>
        <emma:emma xmlns:emma="http://www.w3.org/2003/04/emma" version="1.0">
          <emma:interpretation id="{4ADCF290-E56F-4E66-B23F-153F74DF4FD0}" emma:medium="tactile" emma:mode="ink">
            <msink:context xmlns:msink="http://schemas.microsoft.com/ink/2010/main" type="paragraph" rotatedBoundingBox="18441,16637 24015,15812 24272,17546 18697,18371" alignmentLevel="1"/>
          </emma:interpretation>
        </emma:emma>
      </inkml:annotationXML>
      <inkml:traceGroup>
        <inkml:annotationXML>
          <emma:emma xmlns:emma="http://www.w3.org/2003/04/emma" version="1.0">
            <emma:interpretation id="{82613C66-ACE9-4955-A146-E156935AF245}" emma:medium="tactile" emma:mode="ink">
              <msink:context xmlns:msink="http://schemas.microsoft.com/ink/2010/main" type="line" rotatedBoundingBox="18441,16637 24015,15812 24272,17546 18697,18371"/>
            </emma:interpretation>
          </emma:emma>
        </inkml:annotationXML>
        <inkml:traceGroup>
          <inkml:annotationXML>
            <emma:emma xmlns:emma="http://www.w3.org/2003/04/emma" version="1.0">
              <emma:interpretation id="{33A18F87-3061-4FC3-BEBD-5FEA6FDB1BB4}" emma:medium="tactile" emma:mode="ink">
                <msink:context xmlns:msink="http://schemas.microsoft.com/ink/2010/main" type="inkWord" rotatedBoundingBox="18441,16637 24015,15812 24272,17546 18697,18371"/>
              </emma:interpretation>
            </emma:emma>
          </inkml:annotationXML>
          <inkml:trace contextRef="#ctx0" brushRef="#br0">-322-104 286 0,'0'4'229'16,"0"-4"-154"-16,-4 4 18 16,4-4-14-16,0 0-25 15,0 0-4-15,0 0 12 16,0 0 0-16,0 0-5 0,0 0-4 15,0 0-10-15,0 0-10 16,0 0-6-16,0 0-11 16,0 0-5-16,0-4-6 15,0 0-4-15,0-3-4 16,0 1-1-16,9 3 9 16,-5-5-2-16,5 5-3 15,-1-2-1-15,0-3-3 16,-3 5 1-16,3-2-1 15,0 5-5-15,-4 0-1 16,-4 0 2-16,5 0 5 16,-2 0-4-16,-3 0-1 15,0 0 0-15,0 0-6 0,0 8-8 16,0 5 2-16,0-2 7 16,0 2-6-16,0 1 15 15,0 3 2-15,0 3 9 16,-3-1-6-16,-2 2 7 15,1-1-2-15,-4 3 1 16,4-3-6-16,0 0 1 16,-1-4 2-16,5 0-5 15,0-5 3-15,0-3-4 16,-4 5 5-16,4-10-2 16,0 1 0-16,0-4-1 15,0 0-1-15,0 0 0 16,0 0-1-16,0 0 2 0,0 0 5 15,0 0 4-15,4 0 1 16,5-4-21 0,0-4 15-16,-2 0 18 15,1 0-14-15,1 0 3 0,-1 5-1 16,0-5 1-16,1 3-7 16,-1 2-2-16,0-2-1 15,-3 2-3-15,-1-1-8 16,8 0-6-16,-8 4-20 15,1-3-28-15,-1-2-35 16,1 5-42-16,-5-5-43 16,8 2-191-16</inkml:trace>
          <inkml:trace contextRef="#ctx0" brushRef="#br0" timeOffset="683.4698">-112-163 36 0,'-4'0'492'16,"-1"0"-371"-16,1 0-74 15,-4 0 21-15,0 0-8 16,3 0-24-16,-3 3-1 16,0 2-8-16,-1 6-7 15,5 2-5-15,-5-2 16 16,6 5-10-16,3 5-11 16,0 1-6-16,0-1-4 15,0-1 2-15,0 0-4 16,0-5-1-16,3 2-5 15,6-2 1-15,4-8 0 0,-5 3-8 16,5-7-8-16,0-3 10 16,-6 0 14-16,2 0 4 15,4 0 5-15,-1-8 17 16,-3-4-7-16,0-3-10 16,-2-6 11-16,-2 1 1 15,-1 0 0-15,0 1-12 16,1-1-3-16,-1 0-4 15,-4 4-4-15,0 0 0 16,0 0-3-16,0 5-2 16,0-2-2-16,0 2-3 15,0 2-10-15,-4-2-5 16,-5 3 3-16,5 4-25 0,-5-1-15 16,6 2-36-16,-2 3-108 15,1 0-247 1</inkml:trace>
          <inkml:trace contextRef="#ctx0" brushRef="#br0" timeOffset="1223.1009">52-232 111 0,'0'9'284'16,"0"-1"-185"-16,0-1-58 15,0 6 38-15,0-2-30 0,4 6-18 16,-4-2 12-16,0 9-7 16,0-3-18-16,0-2 6 15,5 8-2-15,-5-6-4 16,4 3 4-16,-4-4-15 16,4-1-1-16,-4-3-7 15,0-4-1-15,0-4-1 16,0 0-10-16,0-8-29 15,0 0-64-15,0 0-149 16,0 0-113-16</inkml:trace>
          <inkml:trace contextRef="#ctx0" brushRef="#br0" timeOffset="1810.7643">208-299 67 0,'0'0'462'0,"0"0"-318"16,0 0-41-16,0 0-28 16,0 0-26-16,0 0-15 15,0 0 0-15,0 0-9 16,0 0-7-16,0 4 5 0,0 5 6 16,0-1-15-16,0-1-9 15,0 10 1-15,0 2-4 16,4 1-5-1,1 8 9-15,-1-1-5 16,-1 5-4-16,2 0-6 0,4-4-4 16,-5 0 1-16,0-1 4 15,1-10 1-15,-2-2-8 16,-3-2-31-16,4-2-5 16,-4-7-26-16,5 0-49 15,-5-4-36-15,0 0-52 16</inkml:trace>
          <inkml:trace contextRef="#ctx0" brushRef="#br0" timeOffset="2435.0267">238-275 193 0,'0'0'328'15,"-5"0"-215"-15,1 4-32 16,-1 5-28-16,2-6-39 15,-1 5-22-15,-5 4 23 16,0 0 3-16,2 4 1 0,-2 0-5 16,5 3 4-16,-5-3-7 15,1 8-4-15,-1-5-1 16,1-2-5-16,3 3-2 16,-2-4 2-16,-2 0-2 15,5-8 0-15,-1 3 0 16,1-6-2-16,0-1-5 15,4 0-2-15,0-4 5 16,0 0 6-16,0 0 0 16,0 0 16-16,0 0 4 15,8-4-6-15,1 0 11 16,0-4-5-16,3 3 4 16,-4 2-14-16,4-1-5 0,2 0 8 15,-1 0 6-15,-1 0-3 16,1 4 3-16,-6-5 1 15,7 5-5 1,-6 0 1-16,0-3-12 0,1-1-1 16,-1 4-9-16,-3-4-2 15,2 4-9-15,-2 0-9 16,-1-4-11-16,5 4-37 16,-5 0-59-16,4 0-6 15,1-4-32-15,-5 1-80 16</inkml:trace>
          <inkml:trace contextRef="#ctx0" brushRef="#br0" timeOffset="26475.0933">-401 67 191 0,'0'4'366'0,"0"-4"-305"16,-5 0 21-16,-3 0 2 15,0 0-51-15,-1 0-37 16,1 0 47-16,-4 0-8 16,-2 0-12-16,2 0-6 15,-1 0 0-15,0 4-5 16,1-4 7-16,3 0 0 15,-3 3-10-15,4-3 0 16,-5 5 1-16,5-2-5 0,-1-3-4 16,5 5 0-1,-5-5 1-15,6 0-1 16,-2 4-1-16,1-4 0 16,4 0 1-16,0 0-3 0,0 0 5 15,0 0-4-15,0 0 0 16,0 0 1-16,0 0-18 15,0 0-53-15,0 0-66 16,0 0-225-16</inkml:trace>
          <inkml:trace contextRef="#ctx0" brushRef="#br1" timeOffset="62362.7323">-833-49 352 0,'-1'0'354'0,"1"0"-318"15,0 0 13-15,-2 0 20 16,1 0-53-16,1 0-8 15,0 0 21-15,-1 0 2 16,1 0 0-16,-1 0 5 16,1 0 2-16,0 0 8 15,0 0 8-15,0 0-1 16,0 0-3-16,0 1 0 16,0 0-12-16,0 0-23 0,0 0-8 15,0 3-2-15,0 2-4 16,0 1 1-16,0 4 0 15,0 2 5 1,0 2-5-16,2 2-1 0,1 1 2 16,0 1 2-16,0 1 0 15,0-1-3-15,0-1 1 16,0-2 1-16,0-1-5 16,0-3 1-16,-2-1 1 15,1-2-5-15,-1-2-6 16,1-4-17-16,-1 1-19 15,0-3-33-15,0 1-57 16,2-2-50-16,-1 0-145 0,1 0-156 16</inkml:trace>
          <inkml:trace contextRef="#ctx0" brushRef="#br1" timeOffset="63455.6695">-819-46 432 0,'0'0'148'0,"0"0"-70"16,-1 0 31-16,1 0-17 15,0 0-32-15,-1 0-22 16,1 0-20-16,0 0-13 16,-1 0-4-16,1 0 2 15,0 0 9-15,0 0 1 16,0 0 5-16,0 0 6 16,0 0 8-16,0 0 7 15,0 0-2-15,0 3-16 0,0 1-8 16,0-2-4-16,0 2 2 15,0 0-1-15,0-1 6 16,0 2 2 0,0 0 2-16,0 1 1 0,0 2-10 15,0 1-3-15,3 1-5 16,0 0 6-16,0 0-4 16,0 0 1-16,1-1-1 15,0-1-4-15,-2-1 3 16,0-2 2-16,1-1 3 15,-1-2-1-15,-1-1 0 16,1-1 1-16,-2 0 3 16,1 0 0-16,0 0-1 0,0-1-2 15,1-2 1-15,-1-3-10 16,0 0 7-16,2-1 4 16,-1-1-4-1,0 0-7-15,1-4 3 0,-1 2 1 16,1-1-4-16,-2-1 3 15,1 1-3-15,1 0 1 16,-2-2-1-16,1 2-2 16,0 0 2-16,-1 1-2 15,0-1 2-15,2 3 0 16,-3 0 1-16,1 2-3 16,0 2 3-16,-1 0-1 15,1 1 2-15,-1 1-2 0,2 1-1 16,-2 1 1-1,1 0-2-15,0 0 3 16,0 0 2-16,-1 0-3 16,0 0-1-16,0 3 1 0,0 2 3 15,1 2-11-15,1 4 0 16,-1 3 5-16,1 3 2 16,1 2 2-16,-1 2 2 15,2 0-1-15,-2 1-2 16,2-1 1-16,-2-1 0 15,2-3 0-15,-3 0-1 16,2-2 1-16,-2-4-1 16,2-1 1-16,-2-1-1 15,0-3 1-15,0 1-4 16,2-1 2-16,-2-2-14 16,1 1-9-16,1-3-23 15,0 0-25-15,1 2-32 0,0-3-55 16,-1-1-128-16,2 0-408 15</inkml:trace>
          <inkml:trace contextRef="#ctx0" brushRef="#br1" timeOffset="64933.0596">-633-31 613 0,'0'0'387'0,"0"2"-363"16,0-2 17-16,0 0 41 16,0 0-47-16,0 0-10 15,0 0 9-15,0 0-4 16,2 0-4-16,0-3-3 16,1 2-2-16,2-1-1 15,0 0 0-15,2 0-2 16,-1 0-4-16,1-2-5 15,1 2-2-15,0 0 2 16,-1-2-1-16,2 0-2 16,0 0-4-16,-2 1 7 15,0-3-6-15,-1 3-1 0,1-1-1 16,-1 1-1-16,-1 1 2 16,-1-1-1-16,1 2 0 15,-1 0-3-15,0-1 4 16,-1 2-1-16,0 0 1 15,1 0-1-15,-3 0 1 16,0 0 0-16,0 0-1 16,0 0 0-16,1 0-3 15,-2 2 2-15,2 0 2 16,-2 3-6-16,0 0 1 16,0 3 1-16,0 1 0 15,0 2 2-15,0 1 0 16,0 3 7-16,-5 2-7 0,2 2 7 15,-2 1-6-15,0 0 3 16,1 0-2-16,-1 0 0 16,1-2 2-16,2 1-2 15,0-3-1-15,-1-1 0 16,1-2 0-16,0 0-1 16,1-1 2-16,0-1-1 15,1-2-1-15,0-2 1 16,0-2-1-16,0-1-1 15,0-2 2-15,0 0-4 16,0-2 2-16,0 0 0 16,0 0-1-16,0 0 2 15,2 0 1-15,0 0-2 0,0-3 1 16,1 1 4-16,0-1 5 16,1-1-7-16,1 1 0 15,0 0 2-15,1-1-2 16,-1 1 2-16,2-1-4 15,-2 0 4-15,2-1 0 16,-1 3-4-16,1-1 3 16,-1 1 2-16,0-1-4 15,0 1 2-15,-1 0-2 16,1 0-1-16,-1 0 0 16,0 1 0-16,-1 1-4 15,0 0-11-15,1 0-4 16,0 0-17-16,-1 0-19 0,1 0-69 15,-1 0-136-15</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3854.94116" units="1/cm"/>
          <inkml:channelProperty channel="Y" name="resolution" value="6182.45264" units="1/cm"/>
          <inkml:channelProperty channel="F" name="resolution" value="5.68611E-5" units="1/deg"/>
          <inkml:channelProperty channel="T" name="resolution" value="1" units="1/dev"/>
        </inkml:channelProperties>
      </inkml:inkSource>
      <inkml:timestamp xml:id="ts0" timeString="2014-02-11T20:42:45.396"/>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8781 1287 441 0,'-6'0'221'15,"6"6"-219"-15,0-6 7 16,0 0 41-16,0 0 15 16,0 6 5-16,0-6 1 15,0 0-1-15,0 0-4 16,0 0 5-16,0 0-2 0,0 0-10 15,0 0-21 1,0 0-8-16,0 0-4 16,0 0 1-16,0 0-8 15,0 0-6-15,0 0 0 0,0 0-5 16,0 0 6-16,0 0-6 16,0 0 2-16,0 0-4 15,0 0 3-15,0 0-3 16,0 0 3-16,0 0-5 15,0 0 5-15,0 0-3 16,-7 0-1-16,7 0-4 16,-6-6-2-16,0-4 11 15,6-1-10-15,-7-7 4 16,-4 8-5-16,5-2 4 16,-1 0-4-16,1 0 1 15,-7 3 1-15,8-3 0 16,-8-4 1-16,0 5-3 0,-4-7 4 15,4 1-2-15,0 7-1 16,-5-7 1-16,6-1 0 16,-1 8-1-16,2-1 0 15,-9-1 1-15,7-3 0 16,-4 3 1-16,-2-4-3 16,1 4 1-16,5-4 1 15,-13 4 1-15,15-3-2 16,-8 3 1-16,1 0 0 15,5 2 0-15,-6-8 1 16,8 7 0-16,-2 1-2 16,-6-2 2-16,8 0-2 15,-2 0 0-15,0 9 1 0,2-9 2 16,-2 1-3-16,0 4 0 16,-5-3 1-16,6 0 0 15,-1 3 1-15,0-4-1 16,2 0-1-16,-2 0 0 15,0 6-1-15,2-7 2 16,-2 6-2-16,-6-5 2 16,7 7-1-16,0-8-1 15,-8 0 1-15,3 2 0 16,-3-1 1-16,-4-7-2 16,5 8 1-16,-5-2 0 15,5-4 3-15,-5 5-1 16,5-1-5-16,-6-6 7 15,0 8-4-15,7-6 1 0,-1 4 0 16,1 1-1-16,-1 0 1 16,1 0 0-1,-1-1-2-15,0 9 3 16,8-9-1-16,-9 5 0 0,3-4 1 16,-9 5 0-16,8-4-1 15,-7-1 1-15,7-1-1 16,-1 1 2-16,0 0-5 15,-5 0 2-15,4 6 4 16,3-7-4-16,-3 1 1 16,3 5-1-16,4 2 1 15,-5-8 0-15,-1 6-2 16,0 0 2-16,1-4 0 0,-1 4-1 16,1-6 1-16,-1 7 1 15,1-1-1-15,-1-4-1 16,6 4 0-1,2 0 1-15,-2 6-2 0,0-5 1 16,-4-2-1-16,4 3 1 16,0-2 1-16,-5 1 0 15,5-1-2-15,-6 0 2 16,8 2-1-16,-2-3 0 16,0 0-1-16,1 7 1 15,0-4 0-15,6 4-1 16,-7-6 2-16,7 6-1 15,-6-5 1-15,6 5-1 0,0-5 0 16,-7 5 0-16,1-6 0 16,6 6 1-1,0-7-1-15,-1 2-1 16,-6 5 4-16,7 0-5 0,1-5 4 16,-1 5-4-16,-7-7 3 15,-6 7 0-15,14-3-3 16,-8-4 2-16,0 7 2 15,0-5-3-15,9-1 2 16,-3 6-2-16,1 0 3 16,-1-6-4-16,1 6 2 15,-1 0 2-15,1 0-2 16,1 0-2-16,-1-6 4 16,-1 6-4-16,1 0 4 15,0 0-2-15,-1 0-2 16,7 0 4-16,0 0-1 15,0 0-2-15,0 0 1 0,-6 0 0 16,6 0-1-16,-5-3 2 16,-8 3-2-16,0-9 1 15,0 9 1-15,2-3-1 16,-8 3-1-16,6 0 1 16,8-7 1-16,-8 7 0 15,7 0-1-15,-7 0 0 16,8 0 0-16,-1-5-1 15,-7 5 1-15,0 0 0 16,2 0-1-16,5 0 1 16,-7 0 1-16,0-6 0 15,7 6-2-15,-6 0 2 16,6 0-1-16,-1-6 0 0,1 6 1 16,-7 0-1-16,8 0 2 15,-1 0-2-15,0 0 0 16,6 0-1-1,-13 0 4-15,13 0-4 16,-7 0 4-16,1 0-5 0,6 0 5 16,-5-6-5-16,5 6 3 15,-6 0 2-15,-1 0-4 16,7 0 1-16,-13 0 0 16,7 0 1-16,0 0 0 15,1-4-2-15,-2 4 3 16,-5 0-1-16,-1 0-2 15,6 0 1-15,2 0 1 0,-1-6-1 16,-7 6 1-16,7 0 0 16,-7 0 0-1,8 0 0-15,-1 0-2 16,-1 0 4-16,-6 0-2 16,7 0-1-16,0 0 0 0,1 0 1 15,-8-5-2-15,7 5 1 16,-1 0 3-16,7 0-2 15,-6 0 0-15,6 0 1 16,-5 0-3-16,5 0 4 16,-7 0-1-16,1 0-4 15,0 0 5-15,-1 0-3 16,1 0-1-16,6-7 2 16,-7 7 1-16,3 0-4 15,4 0 2-15,-7 0 1 16,1 0-1-16,6 0 0 15,-7 0 2-15,1-5-3 16,-1 5 2-16,7 0 1 0,-6 0-4 16,1 0 2-16,-8 0 2 15,7-6-3-15,-7 6 1 16,7 0 0-16,1-5 1 16,-8 5 1-16,7 0-2 15,6 0-2-15,-7 0 2 16,1 0 1-16,6-5-1 15,0 5 1-15,-7 0-2 16,7 0 1-16,-4 0 1 16,4-6-2-16,-7 6 1 15,1 0 1-15,6 0-2 16,0 0 3-16,0 0-2 16,-7 0 0-16,7 0 1 0,0 0-2 15,0 0 2-15,0 0 0 16,0 0 0-16,0 0 1 15,0 0-2-15,0 0 0 16,0 0 2-16,0 0-1 16,0 0-2-16,0 0 2 15,0 0-3-15,-6 0 5 16,6 0-4-16,0 0 2 16,0-6-1-16,-6 6 1 15,-1 0-1-15,7 0 1 16,0 0-1-16,-5 0 1 15,-1 0-1-15,-1 0 1 16,7 0-1-16,-6 0 0 0,0 0 1 16,6 0-1-16,-7 0 0 15,1 0 1-15,6 0 0 16,0 0 0-16,0 0 0 16,0 0 0-16,0 0-1 15,-5 0 2-15,5 0-1 16,-6 0-1-16,6-5 1 15,-7 5-1-15,7 0 0 16,-6 0 1-16,-1 0-1 16,7 0 0-16,-6 0 0 15,-1 0 0-15,7 0 0 16,0 0-1-16,0 0 4 16,0 0-3-16,0 0 0 0,-4 0 0 15,4 0 0-15,0 0 0 16,0 0 0-16,0 0 1 15,-7 0-1 1,7 0 0-16,-6 0 1 0,6 0 0 16,-7 0-1-16,1 0-1 15,0 0 2-15,6 0-3 16,-7 0 2-16,2 0 2 16,5 0-1-16,-6 0-1 15,6 0 0-15,0 0 1 16,0 0-1-16,-6 0 1 15,6 0-1-15,0 0-2 16,0 0 4-16,0 0-2 0,0 0 1 16,0 0-1-1,0 0 1-15,0 0-1 16,0 0 0-16,0 0 1 16,0 0-1-16,-7 0 1 0,7 0-1 15,0 0 0-15,0 0 0 16,-6 0 0-16,6 0 1 15,0 0-3-15,-7 0 3 16,7 0 1-16,-6 0-2 16,6 0 0-16,-5 0-1 15,5 0 2-15,0 0-1 16,0 0 0-16,0 0 0 16,-6 0 0-16,6 0-1 0,0 0 1 15,0 0 2 1,0 0-4-16,0 0 5 15,0 0-5-15,0 0 3 16,0 0-2-16,0 0 4 16,0 0-5-16,0 0 2 0,0 0 1 15,0 0 0-15,0 0 0 16,0 0-2-16,0 0 2 16,0-7-2-16,0 7 4 15,0 0-5-15,0 0 3 16,0 0-1-16,0 0 1 15,0 0 0-15,-7 0-1 16,7 0 0-16,0 0 0 16,-6 0 1-16,-1 0 0 15,7 0 0-15,-6 0-2 16,6 0 1-16,0 0 2 16,0 0-1-16,-5 0-3 15,5 0 3-15,-6 0-2 0,6 0 1 16,-7 0 0-16,1 0 0 15,6 0 1-15,-7 0-1 16,7 0 0 0,-6-4 0-16,6 4 0 0,-6 0 0 15,1 0 2-15,5 0-4 16,-7 0 2-16,1 0 1 16,-7 0-2-16,7 0 2 15,-5 0-2-15,-2 0 3 16,6 0-5-16,-6 0 3 15,-4 0 1-15,10 0-2 16,-12 0 1-16,8 0 2 16,-2 0-2-16,0 0-1 0,0 0 0 15,2 0 1-15,5 0 1 16,-7 0-1-16,0 0-1 16,2 0 2-1,-2 0-1-15,0 0 1 0,2 0-1 16,-2 0 0-16,-6 0 0 15,8 0 0-15,-2 0-1 16,0 0 2-16,2 0-1 16,4 0 0-16,-6 0 0 15,-6 4-1-15,8-4 2 16,-2 7-1-16,0-7 1 16,2 5-1-16,-8-5-1 15,6 6 0-15,-5-6 3 0,5 6-3 16,-6-1 2-16,2 0-1 15,-3 1-1 1,3-1 3-16,-9 2-5 16,8-2 6-16,-7 1-4 0,7-2 2 15,-8 2 0-15,2 0-2 16,-1 0 2-16,1 6-1 16,0-9 1-16,-9 9-3 15,9-6 4-15,-6 6-2 16,4-7 0-16,-4 5 0 15,6 2 1-15,-8 0-2 16,8-1 2-16,-2-6-2 16,2 5 1-16,0 4 1 0,-2-4 0 15,-4 1-2 1,5-1 1-16,0 8 2 16,1-6-3-16,-2-8 1 15,2 7 1-15,-2 1-3 0,2-2 3 16,0 2-2-16,-1 6 1 15,0-8 0-15,-7 1-1 16,8 6 2-16,0-6-2 16,-1 5 2-16,1 2-2 15,-7-3 2-15,12-3-2 16,-12 6 2-16,12-3-2 16,-5 3 1-16,-2-2 1 15,2 2-1-15,5 3 0 16,-5 3 0-16,-2-8-1 15,9-1 3-15,-9 9-3 16,2-3 1-16,0 1-3 16,-8 1 7-16,8 5-6 0,-2 6 0 15,-4-6 1-15,5 5 4 16,-5 6-6-16,-9 1 3 16,9-7 0-16,6 6 3 15,-8-6-5-15,1 1 3 16,7 0-2-16,-8-1 3 15,8-6-1-15,0 7 0 16,-2-6-2-16,2 5 1 16,-1-5 2-16,7 5-3 15,-1-5 1-15,-5-1-1 16,11 7 3-16,-11-1-3 16,5 0-1-16,1 2 1 15,-1-2 2-15,-1 8 0 0,3-10-1 16,-3 3 0-16,3-1 0 15,4 1 4-15,-11 0-5 16,5-1 2 0,-1 0 0-16,3 6 2 15,-9-5-6-15,8 11 3 0,-7 0 1 16,1-7-2-16,0 13 0 16,-2-1 1-16,2 0-1 15,-7 1 3-15,6-2-3 16,1 3 0-16,-8 3 3 15,8-12-1-15,-13 8-3 16,6-7 6-16,-1 1-6 16,8-5 4-16,-6 10 2 15,-7-6-6-15,5 1 2 0,1 0 3 16,1-8-4-16,-7 5 4 16,5-9 1-16,-5 5-6 15,6-4 3 1,-6 4-1-16,0-4 5 0,-1-1-4 15,1 1-4-15,0 0 5 16,7-1 2-16,-7 0-2 16,0 1 0-16,-6-1-1 15,6 7-2-15,-2-1 4 16,-4-6-3-16,-1 0 1 16,1 1-1-16,6-1 0 15,-6-5-1-15,0 6 2 16,-1-7 0-16,-4 1-1 0,5 5-1 15,-7-3 3-15,0-3-2 16,1 1 1 0,-1 0-2-16,0-1 1 15,2 1 1-15,5 0 1 0,-7-1-1 16,7-4-3-16,-1 5 2 16,-5-1 1-16,-1-5-1 15,0 1 0-15,0-5 0 16,2-2 2-16,-1 2-1 15,-1-3 2-15,0 3-3 16,0-8 0-16,1 2 1 16,5-2 0-16,-4-4 0 15,-2 6-3-15,7-1 2 16,-7-7 0-16,7-4 1 16,-7 0-1-16,7 0-1 15,-7 0 3-15,7 0-2 16,0-4 0-16,-1-7 0 0,14-7 0 15,-1 13-1-15,12 0-1 16,6 5 1-16,8-6-3 16,-1 6-1-16,6 0-4 15,0-6 1-15,0 6-9 16,0-5-24-16,0-6-47 16,0-6-24-16,0 0-257 15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3854.94116" units="1/cm"/>
          <inkml:channelProperty channel="Y" name="resolution" value="6182.45264" units="1/cm"/>
          <inkml:channelProperty channel="F" name="resolution" value="5.68611E-5" units="1/deg"/>
          <inkml:channelProperty channel="T" name="resolution" value="1" units="1/dev"/>
        </inkml:channelProperties>
      </inkml:inkSource>
      <inkml:timestamp xml:id="ts0" timeString="2014-02-11T20:42:48.87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3069-1 636 0,'6'7'90'0,"-6"-7"-64"16,0 0 44-16,0 0-3 15,0 0 1-15,0 0-16 16,0 0-12-16,0 0 2 15,0 0 0-15,0 5-8 16,0-5-4-16,7 0-1 16,-7 0-6-16,0 0 2 15,0 6-4-15,6-6-5 16,-6 4 5-16,5 3-2 0,-5 4 4 16,6-6-8-16,1 5-2 15,5 2 3 1,-5 0-7-16,-1 6-3 15,12-8 3-15,-5 13-3 0,4-1-2 16,3 0 1-16,-8-5 4 16,6 5 1-16,-5-6 0 15,0 7-1-15,4-1 1 16,-4-4-1-16,0 3 0 16,-2 3 0-16,2 2-1 15,0-9-2-15,-7 5 1 16,6-4-2-16,-6 3-3 15,-6-3 4-15,7-2-5 16,-1 1 3-16,-6 5 1 16,6-4-2-16,-6 3 2 15,7 1 4-15,-7 0-3 16,6 1-1-16,-1 5 2 0,-5-5 0 16,6-1-2-16,-6-6 3 15,7 7-5-15,-7-7-1 16,0 6 0-16,0 1 0 15,0-1-1-15,0 0 2 16,0 1 1-16,0 5-1 16,0 0-1-16,0-6 1 15,0 5 1-15,0 2 0 16,-7-2 0-16,1 1-2 16,-5 0-1-16,4 1 1 15,1-2-1-15,-7 1-1 16,7 0 0-16,-6-1 0 15,6 1 1-15,0 0 0 16,-7-5-1-16,6-1 0 0,3 0 1 16,-3 1 1-16,-6-1-2 15,0 1-2-15,7 5 2 16,-5 5 3-16,-2-5-3 16,0 0 1-16,2 5-1 15,-2 1 0-15,0-7-1 16,0 1 2-16,2 7 0 15,-2-15-1-15,0 9-1 16,2-7 1-16,-2 5 1 16,1-3 1-16,-1-3-4 15,8 2 5-15,-8 6-4 16,7-8 1-16,-7 1 0 16,8 0 0-16,-8 7 1 0,7-7-1 15,-7 5 0 1,7-4 0-16,1 4 0 0,-8-4 0 15,6-1 0 1,-5 7 1-16,5-7-1 0,2 0 2 16,-7 1-3-16,5-1 2 15,1 0 0-15,-7-1-1 16,8 3 0-16,-1-8 0 16,-1 1 1-16,7 5-2 15,-6-4 1-15,-1-3 0 16,1 3 2-16,6-3-4 15,-6 2 5-15,6 1-4 16,0-7 2-16,-5 5-4 16,5 2 2-16,0-3 1 15,-7 9 0-15,7-8 0 16,0 7-3-16,-6-1 4 16,6 0-4-16,0-5 4 0,-6 5 3 15,6 0-7-15,-7 1 3 16,1-7 3-16,6 5-5 15,-7-3 2-15,7 6 0 16,-5-9 1-16,-1 8-1 16,0 4 0-16,-7-4-3 15,0-1 6-15,8 0-4 16,-8 7-1-16,0-7 1 16,1-6 2-16,7 1 0 0,-8-5-3 15,7-7 3-15,-7 6 1 16,2-5-4-1,4-6 4-15,1 5 0 16,-7 0-2-16,6 1 2 0,-4-6-2 16,-2 7-1-16,-6-2 2 15,8 0 0-15,-8 1-3 16,1-6 3-16,-1 4-1 16,-1-4 0-16,3 7 0 15,-9-7 1-15,8 0-2 16,-7 0 0-16,7 0 2 15,-1 0-1-15,-5 0 0 16,-2 0 0-16,9 0 0 0,-9-11 1 16,2 0 1-1,0-1-1-15,-8 6-1 16,8-4-1-16,0 0 3 16,-9-2-2-16,9 0 1 0,-1-5-1 15,-6 6 0-15,7 0 1 16,-2-1-2-16,2-3 5 15,-1 3-6-15,7 2 4 16,-8-8-2-16,9 6 5 16,-2 2-7-16,1-7 1 15,-1 6 0-15,1-6 2 16,5 7 0-16,0-8-2 16,-4 6 4-16,4 2-3 15,-6-7 0-15,7-1 1 16,0 3-3-16,-1-3 6 15,1 3-6-15,0-8 6 16,-8 6-3-16,9-5 1 0,-2 1-2 16,0-3 3-16,-4 3-3 15,4-1 1-15,-6-2-2 16,7 3 3-16,0-2 0 16,-1 1 2-16,-5-6-1 15,5 0-4-15,1 1 2 16,-6 3-2-16,5-4 2 15,0 1 0-15,0-1-1 16,2 0 0-16,-2 1 2 16,0-2-1-16,2 7 3 15,-2-5-4-15,1-7 5 16,0 5-6-16,-1-3 2 16,-6-8 0-16,2 7-1 0,4 0 0 15,-7-6 1-15,3 5 0 16,-9 0-2-16,15 1 1 15,-15-1 1-15,9 1 0 16,-9 0 1 0,8-1-1-16,-7 1 0 0,7-7-3 15,-8 7 3-15,9 0 2 16,-9-6-2-16,-4 4 1 16,5-2-1-16,-7-4 2 15,2 3 0-15,-1-1-2 16,-5-6 0-16,-1 6-1 15,-2 1 0-15,-4-7 1 16,6 11-4-16,-6-5 4 16,-1 0 0-16,-4 0-2 0,5-1 2 15,-7 9-1 1,0-3-1-16,7 1 2 16,-7 3-2-16,7 3 1 15,6 5 0-15,-6 6-1 0,12-7 2 16,-6 13-2-16,12-8 0 15,1 6-1-15,-8 1-2 16,14-5-4-16,-1-6-7 16,1-7-7-16,5 2-22 15,0-11-43-15,13 4-56 16,0 1-197-16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3854.94116" units="1/cm"/>
          <inkml:channelProperty channel="Y" name="resolution" value="6182.45264" units="1/cm"/>
          <inkml:channelProperty channel="F" name="resolution" value="5.68611E-5" units="1/deg"/>
          <inkml:channelProperty channel="T" name="resolution" value="1" units="1/dev"/>
        </inkml:channelProperties>
      </inkml:inkSource>
      <inkml:timestamp xml:id="ts0" timeString="2014-02-11T20:42:53.61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3464 2852 426 0,'0'12'328'16,"7"-12"-263"-16,-7 0-29 16,0 4 43-16,0-4-3 15,0 0-23-15,0 0-2 16,0 0 4-16,0 0 0 15,0 0-8-15,0 6-13 16,0-1-12-16,11 2-10 16,2 4-6-16,0 5-5 15,4 2 4-15,2-8 0 16,1 7 7-16,-3-1 0 16,9-4 2-16,-8-2 6 15,7-4 3-15,-7 6-4 16,1-7-13-16,5-5 1 0,-4 6-1 15,4-6 0-15,1 0-1 16,6 0 1-16,-7 0 0 16,6 0 3-16,2 0 1 15,5 0 4-15,0 0 1 16,-6 0 0-16,12-11-6 16,-6 4 2-16,1-4-5 15,-7 1 0-15,6-2-2 16,-13 0-2-16,8-4 2 15,-8 5 0-15,0-5 0 16,2 4 0-16,-2-9 0 16,1 3-1-16,0 2-1 15,5-2 2-15,-4 6-1 0,-2-9 0 16,1 9-1-16,-1 2 3 16,2-7-3-16,-8 6 1 15,7-4 0-15,-7 3-1 16,8-6 0-16,-2 6-1 15,-7-3 0-15,9 3 0 16,-8 2-1-16,7-8-2 16,-7 2 5-16,1 5-3 15,1-7 2-15,-9 2 1 16,8 5-3-16,-6 0 1 16,5-6-1-16,-6 1 1 15,6-1 0-15,1 7 1 16,1-8-2-16,-9 6 2 15,14-3-2-15,-7 3 2 0,1-6 0 16,-1 3 0 0,8-3-2-16,-9 2 5 15,3 5-4-15,-3-6 2 16,-4 0-2-16,6 1-1 0,-7 4 2 16,0-9 0-16,8 3-2 15,-9 2 5-15,8-6-2 16,-6-1-1-16,5 5 0 15,1-2-2-15,-6-3 2 16,4 1-2-16,-4 1 3 16,0-9-5-16,5 8 2 15,-5-6 0-15,-1 6 3 16,0-6-2-16,7 0-2 0,-6 6 1 16,4-1 4-16,3 1-3 15,-9 0-2 1,8 1 1-16,-6-8-1 15,5 1 3-15,1 0-2 0,-8 4 1 16,8-3-3-16,1-1 5 16,-9 7-3-16,8-3 0 15,-6 3 1-15,-2-1-1 16,8 0 1-16,-6-1-2 16,-2 1 3-16,2 4-1 15,0 3-2-15,-2-3 2 16,2 6-1-16,0-3 0 15,-7 3 0-15,6 1 0 16,-6-4 1-16,7-3 1 16,0 1-2-16,-2 0 1 15,2 0-1-15,0 1 1 16,-7-1 0-16,5 1 0 0,2-1-1 16,-7 6 1-16,1-1-2 15,4 1 4-15,-4 0-5 16,5 0 3-16,-5 0-1 15,-1 0 1-15,5 6 1 16,-4-7-1-16,-1 2-1 16,7-8 1-16,-6 6-1 15,4-3-1-15,2 3 2 16,-1-6 0-16,-5 3-3 16,4 3 3-16,-4-4-1 15,5 4 2-15,1-4-4 16,-6 4 2-16,-3 1 3 15,3 0-5-15,6 6 2 0,-7-7 1 16,7 2 1-16,-8-1-3 16,1-1 0-16,1 6 1 15,-1-4 1-15,0 4-2 16,1 0 1-16,-7-6 0 16,6 8 0-16,-1-2 0 15,1-5-1-15,-6 5 1 16,7 2 0-16,-1-3 0 15,-6-4 0-15,0 5-1 16,0-4 4-16,0-1-4 16,7-7-1-16,-7 7 4 15,0-6-2-15,0 8 0 16,0-10 0-16,0 2-2 0,0-4 4 16,0 3-2-16,0 2 0 15,0-6 1-15,0 5-2 16,0-5 1-1,-13 0-1-15,0 4 1 0,2-3 1 16,-2-3-1-16,-6 3-1 16,14 4 0-16,-8 0 1 15,0 1 0-15,7-1-1 16,-1 7 2-16,-4-2-1 16,5 0 0-16,-1 3-2 15,-5-3 3-15,5 0-2 16,-4 0 0-16,-2 2 2 15,0-1 0-15,2-1 0 0,-2 1-1 16,-6-6-1-16,8 5 4 16,-9 2-2-16,8-1-1 15,-6 1-2 1,5-2 1-16,-5 0 1 16,6 2 3-16,-8-1-5 0,9 4 2 15,-2-4-1-15,-6 7 2 16,1-2-2-16,-1-6 3 15,-5 0-2-15,-2 8 0 16,9-7 1-16,-9 5-1 16,2-6 1-16,-2 7-1 15,2-6 0-15,-6 5 2 16,4-4-2-16,2 3 0 0,-6 1 0 16,4 1 2-1,2 0-2-15,-2-2 1 16,9 4-1-16,-14-4 1 15,5 2 1-15,2-1 1 16,-8 0-5-16,8 0 3 0,0 1-1 16,-8 5 1-16,8-7-1 15,-2 7 3-15,-4 0-1 16,-1 0-3-16,1 0 4 16,-2 0-5-16,-5 0 5 15,6 0-3-15,-12 0 1 16,6 0-2-16,0 0 4 15,0 0-2-15,-1 0-2 16,7 0 1-16,1 0 2 16,11 7-1-16,-5-2 1 15,-1 1 0-15,0 0-3 16,1 0 3-16,-2-1 0 16,-4 5-2-16,-1-3 1 0,5 3-1 15,-4-4 0-15,-1 6 1 16,6-1 0-16,-6-7 2 15,7 8-3-15,-8 0-1 16,8-3 5-16,-6 9-2 16,-2-6 1-16,1 4-1 15,7 2-1-15,-8-7 0 16,8 5-1-16,0 2 3 16,-2-3-2-16,8 1 0 15,-7-4 1-15,7 5-1 16,-8-1 0-16,9-4 0 15,-9 4-1-15,2 1 0 16,-2 2 1-16,2-4 2 0,0 3-3 16,5-3 1-16,-5-3 2 15,5 4-3-15,-1-6 0 16,3 4 1-16,-2-10-1 16,7 8 0-16,-7-1-2 15,6 0 1-15,-4 0 3 16,4 1-4-16,-7-2 1 15,3 2 0-15,-2-7 1 16,1 5 0-16,-8 8-1 16,9-6 0-16,-14-2 2 15,5-5-1-15,2 13 1 16,5-13-3-16,-5 6 2 16,-8 0-1-16,8-6 2 0,0 8-3 15,-8-8 3-15,1 6-1 16,-6 5 0-16,7-10 1 15,-9 6-1-15,9 0-1 16,-1-9 0-16,1 3 2 16,11 0-2-16,-5 0 1 15,4-1 2-15,-4 2-3 16,5-7 1-16,-5 4 1 16,-2-4-1-16,-4 6 0 15,-1-6 0-15,-1 5-2 16,-5-5 3-16,0 7-2 15,1-7-1-15,-8 0 1 16,-5 0 0-16,-1 0 0 0,2 0 1 16,-2 0-1-16,-6 0 2 15,-7 0 0 1,9 0-2-16,-3 0 3 16,1 0-1-16,2 0-2 0,-9 0 1 15,13 0-1-15,-4 0 1 16,-2 0 1-16,6 0-1 15,-11 0 1-15,5 0-2 16,6-7 3-16,-12 2 0 16,1-1-4-16,5 2 3 15,-5-3 2-15,-2 2-6 16,7-1 6-16,-5-6-4 16,5 12 1-16,0-12-2 0,7 9 8 15,-7-4-7 1,0 2 2-16,6-1 0 15,-4 0 1-15,4 0-2 16,-6 6 2-16,0-4-3 0,1-2 2 16,-1 1 1-16,0 5-2 15,8-5 0-15,-2-2 1 16,7 1 0-16,-1 1-2 16,12 0 2-16,2 5 1 15,6-6-1-15,5 6-2 16,7-6-3-16,-1 1 5 15,1 0-2-15,-1-1-4 16,2-6-6-16,-15-10-10 16,-5-5-18-16,1-12-29 15,-2-12-68-15,1 0-147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047" units="deg"/>
          <inkml:channel name="T" type="integer" max="2.14748E9" units="dev"/>
        </inkml:traceFormat>
        <inkml:channelProperties>
          <inkml:channelProperty channel="X" name="resolution" value="3854.94116" units="1/cm"/>
          <inkml:channelProperty channel="Y" name="resolution" value="6182.45264" units="1/cm"/>
          <inkml:channelProperty channel="F" name="resolution" value="5.68611E-5" units="1/deg"/>
          <inkml:channelProperty channel="T" name="resolution" value="1" units="1/dev"/>
        </inkml:channelProperties>
      </inkml:inkSource>
      <inkml:timestamp xml:id="ts0" timeString="2014-02-11T20:43:08.7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144-1 522 0,'0'4'102'16,"0"-4"-69"-16,0 0 25 15,0 0 0-15,0 0-9 0,0 0-5 16,0 0 7-16,0 0 9 15,0 0-15-15,0 0 0 16,0 0-6-16,0 0-7 16,0 0 0-16,0 0 4 15,0 0 0-15,0 0 0 16,0 0-8-16,0 0-2 16,0 0-6-16,0 6-7 15,0 0-1-15,7 0-5 16,6 0-1-16,-8 4-4 15,7 1 1-15,1 1 1 16,0 4 0-16,-2 1 2 16,2-6-4-16,0 12 6 0,-2-13-3 15,-4 8 0-15,5-8-3 16,1 1 4-16,-8 1 1 16,1-2-4-1,1 2-1-15,-1-1-2 0,1 0 3 16,-1 0 0-16,1 1 1 15,-3-1 1-15,3-4 2 16,-7 3-4-16,6 0-1 16,1 1 0-16,-1 1 0 15,0-2 0-15,1 2-2 16,-7-1-1-16,5 7 3 16,-5-8-3-16,6 8 2 15,-6-9 0-15,7 8-1 0,-1 1 1 16,-6-1-2-16,6-1 2 15,-6 7 0 1,7-1-3-16,-7-6 4 16,0 7-3-16,0-7 2 0,0 1-1 15,0 0-1-15,0 4 0 16,0 3 0-16,0-8 2 16,0 1 1-16,0 5-1 15,0-1-1-15,0 3 1 16,0-3 0-16,0-2 1 15,0 2-1-15,-7 3 0 16,1-3 0-16,-7 1 1 16,7-4-3-16,1 4 2 0,-2-1 1 15,1 3-1-15,0-9 0 16,-7 8 0 0,6-1 0-16,3-4 0 15,-3 2 0-15,1-2 1 16,-7-1 0-16,6-1 0 0,1-4-4 15,1 0 4-15,-8 3-2 16,7 3-1-16,0-2 3 16,-6 2-3-16,6-2 1 15,0 6 0-15,-1-5 3 16,-6 4-4-16,7-9 2 16,1 10-1-16,-8-4-1 15,7-3 0-15,-7 3 0 0,7-2 2 16,-6 0-2-1,6 2 2-15,-7 4-1 16,7-5 1-16,-6 4-1 16,6 3 1-16,0-3-2 15,-7 1 2-15,0 8 0 0,8-9 0 16,-1 7-3-16,-7-6 2 16,6 5 2-16,1-4-3 15,0 5 0-15,1-4 1 16,-2 3-1-16,1-5 1 15,0 0 1-15,6-5 0 16,-7 0-1-16,7 0 0 16,-6-1 1-16,6-4-2 15,0 3 2-15,0 3-1 16,0-6 0-16,0 3-1 16,0 1 0-16,0 2 1 15,0 4-1-15,0 1 1 16,0-1 0-16,0 5 3 0,0-3-4 15,0-3 2-15,6 2 0 16,1-1 1-16,-1-11-3 16,0 6 1-1,1 0 1-15,-2 0-3 0,1-1 3 16,0-4-2-16,7 3 2 16,-6-3 1-16,-1-1-3 15,-1 0 1-15,8 6 1 16,-7-5 1-16,7 4-3 15,-7 0 1-15,6 2 1 16,0-3 0-16,1 3-1 16,-6-1-1-16,4-7 2 15,2 8-1-15,0-6 1 0,-2-2-1 16,8 2 0-16,-6 4 3 16,-2-5-2-1,8 0 1-15,-6 6 1 16,5-6-1-16,8-1-1 0,-9 2 0 15,2 0-5-15,-1-2 8 16,8 1-5-16,-9 1 2 16,3-2 0-16,-3 2-1 15,9-1 1-15,-8 0 0 16,1-4 1-16,0 3 2 16,5 2-2-16,-5 0-2 15,-1-9 1-15,1 9 0 16,-1-7-2-16,8 2 3 0,-9 4-4 15,3-11 0-15,-9 5 5 16,14 1-5 0,-12-2 2-16,5 3 0 15,1-2 1-15,-1 1 1 0,-5 0 1 16,0 0-2-16,-2-1 1 16,2 1 3-16,-1-2-4 15,6 2 3-15,-5-6-3 16,0 6 3-16,0 0-1 15,-2 0-1-15,8-6-1 16,-13 6 1-16,6-6 1 16,1 4-2-16,-7-4 0 15,7 0 2-15,-7 6 1 16,5-6-1-16,2 5 1 16,-6-5-1-16,6 0 0 15,-2 0-1-15,2 0 1 16,-1 7 0-16,0-7-3 0,7 0 4 15,-1 0 0-15,-6 0 0 16,8 0-2-16,-3 0-3 16,3 0 5-16,-3 0-3 15,9 0 0-15,-8 0 0 16,1 0-1-16,5 5 1 16,-5-5 2-16,0 0-2 15,-1 0-3-15,8 0 5 16,-9 0-1-16,3 0 0 15,-3 0 1-15,2 0-1 16,-1 0 3-16,1 0-7 16,-1 0 4-16,8 0-3 15,-13 0 2-15,4 0-1 0,9 0 0 16,-9 0 0-16,3 0 1 16,-3 0 0-16,9 0 0 15,-8 0-1-15,1 0 1 16,-6 0 0-16,-2 0-1 15,8 0 2-15,-1 0-2 16,1 0 1-16,-6 0 1 16,5 0-3-16,7 0 3 15,-13 0-4-15,13 0 5 16,-1-5-3-16,2-2 0 16,-2 2 0-16,0-1 0 15,8 2 1-15,-8-2 0 16,7 0-1-16,1 0-1 15,-8-6 0-15,6 8 3 0,2-7-2 16,-7 5 0-16,0-6-1 16,-1 7 1-1,0-6 0-15,-4 5 1 16,-3 1 1-16,-4 0-5 0,6-1 1 16,-7-1 4-16,-6 2-2 15,7 0 0-15,-7 5 0 16,1-7 0-16,4 7 0 15,-5 0 0-15,1-3-2 16,-1-4 4-16,7 7-2 16,-7 0-2-16,-1-5 4 15,2 5-4-15,5 0 2 16,-5-6 0-16,-1 6 2 0,1-6-4 16,-7 6 4-1,5 0-4-15,1 0 5 16,-6 0-5-16,0 0 2 15,6 0 0-15,-6 0 2 0,0 0-2 16,0 0 1-16,0 0-3 16,0 0 4-16,0 0-4 15,0 0 4-15,0 0-2 16,0 0-1-16,0 0 4 16,7 0-2-16,-7 0-1 15,0 0-1-15,0 0 1 16,0 0-2-16,0 0 3 15,0 0 0-15,0 0-1 16,0 0 0-16,0 0 1 16,0 0-2-16,0 0 3 15,0 0-4-15,0 0 5 16,0 0-3-16,0 0-1 0,0 0 0 16,0 0 1-16,0 0-2 15,0 0 0-15,0 0-3 16,0 0-5-16,13 0-24 15,-2 0-36-15,27 0-85 16,6 0-1167-16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62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58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62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2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62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80F93E4A-F1AF-43FB-855B-F447C575B6D9}" type="slidenum">
              <a:rPr lang="en-US"/>
              <a:pPr>
                <a:defRPr/>
              </a:pPr>
              <a:t>‹#›</a:t>
            </a:fld>
            <a:endParaRPr lang="en-US"/>
          </a:p>
        </p:txBody>
      </p:sp>
    </p:spTree>
    <p:extLst>
      <p:ext uri="{BB962C8B-B14F-4D97-AF65-F5344CB8AC3E}">
        <p14:creationId xmlns:p14="http://schemas.microsoft.com/office/powerpoint/2010/main" val="2653752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1</a:t>
            </a:fld>
            <a:endParaRPr lang="en-US"/>
          </a:p>
        </p:txBody>
      </p:sp>
    </p:spTree>
    <p:extLst>
      <p:ext uri="{BB962C8B-B14F-4D97-AF65-F5344CB8AC3E}">
        <p14:creationId xmlns:p14="http://schemas.microsoft.com/office/powerpoint/2010/main" val="94445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fld id="{9300BBF6-47BC-44C4-BE5C-F427DC9ADE67}" type="slidenum">
              <a:rPr lang="en-US" sz="1200" smtClean="0">
                <a:latin typeface="Times New Roman" pitchFamily="18" charset="0"/>
              </a:rPr>
              <a:pPr eaLnBrk="1" hangingPunct="1">
                <a:defRPr/>
              </a:pPr>
              <a:t>151</a:t>
            </a:fld>
            <a:endParaRPr lang="en-US" sz="1200">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66345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163</a:t>
            </a:fld>
            <a:endParaRPr lang="en-US"/>
          </a:p>
        </p:txBody>
      </p:sp>
    </p:spTree>
    <p:extLst>
      <p:ext uri="{BB962C8B-B14F-4D97-AF65-F5344CB8AC3E}">
        <p14:creationId xmlns:p14="http://schemas.microsoft.com/office/powerpoint/2010/main" val="409944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click, answers to bell work will appear.</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20</a:t>
            </a:fld>
            <a:endParaRPr lang="en-US"/>
          </a:p>
        </p:txBody>
      </p:sp>
    </p:spTree>
    <p:extLst>
      <p:ext uri="{BB962C8B-B14F-4D97-AF65-F5344CB8AC3E}">
        <p14:creationId xmlns:p14="http://schemas.microsoft.com/office/powerpoint/2010/main" val="54131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click, answers to bell work will appear.</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21</a:t>
            </a:fld>
            <a:endParaRPr lang="en-US"/>
          </a:p>
        </p:txBody>
      </p:sp>
    </p:spTree>
    <p:extLst>
      <p:ext uri="{BB962C8B-B14F-4D97-AF65-F5344CB8AC3E}">
        <p14:creationId xmlns:p14="http://schemas.microsoft.com/office/powerpoint/2010/main" val="25815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click, answers to bell work will appear.</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26</a:t>
            </a:fld>
            <a:endParaRPr lang="en-US"/>
          </a:p>
        </p:txBody>
      </p:sp>
    </p:spTree>
    <p:extLst>
      <p:ext uri="{BB962C8B-B14F-4D97-AF65-F5344CB8AC3E}">
        <p14:creationId xmlns:p14="http://schemas.microsoft.com/office/powerpoint/2010/main" val="331389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click, answers to bell work will appear.</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27</a:t>
            </a:fld>
            <a:endParaRPr lang="en-US"/>
          </a:p>
        </p:txBody>
      </p:sp>
    </p:spTree>
    <p:extLst>
      <p:ext uri="{BB962C8B-B14F-4D97-AF65-F5344CB8AC3E}">
        <p14:creationId xmlns:p14="http://schemas.microsoft.com/office/powerpoint/2010/main" val="425080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45</a:t>
            </a:fld>
            <a:endParaRPr lang="en-US"/>
          </a:p>
        </p:txBody>
      </p:sp>
    </p:spTree>
    <p:extLst>
      <p:ext uri="{BB962C8B-B14F-4D97-AF65-F5344CB8AC3E}">
        <p14:creationId xmlns:p14="http://schemas.microsoft.com/office/powerpoint/2010/main" val="269087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99</a:t>
            </a:fld>
            <a:endParaRPr lang="en-US"/>
          </a:p>
        </p:txBody>
      </p:sp>
    </p:spTree>
    <p:extLst>
      <p:ext uri="{BB962C8B-B14F-4D97-AF65-F5344CB8AC3E}">
        <p14:creationId xmlns:p14="http://schemas.microsoft.com/office/powerpoint/2010/main" val="420136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117</a:t>
            </a:fld>
            <a:endParaRPr lang="en-US"/>
          </a:p>
        </p:txBody>
      </p:sp>
    </p:spTree>
    <p:extLst>
      <p:ext uri="{BB962C8B-B14F-4D97-AF65-F5344CB8AC3E}">
        <p14:creationId xmlns:p14="http://schemas.microsoft.com/office/powerpoint/2010/main" val="349602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0F93E4A-F1AF-43FB-855B-F447C575B6D9}" type="slidenum">
              <a:rPr lang="en-US" smtClean="0"/>
              <a:pPr>
                <a:defRPr/>
              </a:pPr>
              <a:t>128</a:t>
            </a:fld>
            <a:endParaRPr lang="en-US"/>
          </a:p>
        </p:txBody>
      </p:sp>
    </p:spTree>
    <p:extLst>
      <p:ext uri="{BB962C8B-B14F-4D97-AF65-F5344CB8AC3E}">
        <p14:creationId xmlns:p14="http://schemas.microsoft.com/office/powerpoint/2010/main" val="197797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E76B174-4E9C-47BB-9B78-1C3469EA4A8A}" type="slidenum">
              <a:rPr lang="en-US"/>
              <a:pPr>
                <a:defRPr/>
              </a:pPr>
              <a:t>‹#›</a:t>
            </a:fld>
            <a:endParaRPr lang="en-US"/>
          </a:p>
        </p:txBody>
      </p:sp>
    </p:spTree>
    <p:extLst>
      <p:ext uri="{BB962C8B-B14F-4D97-AF65-F5344CB8AC3E}">
        <p14:creationId xmlns:p14="http://schemas.microsoft.com/office/powerpoint/2010/main" val="316876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48BF1DC-CA65-4306-B700-353529F80C86}" type="slidenum">
              <a:rPr lang="en-US"/>
              <a:pPr>
                <a:defRPr/>
              </a:pPr>
              <a:t>‹#›</a:t>
            </a:fld>
            <a:endParaRPr lang="en-US"/>
          </a:p>
        </p:txBody>
      </p:sp>
    </p:spTree>
    <p:extLst>
      <p:ext uri="{BB962C8B-B14F-4D97-AF65-F5344CB8AC3E}">
        <p14:creationId xmlns:p14="http://schemas.microsoft.com/office/powerpoint/2010/main" val="57351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AAD50E3-491D-49EE-9FBD-8B12FFC92647}" type="slidenum">
              <a:rPr lang="en-US"/>
              <a:pPr>
                <a:defRPr/>
              </a:pPr>
              <a:t>‹#›</a:t>
            </a:fld>
            <a:endParaRPr lang="en-US"/>
          </a:p>
        </p:txBody>
      </p:sp>
    </p:spTree>
    <p:extLst>
      <p:ext uri="{BB962C8B-B14F-4D97-AF65-F5344CB8AC3E}">
        <p14:creationId xmlns:p14="http://schemas.microsoft.com/office/powerpoint/2010/main" val="3903903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16BA26C-52E9-439B-8A4E-A0F0411E49E5}" type="slidenum">
              <a:rPr lang="en-US"/>
              <a:pPr>
                <a:defRPr/>
              </a:pPr>
              <a:t>‹#›</a:t>
            </a:fld>
            <a:endParaRPr lang="en-US"/>
          </a:p>
        </p:txBody>
      </p:sp>
    </p:spTree>
    <p:extLst>
      <p:ext uri="{BB962C8B-B14F-4D97-AF65-F5344CB8AC3E}">
        <p14:creationId xmlns:p14="http://schemas.microsoft.com/office/powerpoint/2010/main" val="114228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33627FF-B8C7-44D6-90ED-544075731E44}" type="slidenum">
              <a:rPr lang="en-US"/>
              <a:pPr>
                <a:defRPr/>
              </a:pPr>
              <a:t>‹#›</a:t>
            </a:fld>
            <a:endParaRPr lang="en-US"/>
          </a:p>
        </p:txBody>
      </p:sp>
    </p:spTree>
    <p:extLst>
      <p:ext uri="{BB962C8B-B14F-4D97-AF65-F5344CB8AC3E}">
        <p14:creationId xmlns:p14="http://schemas.microsoft.com/office/powerpoint/2010/main" val="399375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4721031-7B44-4065-8837-9515397F8584}" type="slidenum">
              <a:rPr lang="en-US"/>
              <a:pPr>
                <a:defRPr/>
              </a:pPr>
              <a:t>‹#›</a:t>
            </a:fld>
            <a:endParaRPr lang="en-US"/>
          </a:p>
        </p:txBody>
      </p:sp>
    </p:spTree>
    <p:extLst>
      <p:ext uri="{BB962C8B-B14F-4D97-AF65-F5344CB8AC3E}">
        <p14:creationId xmlns:p14="http://schemas.microsoft.com/office/powerpoint/2010/main" val="33573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A7195-6DFF-4A42-B8B2-8A1DDA887D9D}"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 Getting Nerdy, LLC</a:t>
            </a:r>
          </a:p>
        </p:txBody>
      </p:sp>
    </p:spTree>
    <p:extLst>
      <p:ext uri="{BB962C8B-B14F-4D97-AF65-F5344CB8AC3E}">
        <p14:creationId xmlns:p14="http://schemas.microsoft.com/office/powerpoint/2010/main" val="953328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C2706-91FE-4468-975A-A75082978FE0}" type="slidenum">
              <a:rPr lang="en-US">
                <a:solidFill>
                  <a:srgbClr val="000000"/>
                </a:solidFill>
              </a:rPr>
              <a:pPr>
                <a:defRPr/>
              </a:pPr>
              <a:t>‹#›</a:t>
            </a:fld>
            <a:endParaRPr lang="en-US">
              <a:solidFill>
                <a:srgbClr val="000000"/>
              </a:solidFill>
            </a:endParaRPr>
          </a:p>
        </p:txBody>
      </p:sp>
      <p:sp>
        <p:nvSpPr>
          <p:cNvPr id="7"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 Getting Nerdy, LLC</a:t>
            </a:r>
          </a:p>
        </p:txBody>
      </p:sp>
    </p:spTree>
    <p:extLst>
      <p:ext uri="{BB962C8B-B14F-4D97-AF65-F5344CB8AC3E}">
        <p14:creationId xmlns:p14="http://schemas.microsoft.com/office/powerpoint/2010/main" val="1509821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4F3595-6DF5-413B-84B7-270A43E7EB01}" type="slidenum">
              <a:rPr lang="en-US">
                <a:solidFill>
                  <a:srgbClr val="000000"/>
                </a:solidFill>
              </a:rPr>
              <a:pPr>
                <a:defRPr/>
              </a:pPr>
              <a:t>‹#›</a:t>
            </a:fld>
            <a:endParaRPr lang="en-US">
              <a:solidFill>
                <a:srgbClr val="000000"/>
              </a:solidFill>
            </a:endParaRPr>
          </a:p>
        </p:txBody>
      </p:sp>
      <p:sp>
        <p:nvSpPr>
          <p:cNvPr id="5" name="Date Placeholder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115398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3BF61-420C-484D-A16F-2D53684EE7FE}"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13"/>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248147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78100D-F312-4BDD-9351-54E669FA0D09}" type="slidenum">
              <a:rPr lang="en-US">
                <a:solidFill>
                  <a:srgbClr val="000000"/>
                </a:solidFill>
              </a:rPr>
              <a:pPr>
                <a:defRPr/>
              </a:pPr>
              <a:t>‹#›</a:t>
            </a:fld>
            <a:endParaRPr lang="en-US">
              <a:solidFill>
                <a:srgbClr val="000000"/>
              </a:solidFill>
            </a:endParaRPr>
          </a:p>
        </p:txBody>
      </p:sp>
      <p:sp>
        <p:nvSpPr>
          <p:cNvPr id="7"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31528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E04769F-CEDB-4E5B-B375-8A9E160094A4}" type="slidenum">
              <a:rPr lang="en-US"/>
              <a:pPr>
                <a:defRPr/>
              </a:pPr>
              <a:t>‹#›</a:t>
            </a:fld>
            <a:endParaRPr lang="en-US"/>
          </a:p>
        </p:txBody>
      </p:sp>
    </p:spTree>
    <p:extLst>
      <p:ext uri="{BB962C8B-B14F-4D97-AF65-F5344CB8AC3E}">
        <p14:creationId xmlns:p14="http://schemas.microsoft.com/office/powerpoint/2010/main" val="3852453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71AA41-C545-4E89-8B63-1E403BF5A56F}"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13"/>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4170060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76B174-4E9C-47BB-9B78-1C3469EA4A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131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04769F-CEDB-4E5B-B375-8A9E16009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764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1B94E0-F32C-475D-9B3C-45A79EE239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235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4D4125-B244-4D49-9166-726E61D3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54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DB5FF5-7508-4D91-85C8-83350864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55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17C40-035C-4DF8-AC91-78C15AF10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748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8B7A3CE-5237-4446-9108-E3ABB94D1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053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61E9B4-6CE0-47F4-8952-4F674626B6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227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A030D3-F8CD-4C17-A4BB-BAF68E66A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41B94E0-F32C-475D-9B3C-45A79EE23938}" type="slidenum">
              <a:rPr lang="en-US"/>
              <a:pPr>
                <a:defRPr/>
              </a:pPr>
              <a:t>‹#›</a:t>
            </a:fld>
            <a:endParaRPr lang="en-US"/>
          </a:p>
        </p:txBody>
      </p:sp>
    </p:spTree>
    <p:extLst>
      <p:ext uri="{BB962C8B-B14F-4D97-AF65-F5344CB8AC3E}">
        <p14:creationId xmlns:p14="http://schemas.microsoft.com/office/powerpoint/2010/main" val="1342963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8BF1DC-CA65-4306-B700-353529F80C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436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AD50E3-491D-49EE-9FBD-8B12FFC926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93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6BA26C-52E9-439B-8A4E-A0F0411E4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029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627FF-B8C7-44D6-90ED-544075731E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55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 Getting Nerdy, LLC</a:t>
            </a: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721031-7B44-4065-8837-9515397F8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315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A7195-6DFF-4A42-B8B2-8A1DDA887D9D}"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 Getting Nerdy, LLC</a:t>
            </a:r>
          </a:p>
        </p:txBody>
      </p:sp>
    </p:spTree>
    <p:extLst>
      <p:ext uri="{BB962C8B-B14F-4D97-AF65-F5344CB8AC3E}">
        <p14:creationId xmlns:p14="http://schemas.microsoft.com/office/powerpoint/2010/main" val="4074748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C2706-91FE-4468-975A-A75082978FE0}" type="slidenum">
              <a:rPr lang="en-US">
                <a:solidFill>
                  <a:srgbClr val="000000"/>
                </a:solidFill>
              </a:rPr>
              <a:pPr>
                <a:defRPr/>
              </a:pPr>
              <a:t>‹#›</a:t>
            </a:fld>
            <a:endParaRPr lang="en-US">
              <a:solidFill>
                <a:srgbClr val="000000"/>
              </a:solidFill>
            </a:endParaRPr>
          </a:p>
        </p:txBody>
      </p:sp>
      <p:sp>
        <p:nvSpPr>
          <p:cNvPr id="7"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 Getting Nerdy, LLC</a:t>
            </a:r>
          </a:p>
        </p:txBody>
      </p:sp>
    </p:spTree>
    <p:extLst>
      <p:ext uri="{BB962C8B-B14F-4D97-AF65-F5344CB8AC3E}">
        <p14:creationId xmlns:p14="http://schemas.microsoft.com/office/powerpoint/2010/main" val="2625480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4F3595-6DF5-413B-84B7-270A43E7EB01}" type="slidenum">
              <a:rPr lang="en-US">
                <a:solidFill>
                  <a:srgbClr val="000000"/>
                </a:solidFill>
              </a:rPr>
              <a:pPr>
                <a:defRPr/>
              </a:pPr>
              <a:t>‹#›</a:t>
            </a:fld>
            <a:endParaRPr lang="en-US">
              <a:solidFill>
                <a:srgbClr val="000000"/>
              </a:solidFill>
            </a:endParaRPr>
          </a:p>
        </p:txBody>
      </p:sp>
      <p:sp>
        <p:nvSpPr>
          <p:cNvPr id="5" name="Date Placeholder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3015541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3BF61-420C-484D-A16F-2D53684EE7FE}"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13"/>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1943069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78100D-F312-4BDD-9351-54E669FA0D09}" type="slidenum">
              <a:rPr lang="en-US">
                <a:solidFill>
                  <a:srgbClr val="000000"/>
                </a:solidFill>
              </a:rPr>
              <a:pPr>
                <a:defRPr/>
              </a:pPr>
              <a:t>‹#›</a:t>
            </a:fld>
            <a:endParaRPr lang="en-US">
              <a:solidFill>
                <a:srgbClr val="000000"/>
              </a:solidFill>
            </a:endParaRPr>
          </a:p>
        </p:txBody>
      </p:sp>
      <p:sp>
        <p:nvSpPr>
          <p:cNvPr id="7"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114331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24D4125-B244-4D49-9166-726E61D32C0A}" type="slidenum">
              <a:rPr lang="en-US"/>
              <a:pPr>
                <a:defRPr/>
              </a:pPr>
              <a:t>‹#›</a:t>
            </a:fld>
            <a:endParaRPr lang="en-US"/>
          </a:p>
        </p:txBody>
      </p:sp>
    </p:spTree>
    <p:extLst>
      <p:ext uri="{BB962C8B-B14F-4D97-AF65-F5344CB8AC3E}">
        <p14:creationId xmlns:p14="http://schemas.microsoft.com/office/powerpoint/2010/main" val="3297082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71AA41-C545-4E89-8B63-1E403BF5A56F}" type="slidenum">
              <a:rPr lang="en-US">
                <a:solidFill>
                  <a:srgbClr val="000000"/>
                </a:solidFill>
              </a:rPr>
              <a:pPr>
                <a:defRPr/>
              </a:pPr>
              <a:t>‹#›</a:t>
            </a:fld>
            <a:endParaRPr lang="en-US">
              <a:solidFill>
                <a:srgbClr val="000000"/>
              </a:solidFill>
            </a:endParaRPr>
          </a:p>
        </p:txBody>
      </p:sp>
      <p:sp>
        <p:nvSpPr>
          <p:cNvPr id="8" name="Rectangle 4"/>
          <p:cNvSpPr>
            <a:spLocks noGrp="1" noChangeArrowheads="1"/>
          </p:cNvSpPr>
          <p:nvPr>
            <p:ph type="dt" sz="half" idx="13"/>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Tree>
    <p:extLst>
      <p:ext uri="{BB962C8B-B14F-4D97-AF65-F5344CB8AC3E}">
        <p14:creationId xmlns:p14="http://schemas.microsoft.com/office/powerpoint/2010/main" val="250500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9DB5FF5-7508-4D91-85C8-8335086456B6}" type="slidenum">
              <a:rPr lang="en-US"/>
              <a:pPr>
                <a:defRPr/>
              </a:pPr>
              <a:t>‹#›</a:t>
            </a:fld>
            <a:endParaRPr lang="en-US"/>
          </a:p>
        </p:txBody>
      </p:sp>
    </p:spTree>
    <p:extLst>
      <p:ext uri="{BB962C8B-B14F-4D97-AF65-F5344CB8AC3E}">
        <p14:creationId xmlns:p14="http://schemas.microsoft.com/office/powerpoint/2010/main" val="311523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7A17C40-035C-4DF8-AC91-78C15AF10D73}" type="slidenum">
              <a:rPr lang="en-US"/>
              <a:pPr>
                <a:defRPr/>
              </a:pPr>
              <a:t>‹#›</a:t>
            </a:fld>
            <a:endParaRPr lang="en-US"/>
          </a:p>
        </p:txBody>
      </p:sp>
    </p:spTree>
    <p:extLst>
      <p:ext uri="{BB962C8B-B14F-4D97-AF65-F5344CB8AC3E}">
        <p14:creationId xmlns:p14="http://schemas.microsoft.com/office/powerpoint/2010/main" val="122456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8B7A3CE-5237-4446-9108-E3ABB94D1971}" type="slidenum">
              <a:rPr lang="en-US"/>
              <a:pPr>
                <a:defRPr/>
              </a:pPr>
              <a:t>‹#›</a:t>
            </a:fld>
            <a:endParaRPr lang="en-US"/>
          </a:p>
        </p:txBody>
      </p:sp>
    </p:spTree>
    <p:extLst>
      <p:ext uri="{BB962C8B-B14F-4D97-AF65-F5344CB8AC3E}">
        <p14:creationId xmlns:p14="http://schemas.microsoft.com/office/powerpoint/2010/main" val="333257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261E9B4-6CE0-47F4-8952-4F674626B642}" type="slidenum">
              <a:rPr lang="en-US"/>
              <a:pPr>
                <a:defRPr/>
              </a:pPr>
              <a:t>‹#›</a:t>
            </a:fld>
            <a:endParaRPr lang="en-US"/>
          </a:p>
        </p:txBody>
      </p:sp>
    </p:spTree>
    <p:extLst>
      <p:ext uri="{BB962C8B-B14F-4D97-AF65-F5344CB8AC3E}">
        <p14:creationId xmlns:p14="http://schemas.microsoft.com/office/powerpoint/2010/main" val="321262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FA030D3-F8CD-4C17-A4BB-BAF68E66A06F}" type="slidenum">
              <a:rPr lang="en-US"/>
              <a:pPr>
                <a:defRPr/>
              </a:pPr>
              <a:t>‹#›</a:t>
            </a:fld>
            <a:endParaRPr lang="en-US"/>
          </a:p>
        </p:txBody>
      </p:sp>
    </p:spTree>
    <p:extLst>
      <p:ext uri="{BB962C8B-B14F-4D97-AF65-F5344CB8AC3E}">
        <p14:creationId xmlns:p14="http://schemas.microsoft.com/office/powerpoint/2010/main" val="385908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r>
              <a:rPr lang="en-US"/>
              <a:t>(c) Getting Nerdy, LLC</a:t>
            </a: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mn-cs"/>
              </a:defRPr>
            </a:lvl1pPr>
          </a:lstStyle>
          <a:p>
            <a:pPr>
              <a:defRPr/>
            </a:pPr>
            <a:fld id="{73688AD7-FD5F-409A-A1F8-D5E8A77B98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30F7D5B-BDC6-45D1-929D-00CE1777D6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4681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r>
              <a:rPr lang="en-US">
                <a:solidFill>
                  <a:srgbClr val="000000"/>
                </a:solidFill>
              </a:rPr>
              <a:t>(c) Getting Nerdy, LLC</a:t>
            </a: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mn-cs"/>
              </a:defRPr>
            </a:lvl1pPr>
          </a:lstStyle>
          <a:p>
            <a:pPr>
              <a:defRPr/>
            </a:pPr>
            <a:fld id="{73688AD7-FD5F-409A-A1F8-D5E8A77B98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67102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00799"/>
            <a:ext cx="2133600" cy="32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r>
              <a:rPr lang="en-US" dirty="0">
                <a:solidFill>
                  <a:srgbClr val="000000"/>
                </a:solidFill>
              </a:rPr>
              <a:t>Getting Nerdy, LLC</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30F7D5B-BDC6-45D1-929D-00CE1777D6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91108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09.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16.png"/><Relationship Id="rId13" Type="http://schemas.microsoft.com/office/2007/relationships/hdphoto" Target="../media/hdphoto27.wdp"/><Relationship Id="rId3" Type="http://schemas.microsoft.com/office/2007/relationships/hdphoto" Target="../media/hdphoto22.wdp"/><Relationship Id="rId7" Type="http://schemas.microsoft.com/office/2007/relationships/hdphoto" Target="../media/hdphoto24.wdp"/><Relationship Id="rId12"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6.xml"/><Relationship Id="rId6" Type="http://schemas.openxmlformats.org/officeDocument/2006/relationships/image" Target="../media/image115.png"/><Relationship Id="rId11" Type="http://schemas.microsoft.com/office/2007/relationships/hdphoto" Target="../media/hdphoto26.wdp"/><Relationship Id="rId5" Type="http://schemas.microsoft.com/office/2007/relationships/hdphoto" Target="../media/hdphoto23.wdp"/><Relationship Id="rId15" Type="http://schemas.microsoft.com/office/2007/relationships/hdphoto" Target="../media/hdphoto28.wdp"/><Relationship Id="rId10" Type="http://schemas.openxmlformats.org/officeDocument/2006/relationships/image" Target="../media/image117.png"/><Relationship Id="rId4" Type="http://schemas.openxmlformats.org/officeDocument/2006/relationships/image" Target="../media/image114.png"/><Relationship Id="rId9" Type="http://schemas.microsoft.com/office/2007/relationships/hdphoto" Target="../media/hdphoto25.wdp"/><Relationship Id="rId1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8" Type="http://schemas.openxmlformats.org/officeDocument/2006/relationships/customXml" Target="../ink/ink5.xml"/><Relationship Id="rId13" Type="http://schemas.microsoft.com/office/2007/relationships/hdphoto" Target="../media/hdphoto23.wdp"/><Relationship Id="rId3" Type="http://schemas.openxmlformats.org/officeDocument/2006/relationships/image" Target="../media/image118.png"/><Relationship Id="rId7" Type="http://schemas.openxmlformats.org/officeDocument/2006/relationships/image" Target="../media/image108.emf"/><Relationship Id="rId12"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slideLayout" Target="../slideLayouts/slideLayout36.xml"/><Relationship Id="rId6" Type="http://schemas.openxmlformats.org/officeDocument/2006/relationships/customXml" Target="../ink/ink4.xml"/><Relationship Id="rId11" Type="http://schemas.openxmlformats.org/officeDocument/2006/relationships/image" Target="../media/image110.emf"/><Relationship Id="rId5" Type="http://schemas.openxmlformats.org/officeDocument/2006/relationships/image" Target="../media/image107.emf"/><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109.emf"/><Relationship Id="rId14" Type="http://schemas.microsoft.com/office/2007/relationships/hdphoto" Target="../media/hdphoto25.wdp"/></Relationships>
</file>

<file path=ppt/slides/_rels/slide104.xml.rels><?xml version="1.0" encoding="UTF-8" standalone="yes"?>
<Relationships xmlns="http://schemas.openxmlformats.org/package/2006/relationships"><Relationship Id="rId8" Type="http://schemas.openxmlformats.org/officeDocument/2006/relationships/image" Target="../media/image117.png"/><Relationship Id="rId13" Type="http://schemas.microsoft.com/office/2007/relationships/hdphoto" Target="../media/hdphoto28.wdp"/><Relationship Id="rId3" Type="http://schemas.microsoft.com/office/2007/relationships/hdphoto" Target="../media/hdphoto23.wdp"/><Relationship Id="rId7" Type="http://schemas.microsoft.com/office/2007/relationships/hdphoto" Target="../media/hdphoto24.wdp"/><Relationship Id="rId12"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16.xml"/><Relationship Id="rId6" Type="http://schemas.openxmlformats.org/officeDocument/2006/relationships/image" Target="../media/image115.png"/><Relationship Id="rId11" Type="http://schemas.microsoft.com/office/2007/relationships/hdphoto" Target="../media/hdphoto27.wdp"/><Relationship Id="rId5" Type="http://schemas.microsoft.com/office/2007/relationships/hdphoto" Target="../media/hdphoto25.wdp"/><Relationship Id="rId10" Type="http://schemas.openxmlformats.org/officeDocument/2006/relationships/image" Target="../media/image118.png"/><Relationship Id="rId4" Type="http://schemas.openxmlformats.org/officeDocument/2006/relationships/image" Target="../media/image116.png"/><Relationship Id="rId9" Type="http://schemas.microsoft.com/office/2007/relationships/hdphoto" Target="../media/hdphoto26.wdp"/></Relationships>
</file>

<file path=ppt/slides/_rels/slide10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30.wdp"/><Relationship Id="rId7" Type="http://schemas.openxmlformats.org/officeDocument/2006/relationships/image" Target="../media/image125.jpe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4.jpeg"/><Relationship Id="rId5" Type="http://schemas.microsoft.com/office/2007/relationships/hdphoto" Target="../media/hdphoto31.wdp"/><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hyperlink" Target="http://www.youtube.com/watch?v=Z_ZGqn1tZn8"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5.png"/><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microsoft.com/office/2007/relationships/hdphoto" Target="../media/hdphoto35.wdp"/><Relationship Id="rId4" Type="http://schemas.microsoft.com/office/2007/relationships/hdphoto" Target="../media/hdphoto34.wdp"/></Relationships>
</file>

<file path=ppt/slides/_rels/slide12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png"/></Relationships>
</file>

<file path=ppt/slides/_rels/slide12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45.png"/><Relationship Id="rId1" Type="http://schemas.openxmlformats.org/officeDocument/2006/relationships/slideLayout" Target="../slideLayouts/slideLayout2.xml"/><Relationship Id="rId5" Type="http://schemas.microsoft.com/office/2007/relationships/hdphoto" Target="../media/hdphoto37.wdp"/><Relationship Id="rId4" Type="http://schemas.openxmlformats.org/officeDocument/2006/relationships/image" Target="../media/image146.png"/></Relationships>
</file>

<file path=ppt/slides/_rels/slide127.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47.png"/><Relationship Id="rId1" Type="http://schemas.openxmlformats.org/officeDocument/2006/relationships/slideLayout" Target="../slideLayouts/slideLayout2.xml"/><Relationship Id="rId5" Type="http://schemas.microsoft.com/office/2007/relationships/hdphoto" Target="../media/hdphoto37.wdp"/><Relationship Id="rId4" Type="http://schemas.openxmlformats.org/officeDocument/2006/relationships/image" Target="../media/image146.png"/></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6.wdp"/><Relationship Id="rId5" Type="http://schemas.openxmlformats.org/officeDocument/2006/relationships/image" Target="../media/image145.png"/><Relationship Id="rId4" Type="http://schemas.microsoft.com/office/2007/relationships/hdphoto" Target="../media/hdphoto39.wdp"/></Relationships>
</file>

<file path=ppt/slides/_rels/slide12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microsoft.com/office/2007/relationships/hdphoto" Target="../media/hdphoto40.wdp"/></Relationships>
</file>

<file path=ppt/slides/_rels/slide1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2.xml"/><Relationship Id="rId4" Type="http://schemas.microsoft.com/office/2007/relationships/hdphoto" Target="../media/hdphoto41.wdp"/></Relationships>
</file>

<file path=ppt/slides/_rels/slide1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2.xml"/><Relationship Id="rId4" Type="http://schemas.microsoft.com/office/2007/relationships/hdphoto" Target="../media/hdphoto42.wdp"/></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3.W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4" Type="http://schemas.microsoft.com/office/2007/relationships/hdphoto" Target="../media/hdphoto41.wdp"/></Relationships>
</file>

<file path=ppt/slides/_rels/slide1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9.png"/><Relationship Id="rId1" Type="http://schemas.openxmlformats.org/officeDocument/2006/relationships/slideLayout" Target="../slideLayouts/slideLayout2.xml"/><Relationship Id="rId4" Type="http://schemas.microsoft.com/office/2007/relationships/hdphoto" Target="../media/hdphoto36.wdp"/></Relationships>
</file>

<file path=ppt/slides/_rels/slide1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9.png"/><Relationship Id="rId1" Type="http://schemas.openxmlformats.org/officeDocument/2006/relationships/slideLayout" Target="../slideLayouts/slideLayout2.xml"/><Relationship Id="rId6" Type="http://schemas.microsoft.com/office/2007/relationships/hdphoto" Target="../media/hdphoto37.wdp"/><Relationship Id="rId5" Type="http://schemas.openxmlformats.org/officeDocument/2006/relationships/image" Target="../media/image146.png"/><Relationship Id="rId4" Type="http://schemas.microsoft.com/office/2007/relationships/hdphoto" Target="../media/hdphoto43.wdp"/></Relationships>
</file>

<file path=ppt/slides/_rels/slide13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64.png"/><Relationship Id="rId1" Type="http://schemas.openxmlformats.org/officeDocument/2006/relationships/slideLayout" Target="../slideLayouts/slideLayout2.xml"/><Relationship Id="rId5" Type="http://schemas.microsoft.com/office/2007/relationships/hdphoto" Target="../media/hdphoto47.wdp"/><Relationship Id="rId4" Type="http://schemas.openxmlformats.org/officeDocument/2006/relationships/image" Target="../media/image165.png"/></Relationships>
</file>

<file path=ppt/slides/_rels/slide148.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nobelprize.org/educational_games/medicine/split-brain/splitbrainexp.html" TargetMode="Externa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4.wdp"/></Relationships>
</file>

<file path=ppt/slides/_rels/slide15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hyperlink" Target="http://nobelprize.org/educational_games/medicine/ear/game/index.html" TargetMode="Externa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1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4" Type="http://schemas.microsoft.com/office/2007/relationships/hdphoto" Target="../media/hdphoto48.wdp"/></Relationships>
</file>

<file path=ppt/slides/_rels/slide155.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wmf"/><Relationship Id="rId4" Type="http://schemas.openxmlformats.org/officeDocument/2006/relationships/image" Target="../media/image177.jpeg"/></Relationships>
</file>

<file path=ppt/slides/_rels/slide156.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85.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91.WMF"/><Relationship Id="rId13" Type="http://schemas.openxmlformats.org/officeDocument/2006/relationships/image" Target="../media/image196.PNG"/><Relationship Id="rId3" Type="http://schemas.microsoft.com/office/2007/relationships/hdphoto" Target="../media/hdphoto49.wdp"/><Relationship Id="rId7" Type="http://schemas.openxmlformats.org/officeDocument/2006/relationships/image" Target="../media/image190.WMF"/><Relationship Id="rId12" Type="http://schemas.openxmlformats.org/officeDocument/2006/relationships/image" Target="../media/image195.WMF"/><Relationship Id="rId2" Type="http://schemas.openxmlformats.org/officeDocument/2006/relationships/image" Target="../media/image186.png"/><Relationship Id="rId16"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189.WMF"/><Relationship Id="rId11" Type="http://schemas.openxmlformats.org/officeDocument/2006/relationships/image" Target="../media/image194.WMF"/><Relationship Id="rId5" Type="http://schemas.openxmlformats.org/officeDocument/2006/relationships/image" Target="../media/image188.PNG"/><Relationship Id="rId15" Type="http://schemas.openxmlformats.org/officeDocument/2006/relationships/image" Target="../media/image198.WMF"/><Relationship Id="rId10" Type="http://schemas.openxmlformats.org/officeDocument/2006/relationships/image" Target="../media/image193.WMF"/><Relationship Id="rId4" Type="http://schemas.openxmlformats.org/officeDocument/2006/relationships/image" Target="../media/image187.png"/><Relationship Id="rId9" Type="http://schemas.openxmlformats.org/officeDocument/2006/relationships/image" Target="../media/image192.WMF"/><Relationship Id="rId14" Type="http://schemas.openxmlformats.org/officeDocument/2006/relationships/image" Target="../media/image197.WMF"/></Relationships>
</file>

<file path=ppt/slides/_rels/slide161.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1.WMF"/></Relationships>
</file>

<file path=ppt/slides/_rels/slide16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hyperlink" Target="http://health.howstuffworks.com/sexual-health/sexuality/estrogen-and-testosterone-hormones-dictionary.htm" TargetMode="External"/><Relationship Id="rId7" Type="http://schemas.openxmlformats.org/officeDocument/2006/relationships/image" Target="../media/image205.WMF"/><Relationship Id="rId2" Type="http://schemas.openxmlformats.org/officeDocument/2006/relationships/image" Target="../media/image202.WMF"/><Relationship Id="rId1" Type="http://schemas.openxmlformats.org/officeDocument/2006/relationships/slideLayout" Target="../slideLayouts/slideLayout2.xml"/><Relationship Id="rId6" Type="http://schemas.openxmlformats.org/officeDocument/2006/relationships/image" Target="../media/image204.WMF"/><Relationship Id="rId5" Type="http://schemas.microsoft.com/office/2007/relationships/hdphoto" Target="../media/hdphoto50.wdp"/><Relationship Id="rId4" Type="http://schemas.openxmlformats.org/officeDocument/2006/relationships/image" Target="../media/image203.png"/></Relationships>
</file>

<file path=ppt/slides/_rels/slide16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5.WMF"/><Relationship Id="rId11" Type="http://schemas.microsoft.com/office/2007/relationships/hdphoto" Target="../media/hdphoto52.wdp"/><Relationship Id="rId5" Type="http://schemas.openxmlformats.org/officeDocument/2006/relationships/image" Target="../media/image204.WMF"/><Relationship Id="rId10" Type="http://schemas.openxmlformats.org/officeDocument/2006/relationships/image" Target="../media/image209.png"/><Relationship Id="rId4" Type="http://schemas.microsoft.com/office/2007/relationships/hdphoto" Target="../media/hdphoto50.wdp"/><Relationship Id="rId9" Type="http://schemas.microsoft.com/office/2007/relationships/hdphoto" Target="../media/hdphoto51.wdp"/></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9.png"/><Relationship Id="rId1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5.wdp"/><Relationship Id="rId17" Type="http://schemas.openxmlformats.org/officeDocument/2006/relationships/image" Target="../media/image31.png"/><Relationship Id="rId2" Type="http://schemas.openxmlformats.org/officeDocument/2006/relationships/notesSlide" Target="../notesSlides/notesSlide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27.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wisc-online.com/objects/ViewObject.aspx?ID=ap12204"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WMF"/><Relationship Id="rId1" Type="http://schemas.openxmlformats.org/officeDocument/2006/relationships/slideLayout" Target="../slideLayouts/slideLayout2.xml"/><Relationship Id="rId4" Type="http://schemas.microsoft.com/office/2007/relationships/hdphoto" Target="../media/hdphoto12.wdp"/></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WM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WM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8.png"/><Relationship Id="rId4" Type="http://schemas.openxmlformats.org/officeDocument/2006/relationships/hyperlink" Target="http://www.medtropolis.com/VBody.asp"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7" Type="http://schemas.microsoft.com/office/2007/relationships/hdphoto" Target="../media/hdphoto14.wdp"/><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13.wdp"/><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kidshealth.org/misc/movie/bodybasics/bone.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wisc-online.com/objects/index_tj.asp?objID=MEA304" TargetMode="External"/><Relationship Id="rId2" Type="http://schemas.openxmlformats.org/officeDocument/2006/relationships/hyperlink" Target="http://media.pearsoncmg.com/bc/bc_marieb_ehap_8/activities/chapter5/Act5E.html" TargetMode="Externa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6.jpeg"/><Relationship Id="rId4" Type="http://schemas.microsoft.com/office/2007/relationships/hdphoto" Target="../media/hdphoto16.wdp"/></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microsoft.com/office/2007/relationships/hdphoto" Target="../media/hdphoto17.wdp"/></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microsoft.com/office/2007/relationships/hdphoto" Target="../media/hdphoto18.wdp"/></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95.png"/><Relationship Id="rId4" Type="http://schemas.microsoft.com/office/2007/relationships/hdphoto" Target="../media/hdphoto19.wdp"/></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2.xml"/><Relationship Id="rId4" Type="http://schemas.microsoft.com/office/2007/relationships/hdphoto" Target="../media/hdphoto18.wdp"/></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2.jpeg"/><Relationship Id="rId1" Type="http://schemas.openxmlformats.org/officeDocument/2006/relationships/slideLayout" Target="../slideLayouts/slideLayout2.xml"/><Relationship Id="rId4" Type="http://schemas.microsoft.com/office/2007/relationships/hdphoto" Target="../media/hdphoto18.wdp"/></Relationships>
</file>

<file path=ppt/slides/_rels/slide83.xml.rels><?xml version="1.0" encoding="UTF-8" standalone="yes"?>
<Relationships xmlns="http://schemas.openxmlformats.org/package/2006/relationships"><Relationship Id="rId3" Type="http://schemas.openxmlformats.org/officeDocument/2006/relationships/hyperlink" Target="http://www.kitses.com/animation/swfs/digestion.swf" TargetMode="External"/><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9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75165"/>
            <a:ext cx="7772400" cy="838200"/>
          </a:xfrm>
        </p:spPr>
        <p:txBody>
          <a:bodyPr/>
          <a:lstStyle/>
          <a:p>
            <a:pPr eaLnBrk="1" hangingPunct="1"/>
            <a:r>
              <a:rPr lang="en-US" b="1" dirty="0"/>
              <a:t>Human Body Systems</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1028" name="Picture 4" descr="Image result for human body systems">
            <a:extLst>
              <a:ext uri="{FF2B5EF4-FFF2-40B4-BE49-F238E27FC236}">
                <a16:creationId xmlns:a16="http://schemas.microsoft.com/office/drawing/2014/main" xmlns="" id="{2D35C63A-47DF-4575-85D0-29BBFB1DD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408"/>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76332"/>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
        <p:nvSpPr>
          <p:cNvPr id="3" name="Title 2">
            <a:extLst>
              <a:ext uri="{FF2B5EF4-FFF2-40B4-BE49-F238E27FC236}">
                <a16:creationId xmlns:a16="http://schemas.microsoft.com/office/drawing/2014/main" xmlns="" id="{DEB6813A-752E-413E-8879-96D53F7426BE}"/>
              </a:ext>
            </a:extLst>
          </p:cNvPr>
          <p:cNvSpPr>
            <a:spLocks noGrp="1"/>
          </p:cNvSpPr>
          <p:nvPr>
            <p:ph type="title"/>
          </p:nvPr>
        </p:nvSpPr>
        <p:spPr>
          <a:xfrm>
            <a:off x="685800" y="368300"/>
            <a:ext cx="7772400" cy="1143000"/>
          </a:xfrm>
        </p:spPr>
        <p:txBody>
          <a:bodyPr/>
          <a:lstStyle/>
          <a:p>
            <a:r>
              <a:rPr lang="en-US" sz="6600" b="1" dirty="0"/>
              <a:t>Other Organ Systems</a:t>
            </a:r>
          </a:p>
        </p:txBody>
      </p:sp>
      <p:pic>
        <p:nvPicPr>
          <p:cNvPr id="9" name="Picture 2">
            <a:extLst>
              <a:ext uri="{FF2B5EF4-FFF2-40B4-BE49-F238E27FC236}">
                <a16:creationId xmlns:a16="http://schemas.microsoft.com/office/drawing/2014/main" xmlns="" id="{458594DC-D767-4686-8D61-BD82849C4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38" y="2133600"/>
            <a:ext cx="8896062" cy="3733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07752883"/>
      </p:ext>
    </p:extLst>
  </p:cSld>
  <p:clrMapOvr>
    <a:masterClrMapping/>
  </p:clrMapOvr>
  <p:transition spd="slow">
    <p:cove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76200" y="228600"/>
            <a:ext cx="5791200" cy="4953000"/>
          </a:xfrm>
        </p:spPr>
        <p:txBody>
          <a:bodyPr/>
          <a:lstStyle/>
          <a:p>
            <a:pPr marL="620713" lvl="1" indent="-457200" algn="just" eaLnBrk="1" hangingPunct="1">
              <a:buFont typeface="+mj-lt"/>
              <a:buAutoNum type="alphaLcPeriod" startAt="2"/>
            </a:pPr>
            <a:r>
              <a:rPr lang="en-US" b="1" dirty="0"/>
              <a:t>Blood Vessels </a:t>
            </a:r>
            <a:r>
              <a:rPr lang="en-US" dirty="0"/>
              <a:t>carry </a:t>
            </a:r>
            <a:r>
              <a:rPr lang="en-US" b="1" u="sng" dirty="0"/>
              <a:t>blood to</a:t>
            </a:r>
            <a:r>
              <a:rPr lang="en-US" dirty="0"/>
              <a:t> every </a:t>
            </a:r>
            <a:r>
              <a:rPr lang="en-US" b="1" u="sng" dirty="0"/>
              <a:t>cell</a:t>
            </a:r>
          </a:p>
          <a:p>
            <a:pPr marL="1135063" lvl="3" indent="-514350" algn="just" eaLnBrk="1" hangingPunct="1">
              <a:buFont typeface="+mj-lt"/>
              <a:buAutoNum type="arabicPeriod"/>
            </a:pPr>
            <a:r>
              <a:rPr lang="en-US" sz="2800" b="1" u="sng" dirty="0">
                <a:solidFill>
                  <a:srgbClr val="FF0000"/>
                </a:solidFill>
              </a:rPr>
              <a:t>Arteries</a:t>
            </a:r>
            <a:r>
              <a:rPr lang="en-US" sz="2800" dirty="0"/>
              <a:t>: </a:t>
            </a:r>
            <a:r>
              <a:rPr lang="en-US" sz="2800" b="1" u="sng" dirty="0"/>
              <a:t>oxygen-rich</a:t>
            </a:r>
            <a:r>
              <a:rPr lang="en-US" sz="2800" b="1" dirty="0"/>
              <a:t> </a:t>
            </a:r>
            <a:r>
              <a:rPr lang="en-US" sz="2800" dirty="0"/>
              <a:t>blood </a:t>
            </a:r>
            <a:r>
              <a:rPr lang="en-US" sz="2800" b="1" u="sng" dirty="0"/>
              <a:t>AWAY FROM</a:t>
            </a:r>
            <a:r>
              <a:rPr lang="en-US" sz="2800" dirty="0"/>
              <a:t> heart to body</a:t>
            </a:r>
          </a:p>
          <a:p>
            <a:pPr marL="1135063" lvl="3" indent="-514350" algn="just" eaLnBrk="1" hangingPunct="1">
              <a:buFont typeface="+mj-lt"/>
              <a:buAutoNum type="arabicPeriod"/>
            </a:pPr>
            <a:r>
              <a:rPr lang="en-US" sz="2800" b="1" u="sng" dirty="0">
                <a:solidFill>
                  <a:srgbClr val="0070C0"/>
                </a:solidFill>
              </a:rPr>
              <a:t>Veins</a:t>
            </a:r>
            <a:r>
              <a:rPr lang="en-US" sz="2800" dirty="0"/>
              <a:t>: </a:t>
            </a:r>
            <a:r>
              <a:rPr lang="en-US" sz="2800" b="1" u="sng" dirty="0"/>
              <a:t>oxygen-poor</a:t>
            </a:r>
            <a:r>
              <a:rPr lang="en-US" sz="2800" b="1" dirty="0"/>
              <a:t> </a:t>
            </a:r>
            <a:r>
              <a:rPr lang="en-US" sz="2800" dirty="0"/>
              <a:t>blood from body </a:t>
            </a:r>
            <a:r>
              <a:rPr lang="en-US" sz="2800" b="1" u="sng" dirty="0"/>
              <a:t>BACK TO </a:t>
            </a:r>
            <a:r>
              <a:rPr lang="en-US" sz="2800" dirty="0"/>
              <a:t>heart</a:t>
            </a:r>
          </a:p>
          <a:p>
            <a:pPr marL="1135063" lvl="3" indent="-514350" algn="just" eaLnBrk="1" hangingPunct="1">
              <a:buFont typeface="+mj-lt"/>
              <a:buAutoNum type="arabicPeriod"/>
            </a:pPr>
            <a:r>
              <a:rPr lang="en-US" sz="2800" b="1" u="sng" dirty="0">
                <a:gradFill flip="none" rotWithShape="1">
                  <a:gsLst>
                    <a:gs pos="0">
                      <a:srgbClr val="FF0000"/>
                    </a:gs>
                    <a:gs pos="63000">
                      <a:srgbClr val="0070C0"/>
                    </a:gs>
                  </a:gsLst>
                  <a:lin ang="0" scaled="1"/>
                  <a:tileRect/>
                </a:gradFill>
              </a:rPr>
              <a:t>Capillaries</a:t>
            </a:r>
            <a:r>
              <a:rPr lang="en-US" sz="2800" dirty="0"/>
              <a:t>: microscopic blood vessels </a:t>
            </a:r>
            <a:r>
              <a:rPr lang="en-US" sz="2800" b="1" u="sng" dirty="0"/>
              <a:t>connect arteries to veins</a:t>
            </a:r>
            <a:r>
              <a:rPr lang="en-US" sz="2800" b="1" dirty="0"/>
              <a:t> </a:t>
            </a:r>
            <a:r>
              <a:rPr lang="en-US" sz="2800" dirty="0"/>
              <a:t>(only ONE CELL THICK!!)</a:t>
            </a:r>
            <a:endParaRPr lang="en-US" sz="2800" b="1" u="sng" dirty="0"/>
          </a:p>
          <a:p>
            <a:pPr marL="1592263" lvl="5" indent="-514350" algn="just">
              <a:buFont typeface="+mj-lt"/>
              <a:buAutoNum type="romanLcPeriod"/>
            </a:pPr>
            <a:r>
              <a:rPr lang="en-US" sz="2800" b="1" u="sng" dirty="0"/>
              <a:t>Nutrients</a:t>
            </a:r>
            <a:r>
              <a:rPr lang="en-US" sz="2800" dirty="0"/>
              <a:t> and </a:t>
            </a:r>
            <a:r>
              <a:rPr lang="en-US" sz="2800" b="1" u="sng" dirty="0"/>
              <a:t>oxygen diffuse into </a:t>
            </a:r>
            <a:r>
              <a:rPr lang="en-US" sz="2800" dirty="0"/>
              <a:t>body </a:t>
            </a:r>
            <a:r>
              <a:rPr lang="en-US" sz="2800" b="1" u="sng" dirty="0"/>
              <a:t>cells</a:t>
            </a:r>
          </a:p>
          <a:p>
            <a:pPr marL="1592263" lvl="5" indent="-514350" algn="just">
              <a:buFont typeface="+mj-lt"/>
              <a:buAutoNum type="romanLcPeriod"/>
            </a:pPr>
            <a:r>
              <a:rPr lang="en-US" sz="2800" b="1" u="sng" dirty="0"/>
              <a:t>Waste </a:t>
            </a:r>
            <a:r>
              <a:rPr lang="en-US" sz="2800" dirty="0"/>
              <a:t>and </a:t>
            </a:r>
            <a:r>
              <a:rPr lang="en-US" sz="2800" b="1" u="sng" dirty="0"/>
              <a:t>carbon dioxide diffuse out </a:t>
            </a:r>
            <a:r>
              <a:rPr lang="en-US" sz="2800" dirty="0"/>
              <a:t>of body </a:t>
            </a:r>
            <a:r>
              <a:rPr lang="en-US" sz="2800" b="1" u="sng" dirty="0"/>
              <a:t>cells</a:t>
            </a:r>
            <a:endParaRPr lang="en-US" sz="2800" dirty="0"/>
          </a:p>
          <a:p>
            <a:pPr marL="1371600" lvl="2" indent="-457200" eaLnBrk="1" hangingPunct="1">
              <a:buFontTx/>
              <a:buNone/>
            </a:pPr>
            <a:endParaRPr lang="en-US" dirty="0">
              <a:solidFill>
                <a:schemeClr val="accent2"/>
              </a:solidFill>
            </a:endParaRPr>
          </a:p>
          <a:p>
            <a:pPr marL="609600" indent="-609600" eaLnBrk="1" hangingPunct="1"/>
            <a:endParaRPr lang="en-US" sz="2400" dirty="0">
              <a:solidFill>
                <a:schemeClr val="accent2"/>
              </a:solidFill>
            </a:endParaRPr>
          </a:p>
        </p:txBody>
      </p:sp>
      <p:pic>
        <p:nvPicPr>
          <p:cNvPr id="184322" name="Picture 2" descr="http://downloads.clipart.com/7704128.jpg?t=1355930864&amp;h=cb4a3d36b485e4aec4226821f146da6d&amp;u=gettingnerd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9" b="100000" l="0" r="100000"/>
                    </a14:imgEffect>
                    <a14:imgEffect>
                      <a14:sharpenSoften amount="50000"/>
                    </a14:imgEffect>
                    <a14:imgEffect>
                      <a14:colorTemperature colorTemp="88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210300" y="-13855"/>
            <a:ext cx="2400300" cy="6815947"/>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405" r="98381"/>
                    </a14:imgEffect>
                    <a14:imgEffect>
                      <a14:brightnessContrast bright="20000"/>
                    </a14:imgEffect>
                  </a14:imgLayer>
                </a14:imgProps>
              </a:ext>
            </a:extLst>
          </a:blip>
          <a:stretch>
            <a:fillRect/>
          </a:stretch>
        </p:blipFill>
        <p:spPr>
          <a:xfrm>
            <a:off x="6477000" y="4195762"/>
            <a:ext cx="2352675" cy="1971675"/>
          </a:xfrm>
          <a:prstGeom prst="rect">
            <a:avLst/>
          </a:prstGeom>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190036275"/>
      </p:ext>
    </p:extLst>
  </p:cSld>
  <p:clrMapOvr>
    <a:masterClrMapping/>
  </p:clrMapOvr>
  <p:transition spd="slow">
    <p:cove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152400" y="152400"/>
            <a:ext cx="8763000" cy="3200400"/>
          </a:xfrm>
        </p:spPr>
        <p:txBody>
          <a:bodyPr/>
          <a:lstStyle/>
          <a:p>
            <a:pPr marL="609600" indent="-609600" algn="just" eaLnBrk="1" hangingPunct="1">
              <a:lnSpc>
                <a:spcPct val="90000"/>
              </a:lnSpc>
              <a:buFontTx/>
              <a:buNone/>
            </a:pPr>
            <a:r>
              <a:rPr lang="en-US" sz="2800" b="1" cap="small" dirty="0"/>
              <a:t>Parts of Blood</a:t>
            </a:r>
          </a:p>
          <a:p>
            <a:pPr marL="990600" lvl="1" indent="-533400" algn="just" eaLnBrk="1" hangingPunct="1">
              <a:lnSpc>
                <a:spcPct val="90000"/>
              </a:lnSpc>
              <a:buFontTx/>
              <a:buAutoNum type="arabicPeriod"/>
            </a:pPr>
            <a:r>
              <a:rPr lang="en-US" sz="2400" b="1" u="sng" dirty="0"/>
              <a:t>Plasma</a:t>
            </a:r>
            <a:r>
              <a:rPr lang="en-US" sz="2400" dirty="0"/>
              <a:t>: “</a:t>
            </a:r>
            <a:r>
              <a:rPr lang="en-US" sz="2400" b="1" u="sng" dirty="0"/>
              <a:t>watery</a:t>
            </a:r>
            <a:r>
              <a:rPr lang="en-US" sz="2400" dirty="0"/>
              <a:t>” part of blood that carries </a:t>
            </a:r>
            <a:r>
              <a:rPr lang="en-US" sz="2400" b="1" u="sng" dirty="0"/>
              <a:t>nutrients</a:t>
            </a:r>
            <a:r>
              <a:rPr lang="en-US" sz="2400" b="1" dirty="0"/>
              <a:t>, </a:t>
            </a:r>
            <a:r>
              <a:rPr lang="en-US" sz="2400" b="1" u="sng" dirty="0"/>
              <a:t>minerals</a:t>
            </a:r>
            <a:r>
              <a:rPr lang="en-US" sz="2400" b="1" dirty="0"/>
              <a:t>, </a:t>
            </a:r>
            <a:r>
              <a:rPr lang="en-US" sz="2400" b="1" u="sng" dirty="0"/>
              <a:t>oxygen to cells</a:t>
            </a:r>
            <a:r>
              <a:rPr lang="en-US" sz="2400" dirty="0"/>
              <a:t> and carries </a:t>
            </a:r>
            <a:r>
              <a:rPr lang="en-US" sz="2400" b="1" u="sng" dirty="0"/>
              <a:t>waste away</a:t>
            </a:r>
          </a:p>
          <a:p>
            <a:pPr marL="990600" lvl="1" indent="-533400" algn="just" eaLnBrk="1" hangingPunct="1">
              <a:lnSpc>
                <a:spcPct val="90000"/>
              </a:lnSpc>
              <a:buFontTx/>
              <a:buAutoNum type="arabicPeriod"/>
            </a:pPr>
            <a:r>
              <a:rPr lang="en-US" sz="2400" b="1" u="sng" dirty="0"/>
              <a:t>Red blood cells</a:t>
            </a:r>
            <a:r>
              <a:rPr lang="en-US" sz="2400" dirty="0"/>
              <a:t>: made in the bone marrow, these cells carry </a:t>
            </a:r>
            <a:r>
              <a:rPr lang="en-US" sz="2400" b="1" u="sng" dirty="0"/>
              <a:t>oxygen to body cells</a:t>
            </a:r>
            <a:r>
              <a:rPr lang="en-US" sz="2400" b="1" dirty="0"/>
              <a:t> </a:t>
            </a:r>
            <a:r>
              <a:rPr lang="en-US" sz="2400" dirty="0"/>
              <a:t>using an iron-containing protein called </a:t>
            </a:r>
            <a:r>
              <a:rPr lang="en-US" sz="2400" b="1" u="sng" dirty="0"/>
              <a:t>hemoglobin</a:t>
            </a:r>
          </a:p>
          <a:p>
            <a:pPr marL="990600" lvl="1" indent="-533400" algn="just" eaLnBrk="1" hangingPunct="1">
              <a:lnSpc>
                <a:spcPct val="90000"/>
              </a:lnSpc>
              <a:buFontTx/>
              <a:buAutoNum type="arabicPeriod"/>
            </a:pPr>
            <a:r>
              <a:rPr lang="en-US" sz="2400" b="1" u="sng" dirty="0"/>
              <a:t>White blood cells</a:t>
            </a:r>
            <a:r>
              <a:rPr lang="en-US" sz="2400" dirty="0"/>
              <a:t>: made in the bone marrow, these cells </a:t>
            </a:r>
            <a:r>
              <a:rPr lang="en-US" sz="2400" b="1" u="sng" dirty="0"/>
              <a:t>fight</a:t>
            </a:r>
            <a:r>
              <a:rPr lang="en-US" sz="2400" b="1" dirty="0"/>
              <a:t> </a:t>
            </a:r>
            <a:r>
              <a:rPr lang="en-US" sz="2400" dirty="0"/>
              <a:t>bacteria and viruses </a:t>
            </a:r>
          </a:p>
          <a:p>
            <a:pPr marL="990600" lvl="1" indent="-533400" algn="just" eaLnBrk="1" hangingPunct="1">
              <a:lnSpc>
                <a:spcPct val="90000"/>
              </a:lnSpc>
              <a:buFontTx/>
              <a:buAutoNum type="arabicPeriod"/>
            </a:pPr>
            <a:r>
              <a:rPr lang="en-US" sz="2400" b="1" u="sng" dirty="0"/>
              <a:t>Platelets</a:t>
            </a:r>
            <a:r>
              <a:rPr lang="en-US" sz="2400" dirty="0"/>
              <a:t>:</a:t>
            </a:r>
            <a:r>
              <a:rPr lang="en-US" sz="2400" b="1" dirty="0"/>
              <a:t> </a:t>
            </a:r>
            <a:r>
              <a:rPr lang="en-US" sz="2400" b="1" u="sng" dirty="0"/>
              <a:t>cell fragments</a:t>
            </a:r>
            <a:r>
              <a:rPr lang="en-US" sz="2400" b="1" dirty="0"/>
              <a:t> </a:t>
            </a:r>
            <a:r>
              <a:rPr lang="en-US" sz="2400" dirty="0"/>
              <a:t>that help in the process of clotting</a:t>
            </a:r>
            <a:r>
              <a:rPr lang="en-US" sz="2400" b="1" dirty="0"/>
              <a:t> </a:t>
            </a:r>
          </a:p>
        </p:txBody>
      </p:sp>
      <p:pic>
        <p:nvPicPr>
          <p:cNvPr id="64517" name="Picture 5" descr="C:\Users\mzaher\AppData\Local\Microsoft\Windows\Temporary Internet Files\Content.IE5\LRX9SVCP\MC90043314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0" y="3886200"/>
            <a:ext cx="4038600" cy="2692400"/>
          </a:xfrm>
          <a:prstGeom prst="rect">
            <a:avLst/>
          </a:prstGeom>
          <a:noFill/>
          <a:extLst>
            <a:ext uri="{909E8E84-426E-40dd-AFC4-6F175D3DCCD1}">
              <a14:hiddenFill xmlns="" xmlns:a14="http://schemas.microsoft.com/office/drawing/2010/main">
                <a:solidFill>
                  <a:srgbClr val="FFFFFF"/>
                </a:solidFill>
              </a14:hiddenFill>
            </a:ext>
          </a:extLst>
        </p:spPr>
      </p:pic>
      <p:pic>
        <p:nvPicPr>
          <p:cNvPr id="64518" name="Picture 6" descr="C:\Users\mzaher\AppData\Local\Microsoft\Windows\Temporary Internet Files\Content.IE5\LRX9SVCP\MP90040734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7381"/>
          <a:stretch/>
        </p:blipFill>
        <p:spPr bwMode="auto">
          <a:xfrm>
            <a:off x="5410200" y="3886200"/>
            <a:ext cx="2836933" cy="2667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clipart.com/thw/thw11/CL/5344_2005010018/000803_1076_64/20102282.thb.jpg?000803_1076_6473_v__v"/>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9588" y="-1"/>
            <a:ext cx="8363412" cy="6858001"/>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04800" y="152400"/>
            <a:ext cx="8534400" cy="5878532"/>
          </a:xfrm>
          <a:prstGeom prst="rect">
            <a:avLst/>
          </a:prstGeom>
          <a:noFill/>
        </p:spPr>
        <p:txBody>
          <a:bodyPr wrap="square" rtlCol="0">
            <a:spAutoFit/>
          </a:bodyPr>
          <a:lstStyle/>
          <a:p>
            <a:r>
              <a:rPr lang="en-US" sz="3600" b="1" cap="small" dirty="0">
                <a:solidFill>
                  <a:srgbClr val="000000"/>
                </a:solidFill>
                <a:latin typeface="Calibri" pitchFamily="34" charset="0"/>
                <a:cs typeface="Calibri" pitchFamily="34" charset="0"/>
              </a:rPr>
              <a:t>Blood Types:</a:t>
            </a:r>
          </a:p>
          <a:p>
            <a:pPr algn="just"/>
            <a:r>
              <a:rPr lang="en-US" sz="2000" dirty="0">
                <a:solidFill>
                  <a:srgbClr val="000000"/>
                </a:solidFill>
                <a:latin typeface="Calibri" pitchFamily="34" charset="0"/>
                <a:cs typeface="Calibri" pitchFamily="34" charset="0"/>
              </a:rPr>
              <a:t>There are 4 phenotypes for human blood:  </a:t>
            </a:r>
            <a:r>
              <a:rPr lang="en-US" sz="2000" b="1" u="sng" cap="small" dirty="0">
                <a:solidFill>
                  <a:srgbClr val="000000"/>
                </a:solidFill>
                <a:latin typeface="Calibri" pitchFamily="34" charset="0"/>
                <a:cs typeface="Calibri" pitchFamily="34" charset="0"/>
              </a:rPr>
              <a:t>A, B, AB, and O</a:t>
            </a:r>
            <a:r>
              <a:rPr lang="en-US" sz="2000" b="1" cap="small" dirty="0">
                <a:solidFill>
                  <a:srgbClr val="000000"/>
                </a:solidFill>
                <a:latin typeface="Calibri" pitchFamily="34" charset="0"/>
                <a:cs typeface="Calibri" pitchFamily="34" charset="0"/>
              </a:rPr>
              <a:t>.  </a:t>
            </a:r>
            <a:r>
              <a:rPr lang="en-US" sz="2000" dirty="0">
                <a:solidFill>
                  <a:srgbClr val="000000"/>
                </a:solidFill>
                <a:latin typeface="Calibri" pitchFamily="34" charset="0"/>
                <a:cs typeface="Calibri" pitchFamily="34" charset="0"/>
              </a:rPr>
              <a:t>Depending what blood type you are, you will have you also have a certain type of antigen on the surface of your blood cells, as well as certain types of antibodies floating in your blood plasma.</a:t>
            </a:r>
          </a:p>
          <a:p>
            <a:pPr algn="just"/>
            <a:endParaRPr lang="en-US" sz="2000" dirty="0">
              <a:solidFill>
                <a:srgbClr val="000000"/>
              </a:solidFill>
              <a:latin typeface="Calibri" pitchFamily="34" charset="0"/>
              <a:cs typeface="Calibri" pitchFamily="34" charset="0"/>
            </a:endParaRPr>
          </a:p>
          <a:p>
            <a:pPr algn="ctr"/>
            <a:r>
              <a:rPr lang="en-US" sz="2000" b="1" u="sng" dirty="0">
                <a:solidFill>
                  <a:srgbClr val="000000"/>
                </a:solidFill>
                <a:latin typeface="Calibri" pitchFamily="34" charset="0"/>
                <a:cs typeface="Calibri" pitchFamily="34" charset="0"/>
              </a:rPr>
              <a:t>ANTIGEN</a:t>
            </a:r>
            <a:r>
              <a:rPr lang="en-US" sz="2000" dirty="0">
                <a:solidFill>
                  <a:srgbClr val="000000"/>
                </a:solidFill>
                <a:latin typeface="Calibri" pitchFamily="34" charset="0"/>
                <a:cs typeface="Calibri" pitchFamily="34" charset="0"/>
              </a:rPr>
              <a:t>:  sugar-based receptor that is </a:t>
            </a:r>
            <a:r>
              <a:rPr lang="en-US" sz="2000" b="1" u="sng" dirty="0">
                <a:solidFill>
                  <a:srgbClr val="000000"/>
                </a:solidFill>
                <a:latin typeface="Calibri" pitchFamily="34" charset="0"/>
                <a:cs typeface="Calibri" pitchFamily="34" charset="0"/>
              </a:rPr>
              <a:t>attached to the surface</a:t>
            </a:r>
            <a:r>
              <a:rPr lang="en-US" sz="2000" b="1" dirty="0">
                <a:solidFill>
                  <a:srgbClr val="000000"/>
                </a:solidFill>
                <a:latin typeface="Calibri" pitchFamily="34" charset="0"/>
                <a:cs typeface="Calibri" pitchFamily="34" charset="0"/>
              </a:rPr>
              <a:t> </a:t>
            </a:r>
            <a:r>
              <a:rPr lang="en-US" sz="2000" dirty="0">
                <a:solidFill>
                  <a:srgbClr val="000000"/>
                </a:solidFill>
                <a:latin typeface="Calibri" pitchFamily="34" charset="0"/>
                <a:cs typeface="Calibri" pitchFamily="34" charset="0"/>
              </a:rPr>
              <a:t>of red blood cell </a:t>
            </a:r>
          </a:p>
          <a:p>
            <a:pPr algn="ctr"/>
            <a:r>
              <a:rPr lang="en-US" sz="2000" b="1" u="sng" dirty="0">
                <a:solidFill>
                  <a:srgbClr val="000000"/>
                </a:solidFill>
                <a:latin typeface="Calibri" pitchFamily="34" charset="0"/>
                <a:cs typeface="Calibri" pitchFamily="34" charset="0"/>
              </a:rPr>
              <a:t>ANTIBODY</a:t>
            </a:r>
            <a:r>
              <a:rPr lang="en-US" sz="2000" dirty="0">
                <a:solidFill>
                  <a:srgbClr val="000000"/>
                </a:solidFill>
                <a:latin typeface="Calibri" pitchFamily="34" charset="0"/>
                <a:cs typeface="Calibri" pitchFamily="34" charset="0"/>
              </a:rPr>
              <a:t>:  </a:t>
            </a:r>
            <a:r>
              <a:rPr lang="en-US" sz="2000" b="1" u="sng" dirty="0">
                <a:solidFill>
                  <a:srgbClr val="000000"/>
                </a:solidFill>
                <a:latin typeface="Calibri" pitchFamily="34" charset="0"/>
                <a:cs typeface="Calibri" pitchFamily="34" charset="0"/>
              </a:rPr>
              <a:t>protein</a:t>
            </a:r>
            <a:r>
              <a:rPr lang="en-US" sz="2000" dirty="0">
                <a:solidFill>
                  <a:srgbClr val="000000"/>
                </a:solidFill>
                <a:latin typeface="Calibri" pitchFamily="34" charset="0"/>
                <a:cs typeface="Calibri" pitchFamily="34" charset="0"/>
              </a:rPr>
              <a:t> produced by the body to “</a:t>
            </a:r>
            <a:r>
              <a:rPr lang="en-US" sz="2000" b="1" u="sng" dirty="0">
                <a:solidFill>
                  <a:srgbClr val="000000"/>
                </a:solidFill>
                <a:latin typeface="Calibri" pitchFamily="34" charset="0"/>
                <a:cs typeface="Calibri" pitchFamily="34" charset="0"/>
              </a:rPr>
              <a:t>neutralize</a:t>
            </a:r>
            <a:r>
              <a:rPr lang="en-US" sz="2000" dirty="0">
                <a:solidFill>
                  <a:srgbClr val="000000"/>
                </a:solidFill>
                <a:latin typeface="Calibri" pitchFamily="34" charset="0"/>
                <a:cs typeface="Calibri" pitchFamily="34" charset="0"/>
              </a:rPr>
              <a:t>” </a:t>
            </a:r>
            <a:r>
              <a:rPr lang="en-US" sz="2000" b="1" u="sng" dirty="0">
                <a:solidFill>
                  <a:srgbClr val="000000"/>
                </a:solidFill>
                <a:latin typeface="Calibri" pitchFamily="34" charset="0"/>
                <a:cs typeface="Calibri" pitchFamily="34" charset="0"/>
              </a:rPr>
              <a:t>foreign invaders</a:t>
            </a:r>
          </a:p>
          <a:p>
            <a:pPr algn="ctr"/>
            <a:endParaRPr lang="en-US" sz="2000" b="1" u="sng"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r>
              <a:rPr lang="en-US" sz="2000" dirty="0">
                <a:solidFill>
                  <a:srgbClr val="000000"/>
                </a:solidFill>
                <a:latin typeface="Calibri" pitchFamily="34" charset="0"/>
                <a:cs typeface="Calibri"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2747962657"/>
              </p:ext>
            </p:extLst>
          </p:nvPr>
        </p:nvGraphicFramePr>
        <p:xfrm>
          <a:off x="1404937" y="3091666"/>
          <a:ext cx="6334126" cy="3111525"/>
        </p:xfrm>
        <a:graphic>
          <a:graphicData uri="http://schemas.openxmlformats.org/drawingml/2006/table">
            <a:tbl>
              <a:tblPr firstRow="1" bandRow="1">
                <a:tableStyleId>{2D5ABB26-0587-4C30-8999-92F81FD0307C}</a:tableStyleId>
              </a:tblPr>
              <a:tblGrid>
                <a:gridCol w="1609726">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667000">
                  <a:extLst>
                    <a:ext uri="{9D8B030D-6E8A-4147-A177-3AD203B41FA5}">
                      <a16:colId xmlns:a16="http://schemas.microsoft.com/office/drawing/2014/main" xmlns="" val="20002"/>
                    </a:ext>
                  </a:extLst>
                </a:gridCol>
              </a:tblGrid>
              <a:tr h="622305">
                <a:tc>
                  <a:txBody>
                    <a:bodyPr/>
                    <a:lstStyle/>
                    <a:p>
                      <a:pPr algn="ctr"/>
                      <a:r>
                        <a:rPr lang="en-US" sz="2400" b="1" dirty="0"/>
                        <a:t>Blood Type</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t>Antigen Type</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t>Plasma</a:t>
                      </a:r>
                      <a:r>
                        <a:rPr lang="en-US" sz="2400" b="1" baseline="0" dirty="0"/>
                        <a:t> Antibodies</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22305">
                <a:tc>
                  <a:txBody>
                    <a:bodyPr/>
                    <a:lstStyle/>
                    <a:p>
                      <a:pPr algn="ctr"/>
                      <a:r>
                        <a:rPr lang="en-US" sz="2400" b="1" dirty="0">
                          <a:solidFill>
                            <a:schemeClr val="tx1"/>
                          </a:solidFill>
                        </a:rPr>
                        <a:t>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1"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22305">
                <a:tc>
                  <a:txBody>
                    <a:bodyPr/>
                    <a:lstStyle/>
                    <a:p>
                      <a:pPr algn="ctr"/>
                      <a:r>
                        <a:rPr lang="en-US" sz="2400" b="1"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1"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22305">
                <a:tc>
                  <a:txBody>
                    <a:bodyPr/>
                    <a:lstStyle/>
                    <a:p>
                      <a:pPr algn="ctr"/>
                      <a:r>
                        <a:rPr lang="en-US" sz="2400" b="1" dirty="0">
                          <a:solidFill>
                            <a:schemeClr val="tx1"/>
                          </a:solidFill>
                        </a:rPr>
                        <a:t>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1" dirty="0">
                          <a:solidFill>
                            <a:schemeClr val="tx1"/>
                          </a:solidFill>
                        </a:rPr>
                        <a:t>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tx1"/>
                          </a:solidFill>
                        </a:rPr>
                        <a:t>No</a:t>
                      </a:r>
                      <a:r>
                        <a:rPr lang="en-US" sz="2400" b="1" baseline="0" dirty="0">
                          <a:solidFill>
                            <a:schemeClr val="tx1"/>
                          </a:solidFill>
                        </a:rPr>
                        <a:t> Antibodies</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622305">
                <a:tc>
                  <a:txBody>
                    <a:bodyPr/>
                    <a:lstStyle/>
                    <a:p>
                      <a:pPr algn="ctr"/>
                      <a:r>
                        <a:rPr lang="en-US" sz="2400" b="1" dirty="0">
                          <a:solidFill>
                            <a:schemeClr val="tx1"/>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1" dirty="0">
                          <a:solidFill>
                            <a:schemeClr val="tx1"/>
                          </a:solidFill>
                        </a:rPr>
                        <a:t>No</a:t>
                      </a:r>
                      <a:r>
                        <a:rPr lang="en-US" sz="2400" b="1" baseline="0" dirty="0">
                          <a:solidFill>
                            <a:schemeClr val="tx1"/>
                          </a:solidFill>
                        </a:rPr>
                        <a:t> Antigens</a:t>
                      </a: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chemeClr val="tx1"/>
                          </a:solidFill>
                        </a:rPr>
                        <a:t>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3703689" y="3712545"/>
            <a:ext cx="563232" cy="59019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3679145" y="5002696"/>
            <a:ext cx="609600" cy="559904"/>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3670859" y="4335013"/>
            <a:ext cx="626173" cy="59787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4675910" y="5693441"/>
            <a:ext cx="338462" cy="319304"/>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6629400" y="3878405"/>
            <a:ext cx="470918" cy="258474"/>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14">
            <a:extLst>
              <a:ext uri="{BEBA8EAE-BF5A-486C-A8C5-ECC9F3942E4B}">
                <a14:imgProps xmlns:a14="http://schemas.microsoft.com/office/drawing/2010/main">
                  <a14:imgLayer r:embed="rId15">
                    <a14:imgEffect>
                      <a14:backgroundRemoval t="3810" b="100000" l="0" r="100000"/>
                    </a14:imgEffect>
                  </a14:imgLayer>
                </a14:imgProps>
              </a:ext>
            </a:extLst>
          </a:blip>
          <a:stretch>
            <a:fillRect/>
          </a:stretch>
        </p:blipFill>
        <p:spPr>
          <a:xfrm>
            <a:off x="6690743" y="4492483"/>
            <a:ext cx="409575" cy="28293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14"/>
          <a:stretch>
            <a:fillRect/>
          </a:stretch>
        </p:blipFill>
        <p:spPr>
          <a:xfrm>
            <a:off x="5717110" y="5736290"/>
            <a:ext cx="409575" cy="28293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12"/>
          <a:stretch>
            <a:fillRect/>
          </a:stretch>
        </p:blipFill>
        <p:spPr>
          <a:xfrm>
            <a:off x="6690743" y="5748518"/>
            <a:ext cx="470918" cy="258474"/>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56421567"/>
      </p:ext>
    </p:extLst>
  </p:cSld>
  <p:clrMapOvr>
    <a:masterClrMapping/>
  </p:clrMapOvr>
  <p:transition spd="slow">
    <p:cov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084" y="76202"/>
            <a:ext cx="8779520" cy="3108543"/>
          </a:xfrm>
          <a:prstGeom prst="rect">
            <a:avLst/>
          </a:prstGeom>
          <a:noFill/>
        </p:spPr>
        <p:txBody>
          <a:bodyPr wrap="square" rtlCol="0">
            <a:spAutoFit/>
          </a:bodyPr>
          <a:lstStyle/>
          <a:p>
            <a:r>
              <a:rPr lang="en-US" sz="3600" b="1" cap="small" dirty="0">
                <a:solidFill>
                  <a:srgbClr val="000000"/>
                </a:solidFill>
                <a:latin typeface="Calibri" panose="020F0502020204030204"/>
                <a:cs typeface="Calibri" pitchFamily="34" charset="0"/>
              </a:rPr>
              <a:t>How they work:</a:t>
            </a:r>
          </a:p>
          <a:p>
            <a:pPr algn="just"/>
            <a:r>
              <a:rPr lang="en-US" sz="2000" dirty="0">
                <a:solidFill>
                  <a:srgbClr val="000000"/>
                </a:solidFill>
                <a:latin typeface="Calibri" panose="020F0502020204030204"/>
                <a:cs typeface="Calibri" pitchFamily="34" charset="0"/>
              </a:rPr>
              <a:t>Antigens and antibodies work like a </a:t>
            </a:r>
            <a:r>
              <a:rPr lang="en-US" sz="2000" b="1" dirty="0">
                <a:solidFill>
                  <a:srgbClr val="000000"/>
                </a:solidFill>
                <a:latin typeface="Calibri" panose="020F0502020204030204"/>
                <a:cs typeface="Calibri" pitchFamily="34" charset="0"/>
              </a:rPr>
              <a:t>lock and key</a:t>
            </a:r>
            <a:r>
              <a:rPr lang="en-US" sz="2000" dirty="0">
                <a:solidFill>
                  <a:srgbClr val="000000"/>
                </a:solidFill>
                <a:latin typeface="Calibri" panose="020F0502020204030204"/>
                <a:cs typeface="Calibri" pitchFamily="34" charset="0"/>
              </a:rPr>
              <a:t>.  If you mix two together that shouldn’t be mixed, they lock together – and the results could be fatal!  This is especially important when dealing with blood transfusions.   In a blood transfusion, a patient receives blood cells (minus the antibodies) from a donor.  Let’s say you have A type blood and you need a transfusion.  If you receive B type blood by accident, the B antibodies in your blood plasma will attach to the B antigens on the donor’s blood cells, causing the blood to agglutinate or clot – and clotting inside your body can lead to heart attack, stroke and even death.  </a:t>
            </a:r>
          </a:p>
        </p:txBody>
      </p:sp>
      <p:pic>
        <p:nvPicPr>
          <p:cNvPr id="19" name="Picture 18"/>
          <p:cNvPicPr>
            <a:picLocks noChangeAspect="1"/>
          </p:cNvPicPr>
          <p:nvPr/>
        </p:nvPicPr>
        <p:blipFill>
          <a:blip r:embed="rId2"/>
          <a:stretch>
            <a:fillRect/>
          </a:stretch>
        </p:blipFill>
        <p:spPr>
          <a:xfrm>
            <a:off x="6341964" y="4914505"/>
            <a:ext cx="582776" cy="556436"/>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3"/>
          <a:stretch>
            <a:fillRect/>
          </a:stretch>
        </p:blipFill>
        <p:spPr>
          <a:xfrm rot="19384926">
            <a:off x="3432370" y="4768644"/>
            <a:ext cx="685800" cy="376417"/>
          </a:xfrm>
          <a:prstGeom prst="rect">
            <a:avLst/>
          </a:prstGeom>
          <a:ln>
            <a:no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25" name="Ink 24"/>
              <p14:cNvContentPartPr/>
              <p14:nvPr/>
            </p14:nvContentPartPr>
            <p14:xfrm>
              <a:off x="2255291" y="5171480"/>
              <a:ext cx="3159360" cy="1481040"/>
            </p14:xfrm>
          </p:contentPart>
        </mc:Choice>
        <mc:Fallback xmlns="">
          <p:pic>
            <p:nvPicPr>
              <p:cNvPr id="25" name="Ink 24"/>
              <p:cNvPicPr/>
              <p:nvPr/>
            </p:nvPicPr>
            <p:blipFill>
              <a:blip r:embed="rId5"/>
              <a:stretch>
                <a:fillRect/>
              </a:stretch>
            </p:blipFill>
            <p:spPr>
              <a:xfrm>
                <a:off x="2236931" y="5153480"/>
                <a:ext cx="3191760" cy="1517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p14:cNvContentPartPr/>
              <p14:nvPr/>
            </p14:nvContentPartPr>
            <p14:xfrm>
              <a:off x="2695211" y="3254120"/>
              <a:ext cx="1227600" cy="1111680"/>
            </p14:xfrm>
          </p:contentPart>
        </mc:Choice>
        <mc:Fallback xmlns="">
          <p:pic>
            <p:nvPicPr>
              <p:cNvPr id="27" name="Ink 26"/>
              <p:cNvPicPr/>
              <p:nvPr/>
            </p:nvPicPr>
            <p:blipFill>
              <a:blip r:embed="rId7"/>
              <a:stretch>
                <a:fillRect/>
              </a:stretch>
            </p:blipFill>
            <p:spPr>
              <a:xfrm>
                <a:off x="2678291" y="3243680"/>
                <a:ext cx="1262160" cy="1140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p14:cNvContentPartPr/>
              <p14:nvPr/>
            </p14:nvContentPartPr>
            <p14:xfrm rot="1069257">
              <a:off x="281640" y="5161006"/>
              <a:ext cx="2217240" cy="1089720"/>
            </p14:xfrm>
          </p:contentPart>
        </mc:Choice>
        <mc:Fallback xmlns="">
          <p:pic>
            <p:nvPicPr>
              <p:cNvPr id="29" name="Ink 28"/>
              <p:cNvPicPr/>
              <p:nvPr/>
            </p:nvPicPr>
            <p:blipFill>
              <a:blip r:embed="rId9"/>
              <a:stretch>
                <a:fillRect/>
              </a:stretch>
            </p:blipFill>
            <p:spPr>
              <a:xfrm rot="1069257">
                <a:off x="267600" y="5142652"/>
                <a:ext cx="2249640" cy="112462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 name="Ink 30"/>
              <p14:cNvContentPartPr/>
              <p14:nvPr/>
            </p14:nvContentPartPr>
            <p14:xfrm>
              <a:off x="4562891" y="3144320"/>
              <a:ext cx="950040" cy="1039680"/>
            </p14:xfrm>
          </p:contentPart>
        </mc:Choice>
        <mc:Fallback xmlns="">
          <p:pic>
            <p:nvPicPr>
              <p:cNvPr id="31" name="Ink 30"/>
              <p:cNvPicPr/>
              <p:nvPr/>
            </p:nvPicPr>
            <p:blipFill>
              <a:blip r:embed="rId11"/>
              <a:stretch>
                <a:fillRect/>
              </a:stretch>
            </p:blipFill>
            <p:spPr>
              <a:xfrm>
                <a:off x="4546697" y="3131000"/>
                <a:ext cx="969833" cy="1070640"/>
              </a:xfrm>
              <a:prstGeom prst="rect">
                <a:avLst/>
              </a:prstGeom>
            </p:spPr>
          </p:pic>
        </mc:Fallback>
      </mc:AlternateContent>
      <p:pic>
        <p:nvPicPr>
          <p:cNvPr id="37" name="Picture 36"/>
          <p:cNvPicPr>
            <a:picLocks noChangeAspect="1"/>
          </p:cNvPicPr>
          <p:nvPr/>
        </p:nvPicPr>
        <p:blipFill>
          <a:blip r:embed="rId2"/>
          <a:stretch>
            <a:fillRect/>
          </a:stretch>
        </p:blipFill>
        <p:spPr>
          <a:xfrm>
            <a:off x="6498433" y="6041747"/>
            <a:ext cx="582776" cy="556436"/>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2"/>
          <a:stretch>
            <a:fillRect/>
          </a:stretch>
        </p:blipFill>
        <p:spPr>
          <a:xfrm>
            <a:off x="7304638" y="5396902"/>
            <a:ext cx="582776" cy="556436"/>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3"/>
          <a:stretch>
            <a:fillRect/>
          </a:stretch>
        </p:blipFill>
        <p:spPr>
          <a:xfrm rot="948002">
            <a:off x="1191265" y="4228872"/>
            <a:ext cx="685800" cy="376417"/>
          </a:xfrm>
          <a:prstGeom prst="rect">
            <a:avLst/>
          </a:prstGeom>
          <a:ln>
            <a:noFill/>
          </a:ln>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3"/>
          <a:stretch>
            <a:fillRect/>
          </a:stretch>
        </p:blipFill>
        <p:spPr>
          <a:xfrm rot="1493050">
            <a:off x="2987068" y="4206994"/>
            <a:ext cx="685800" cy="376417"/>
          </a:xfrm>
          <a:prstGeom prst="rect">
            <a:avLst/>
          </a:prstGeom>
          <a:ln>
            <a:noFill/>
          </a:ln>
          <a:effectLst>
            <a:outerShdw blurRad="50800" dist="38100" dir="2700000" algn="tl" rotWithShape="0">
              <a:prstClr val="black">
                <a:alpha val="40000"/>
              </a:prstClr>
            </a:outerShdw>
          </a:effectLst>
        </p:spPr>
      </p:pic>
      <p:sp>
        <p:nvSpPr>
          <p:cNvPr id="32" name="TextBox 31"/>
          <p:cNvSpPr txBox="1"/>
          <p:nvPr/>
        </p:nvSpPr>
        <p:spPr>
          <a:xfrm>
            <a:off x="7702396" y="2850263"/>
            <a:ext cx="1504516" cy="923330"/>
          </a:xfrm>
          <a:prstGeom prst="rect">
            <a:avLst/>
          </a:prstGeom>
          <a:noFill/>
        </p:spPr>
        <p:txBody>
          <a:bodyPr wrap="square" rtlCol="0">
            <a:spAutoFit/>
          </a:bodyPr>
          <a:lstStyle/>
          <a:p>
            <a:pPr algn="ctr"/>
            <a:r>
              <a:rPr lang="en-US" sz="1800" b="1" dirty="0">
                <a:solidFill>
                  <a:srgbClr val="000000"/>
                </a:solidFill>
                <a:latin typeface="Calibri" panose="020F0502020204030204"/>
              </a:rPr>
              <a:t>Incorrectly Donated Blood</a:t>
            </a:r>
          </a:p>
        </p:txBody>
      </p:sp>
      <p:sp>
        <p:nvSpPr>
          <p:cNvPr id="43" name="TextBox 42"/>
          <p:cNvSpPr txBox="1"/>
          <p:nvPr/>
        </p:nvSpPr>
        <p:spPr>
          <a:xfrm>
            <a:off x="350213" y="5433388"/>
            <a:ext cx="1504516" cy="369332"/>
          </a:xfrm>
          <a:prstGeom prst="rect">
            <a:avLst/>
          </a:prstGeom>
          <a:noFill/>
        </p:spPr>
        <p:txBody>
          <a:bodyPr wrap="square" rtlCol="0">
            <a:spAutoFit/>
          </a:bodyPr>
          <a:lstStyle/>
          <a:p>
            <a:pPr algn="ctr"/>
            <a:r>
              <a:rPr lang="en-US" sz="1800" b="1" dirty="0">
                <a:solidFill>
                  <a:srgbClr val="000000"/>
                </a:solidFill>
                <a:latin typeface="Calibri" panose="020F0502020204030204"/>
              </a:rPr>
              <a:t>Your Blood</a:t>
            </a:r>
          </a:p>
        </p:txBody>
      </p:sp>
      <p:sp>
        <p:nvSpPr>
          <p:cNvPr id="23" name="TextBox 22"/>
          <p:cNvSpPr txBox="1"/>
          <p:nvPr/>
        </p:nvSpPr>
        <p:spPr>
          <a:xfrm>
            <a:off x="0" y="6553202"/>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anose="020F0502020204030204"/>
                <a:cs typeface="Calibri" pitchFamily="34" charset="0"/>
              </a:rPr>
              <a:t> </a:t>
            </a:r>
          </a:p>
        </p:txBody>
      </p:sp>
      <p:sp>
        <p:nvSpPr>
          <p:cNvPr id="2" name="Rounded Rectangle 1"/>
          <p:cNvSpPr/>
          <p:nvPr/>
        </p:nvSpPr>
        <p:spPr>
          <a:xfrm>
            <a:off x="6316521" y="3678422"/>
            <a:ext cx="2086801" cy="307797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fontAlgn="auto">
              <a:spcBef>
                <a:spcPts val="0"/>
              </a:spcBef>
              <a:spcAft>
                <a:spcPts val="0"/>
              </a:spcAft>
            </a:pPr>
            <a:endParaRPr lang="en-US" sz="1800">
              <a:solidFill>
                <a:srgbClr val="000000"/>
              </a:solidFill>
            </a:endParaRPr>
          </a:p>
        </p:txBody>
      </p:sp>
      <p:sp>
        <p:nvSpPr>
          <p:cNvPr id="3" name="Flowchart: Manual Operation 2"/>
          <p:cNvSpPr/>
          <p:nvPr/>
        </p:nvSpPr>
        <p:spPr>
          <a:xfrm>
            <a:off x="6969680" y="3208375"/>
            <a:ext cx="830407" cy="468681"/>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5" name="Freeform 4"/>
          <p:cNvSpPr/>
          <p:nvPr/>
        </p:nvSpPr>
        <p:spPr>
          <a:xfrm>
            <a:off x="4127500" y="5372296"/>
            <a:ext cx="2209800" cy="1168204"/>
          </a:xfrm>
          <a:custGeom>
            <a:avLst/>
            <a:gdLst>
              <a:gd name="connsiteX0" fmla="*/ 2209800 w 2209800"/>
              <a:gd name="connsiteY0" fmla="*/ 1854200 h 1854200"/>
              <a:gd name="connsiteX1" fmla="*/ 203200 w 2209800"/>
              <a:gd name="connsiteY1" fmla="*/ 1549400 h 1854200"/>
              <a:gd name="connsiteX2" fmla="*/ 406400 w 2209800"/>
              <a:gd name="connsiteY2" fmla="*/ 406400 h 1854200"/>
              <a:gd name="connsiteX3" fmla="*/ 0 w 2209800"/>
              <a:gd name="connsiteY3" fmla="*/ 0 h 1854200"/>
              <a:gd name="connsiteX4" fmla="*/ 0 w 2209800"/>
              <a:gd name="connsiteY4" fmla="*/ 0 h 1854200"/>
              <a:gd name="connsiteX5" fmla="*/ 0 w 2209800"/>
              <a:gd name="connsiteY5"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1854200">
                <a:moveTo>
                  <a:pt x="2209800" y="1854200"/>
                </a:moveTo>
                <a:cubicBezTo>
                  <a:pt x="1356783" y="1822450"/>
                  <a:pt x="503767" y="1790700"/>
                  <a:pt x="203200" y="1549400"/>
                </a:cubicBezTo>
                <a:cubicBezTo>
                  <a:pt x="-97367" y="1308100"/>
                  <a:pt x="440267" y="664633"/>
                  <a:pt x="406400" y="406400"/>
                </a:cubicBezTo>
                <a:cubicBezTo>
                  <a:pt x="372533" y="148167"/>
                  <a:pt x="0" y="0"/>
                  <a:pt x="0" y="0"/>
                </a:cubicBezTo>
                <a:lnTo>
                  <a:pt x="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44" name="Freeform 43"/>
          <p:cNvSpPr/>
          <p:nvPr/>
        </p:nvSpPr>
        <p:spPr>
          <a:xfrm>
            <a:off x="4377076" y="5216809"/>
            <a:ext cx="1934782" cy="1109302"/>
          </a:xfrm>
          <a:custGeom>
            <a:avLst/>
            <a:gdLst>
              <a:gd name="connsiteX0" fmla="*/ 2209800 w 2209800"/>
              <a:gd name="connsiteY0" fmla="*/ 1854200 h 1854200"/>
              <a:gd name="connsiteX1" fmla="*/ 203200 w 2209800"/>
              <a:gd name="connsiteY1" fmla="*/ 1549400 h 1854200"/>
              <a:gd name="connsiteX2" fmla="*/ 406400 w 2209800"/>
              <a:gd name="connsiteY2" fmla="*/ 406400 h 1854200"/>
              <a:gd name="connsiteX3" fmla="*/ 0 w 2209800"/>
              <a:gd name="connsiteY3" fmla="*/ 0 h 1854200"/>
              <a:gd name="connsiteX4" fmla="*/ 0 w 2209800"/>
              <a:gd name="connsiteY4" fmla="*/ 0 h 1854200"/>
              <a:gd name="connsiteX5" fmla="*/ 0 w 2209800"/>
              <a:gd name="connsiteY5" fmla="*/ 0 h 1854200"/>
              <a:gd name="connsiteX0" fmla="*/ 2209800 w 2209800"/>
              <a:gd name="connsiteY0" fmla="*/ 1854200 h 1854200"/>
              <a:gd name="connsiteX1" fmla="*/ 203200 w 2209800"/>
              <a:gd name="connsiteY1" fmla="*/ 1549400 h 1854200"/>
              <a:gd name="connsiteX2" fmla="*/ 362884 w 2209800"/>
              <a:gd name="connsiteY2" fmla="*/ 433149 h 1854200"/>
              <a:gd name="connsiteX3" fmla="*/ 0 w 2209800"/>
              <a:gd name="connsiteY3" fmla="*/ 0 h 1854200"/>
              <a:gd name="connsiteX4" fmla="*/ 0 w 2209800"/>
              <a:gd name="connsiteY4" fmla="*/ 0 h 1854200"/>
              <a:gd name="connsiteX5" fmla="*/ 0 w 2209800"/>
              <a:gd name="connsiteY5" fmla="*/ 0 h 1854200"/>
              <a:gd name="connsiteX0" fmla="*/ 2209800 w 2209800"/>
              <a:gd name="connsiteY0" fmla="*/ 1854200 h 1854200"/>
              <a:gd name="connsiteX1" fmla="*/ 203200 w 2209800"/>
              <a:gd name="connsiteY1" fmla="*/ 1549400 h 1854200"/>
              <a:gd name="connsiteX2" fmla="*/ 362884 w 2209800"/>
              <a:gd name="connsiteY2" fmla="*/ 433149 h 1854200"/>
              <a:gd name="connsiteX3" fmla="*/ 0 w 2209800"/>
              <a:gd name="connsiteY3" fmla="*/ 0 h 1854200"/>
              <a:gd name="connsiteX4" fmla="*/ 0 w 2209800"/>
              <a:gd name="connsiteY4" fmla="*/ 0 h 1854200"/>
              <a:gd name="connsiteX5" fmla="*/ 0 w 2209800"/>
              <a:gd name="connsiteY5" fmla="*/ 0 h 1854200"/>
              <a:gd name="connsiteX0" fmla="*/ 2209800 w 2209800"/>
              <a:gd name="connsiteY0" fmla="*/ 1854200 h 1854200"/>
              <a:gd name="connsiteX1" fmla="*/ 203200 w 2209800"/>
              <a:gd name="connsiteY1" fmla="*/ 1549400 h 1854200"/>
              <a:gd name="connsiteX2" fmla="*/ 362884 w 2209800"/>
              <a:gd name="connsiteY2" fmla="*/ 433149 h 1854200"/>
              <a:gd name="connsiteX3" fmla="*/ 0 w 2209800"/>
              <a:gd name="connsiteY3" fmla="*/ 0 h 1854200"/>
              <a:gd name="connsiteX4" fmla="*/ 0 w 2209800"/>
              <a:gd name="connsiteY4" fmla="*/ 0 h 1854200"/>
              <a:gd name="connsiteX5" fmla="*/ 0 w 2209800"/>
              <a:gd name="connsiteY5"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1854200">
                <a:moveTo>
                  <a:pt x="2209800" y="1854200"/>
                </a:moveTo>
                <a:cubicBezTo>
                  <a:pt x="1356783" y="1822450"/>
                  <a:pt x="511019" y="1786242"/>
                  <a:pt x="203200" y="1549400"/>
                </a:cubicBezTo>
                <a:cubicBezTo>
                  <a:pt x="-104619" y="1312558"/>
                  <a:pt x="483782" y="718130"/>
                  <a:pt x="362884" y="433149"/>
                </a:cubicBezTo>
                <a:cubicBezTo>
                  <a:pt x="241986" y="148168"/>
                  <a:pt x="60481" y="72192"/>
                  <a:pt x="0" y="0"/>
                </a:cubicBezTo>
                <a:lnTo>
                  <a:pt x="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sp>
        <p:nvSpPr>
          <p:cNvPr id="6" name="Isosceles Triangle 5"/>
          <p:cNvSpPr/>
          <p:nvPr/>
        </p:nvSpPr>
        <p:spPr>
          <a:xfrm rot="17197925">
            <a:off x="3904500" y="4845277"/>
            <a:ext cx="301967" cy="845674"/>
          </a:xfrm>
          <a:prstGeom prst="triangle">
            <a:avLst>
              <a:gd name="adj" fmla="val 49936"/>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FFFF"/>
              </a:solidFill>
            </a:endParaRPr>
          </a:p>
        </p:txBody>
      </p:sp>
      <p:pic>
        <p:nvPicPr>
          <p:cNvPr id="45" name="Picture 44"/>
          <p:cNvPicPr>
            <a:picLocks noChangeAspect="1"/>
          </p:cNvPicPr>
          <p:nvPr/>
        </p:nvPicPr>
        <p:blipFill>
          <a:blip r:embed="rId2"/>
          <a:stretch>
            <a:fillRect/>
          </a:stretch>
        </p:blipFill>
        <p:spPr>
          <a:xfrm rot="17267048">
            <a:off x="6566484" y="4000564"/>
            <a:ext cx="582776" cy="556436"/>
          </a:xfrm>
          <a:prstGeom prst="rect">
            <a:avLst/>
          </a:prstGeom>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2"/>
          <a:stretch>
            <a:fillRect/>
          </a:stretch>
        </p:blipFill>
        <p:spPr>
          <a:xfrm rot="17267048">
            <a:off x="7529158" y="4482961"/>
            <a:ext cx="582776" cy="556436"/>
          </a:xfrm>
          <a:prstGeom prst="rect">
            <a:avLst/>
          </a:prstGeom>
          <a:effectLst>
            <a:outerShdw blurRad="50800" dist="38100" dir="2700000" algn="tl" rotWithShape="0">
              <a:prstClr val="black">
                <a:alpha val="40000"/>
              </a:prstClr>
            </a:outerShdw>
          </a:effectLst>
        </p:spPr>
      </p:pic>
      <p:pic>
        <p:nvPicPr>
          <p:cNvPr id="53" name="Picture 52"/>
          <p:cNvPicPr>
            <a:picLocks noChangeAspect="1"/>
          </p:cNvPicPr>
          <p:nvPr/>
        </p:nvPicPr>
        <p:blipFill>
          <a:blip r:embed="rId2"/>
          <a:stretch>
            <a:fillRect/>
          </a:stretch>
        </p:blipFill>
        <p:spPr>
          <a:xfrm>
            <a:off x="5701999" y="6301480"/>
            <a:ext cx="233031" cy="222499"/>
          </a:xfrm>
          <a:prstGeom prst="rect">
            <a:avLst/>
          </a:prstGeom>
          <a:effectLst>
            <a:outerShdw blurRad="50800" dist="38100" dir="2700000" algn="tl" rotWithShape="0">
              <a:prstClr val="black">
                <a:alpha val="40000"/>
              </a:prstClr>
            </a:outerShdw>
          </a:effectLst>
        </p:spPr>
      </p:pic>
      <p:pic>
        <p:nvPicPr>
          <p:cNvPr id="54" name="Picture 53"/>
          <p:cNvPicPr>
            <a:picLocks noChangeAspect="1"/>
          </p:cNvPicPr>
          <p:nvPr/>
        </p:nvPicPr>
        <p:blipFill>
          <a:blip r:embed="rId2"/>
          <a:stretch>
            <a:fillRect/>
          </a:stretch>
        </p:blipFill>
        <p:spPr>
          <a:xfrm>
            <a:off x="4990799" y="6259099"/>
            <a:ext cx="233031" cy="222499"/>
          </a:xfrm>
          <a:prstGeom prst="rect">
            <a:avLst/>
          </a:prstGeom>
          <a:effectLst>
            <a:outerShdw blurRad="50800" dist="38100" dir="2700000" algn="tl" rotWithShape="0">
              <a:prstClr val="black">
                <a:alpha val="40000"/>
              </a:prstClr>
            </a:outerShdw>
          </a:effectLst>
        </p:spPr>
      </p:pic>
      <p:pic>
        <p:nvPicPr>
          <p:cNvPr id="55" name="Picture 54"/>
          <p:cNvPicPr>
            <a:picLocks noChangeAspect="1"/>
          </p:cNvPicPr>
          <p:nvPr/>
        </p:nvPicPr>
        <p:blipFill>
          <a:blip r:embed="rId2"/>
          <a:stretch>
            <a:fillRect/>
          </a:stretch>
        </p:blipFill>
        <p:spPr>
          <a:xfrm>
            <a:off x="5397676" y="6272672"/>
            <a:ext cx="233031" cy="222499"/>
          </a:xfrm>
          <a:prstGeom prst="rect">
            <a:avLst/>
          </a:prstGeom>
          <a:effectLst>
            <a:outerShdw blurRad="50800" dist="38100" dir="2700000" algn="tl" rotWithShape="0">
              <a:prstClr val="black">
                <a:alpha val="40000"/>
              </a:prstClr>
            </a:outerShdw>
          </a:effectLst>
        </p:spPr>
      </p:pic>
      <p:pic>
        <p:nvPicPr>
          <p:cNvPr id="56" name="Picture 55"/>
          <p:cNvPicPr>
            <a:picLocks noChangeAspect="1"/>
          </p:cNvPicPr>
          <p:nvPr/>
        </p:nvPicPr>
        <p:blipFill>
          <a:blip r:embed="rId2"/>
          <a:stretch>
            <a:fillRect/>
          </a:stretch>
        </p:blipFill>
        <p:spPr>
          <a:xfrm>
            <a:off x="4519925" y="6188142"/>
            <a:ext cx="233031" cy="222499"/>
          </a:xfrm>
          <a:prstGeom prst="rect">
            <a:avLst/>
          </a:prstGeom>
          <a:effectLst>
            <a:outerShdw blurRad="50800" dist="38100" dir="2700000" algn="tl" rotWithShape="0">
              <a:prstClr val="black">
                <a:alpha val="40000"/>
              </a:prstClr>
            </a:outerShdw>
          </a:effectLst>
        </p:spPr>
      </p:pic>
      <p:pic>
        <p:nvPicPr>
          <p:cNvPr id="57" name="Picture 56"/>
          <p:cNvPicPr>
            <a:picLocks noChangeAspect="1"/>
          </p:cNvPicPr>
          <p:nvPr/>
        </p:nvPicPr>
        <p:blipFill>
          <a:blip r:embed="rId2"/>
          <a:stretch>
            <a:fillRect/>
          </a:stretch>
        </p:blipFill>
        <p:spPr>
          <a:xfrm>
            <a:off x="4270037" y="6018904"/>
            <a:ext cx="233031" cy="222499"/>
          </a:xfrm>
          <a:prstGeom prst="rect">
            <a:avLst/>
          </a:prstGeom>
          <a:effectLst>
            <a:outerShdw blurRad="50800" dist="38100" dir="2700000" algn="tl" rotWithShape="0">
              <a:prstClr val="black">
                <a:alpha val="40000"/>
              </a:prstClr>
            </a:outerShdw>
          </a:effectLst>
        </p:spPr>
      </p:pic>
      <p:pic>
        <p:nvPicPr>
          <p:cNvPr id="58" name="Picture 57"/>
          <p:cNvPicPr>
            <a:picLocks noChangeAspect="1"/>
          </p:cNvPicPr>
          <p:nvPr/>
        </p:nvPicPr>
        <p:blipFill>
          <a:blip r:embed="rId3"/>
          <a:stretch>
            <a:fillRect/>
          </a:stretch>
        </p:blipFill>
        <p:spPr>
          <a:xfrm rot="19384926">
            <a:off x="4274143" y="4271158"/>
            <a:ext cx="685800" cy="376417"/>
          </a:xfrm>
          <a:prstGeom prst="rect">
            <a:avLst/>
          </a:prstGeom>
          <a:ln>
            <a:noFill/>
          </a:ln>
          <a:effectLst>
            <a:outerShdw blurRad="50800" dist="38100" dir="2700000" algn="tl" rotWithShape="0">
              <a:prstClr val="black">
                <a:alpha val="40000"/>
              </a:prstClr>
            </a:outerShdw>
          </a:effectLst>
        </p:spPr>
      </p:pic>
      <p:pic>
        <p:nvPicPr>
          <p:cNvPr id="59" name="Picture 58"/>
          <p:cNvPicPr>
            <a:picLocks noChangeAspect="1"/>
          </p:cNvPicPr>
          <p:nvPr/>
        </p:nvPicPr>
        <p:blipFill>
          <a:blip r:embed="rId3"/>
          <a:stretch>
            <a:fillRect/>
          </a:stretch>
        </p:blipFill>
        <p:spPr>
          <a:xfrm rot="948002">
            <a:off x="2600022" y="5721622"/>
            <a:ext cx="685800" cy="376417"/>
          </a:xfrm>
          <a:prstGeom prst="rect">
            <a:avLst/>
          </a:prstGeom>
          <a:ln>
            <a:noFill/>
          </a:ln>
          <a:effectLst>
            <a:outerShdw blurRad="50800" dist="38100" dir="2700000" algn="tl" rotWithShape="0">
              <a:prstClr val="black">
                <a:alpha val="40000"/>
              </a:prstClr>
            </a:outerShdw>
          </a:effectLst>
        </p:spPr>
      </p:pic>
      <p:pic>
        <p:nvPicPr>
          <p:cNvPr id="60" name="Picture 59"/>
          <p:cNvPicPr>
            <a:picLocks noChangeAspect="1"/>
          </p:cNvPicPr>
          <p:nvPr/>
        </p:nvPicPr>
        <p:blipFill>
          <a:blip r:embed="rId3"/>
          <a:stretch>
            <a:fillRect/>
          </a:stretch>
        </p:blipFill>
        <p:spPr>
          <a:xfrm rot="1493050">
            <a:off x="4549184" y="4953869"/>
            <a:ext cx="685800" cy="376417"/>
          </a:xfrm>
          <a:prstGeom prst="rect">
            <a:avLst/>
          </a:prstGeom>
          <a:ln>
            <a:noFill/>
          </a:ln>
          <a:effectLst>
            <a:outerShdw blurRad="50800" dist="38100" dir="2700000" algn="tl" rotWithShape="0">
              <a:prstClr val="black">
                <a:alpha val="40000"/>
              </a:prstClr>
            </a:outerShdw>
          </a:effectLst>
        </p:spPr>
      </p:pic>
      <p:pic>
        <p:nvPicPr>
          <p:cNvPr id="61" name="Picture 60"/>
          <p:cNvPicPr>
            <a:picLocks noChangeAspect="1"/>
          </p:cNvPicPr>
          <p:nvPr/>
        </p:nvPicPr>
        <p:blipFill>
          <a:blip r:embed="rId3"/>
          <a:stretch>
            <a:fillRect/>
          </a:stretch>
        </p:blipFill>
        <p:spPr>
          <a:xfrm rot="4189963">
            <a:off x="5088958" y="4432173"/>
            <a:ext cx="685800" cy="376417"/>
          </a:xfrm>
          <a:prstGeom prst="rect">
            <a:avLst/>
          </a:prstGeom>
          <a:ln>
            <a:noFill/>
          </a:ln>
          <a:effectLst>
            <a:outerShdw blurRad="50800" dist="38100" dir="2700000" algn="tl" rotWithShape="0">
              <a:prstClr val="black">
                <a:alpha val="40000"/>
              </a:prstClr>
            </a:outerShdw>
          </a:effectLst>
        </p:spPr>
      </p:pic>
      <p:grpSp>
        <p:nvGrpSpPr>
          <p:cNvPr id="63" name="Group 62"/>
          <p:cNvGrpSpPr/>
          <p:nvPr/>
        </p:nvGrpSpPr>
        <p:grpSpPr>
          <a:xfrm>
            <a:off x="1991126" y="4308594"/>
            <a:ext cx="906507" cy="998310"/>
            <a:chOff x="757080" y="1521818"/>
            <a:chExt cx="1147920" cy="1202874"/>
          </a:xfrm>
        </p:grpSpPr>
        <p:pic>
          <p:nvPicPr>
            <p:cNvPr id="64" name="Picture 63"/>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65" name="TextBox 64"/>
            <p:cNvSpPr txBox="1"/>
            <p:nvPr/>
          </p:nvSpPr>
          <p:spPr>
            <a:xfrm>
              <a:off x="1201829" y="1965303"/>
              <a:ext cx="304801" cy="476537"/>
            </a:xfrm>
            <a:prstGeom prst="rect">
              <a:avLst/>
            </a:prstGeom>
            <a:noFill/>
          </p:spPr>
          <p:txBody>
            <a:bodyPr wrap="square" rtlCol="0">
              <a:spAutoFit/>
            </a:bodyPr>
            <a:lstStyle/>
            <a:p>
              <a:r>
                <a:rPr lang="en-US" sz="1400" dirty="0">
                  <a:solidFill>
                    <a:srgbClr val="000000"/>
                  </a:solidFill>
                  <a:latin typeface="Calibri" panose="020F0502020204030204"/>
                </a:rPr>
                <a:t>A</a:t>
              </a:r>
            </a:p>
          </p:txBody>
        </p:sp>
      </p:grpSp>
      <p:grpSp>
        <p:nvGrpSpPr>
          <p:cNvPr id="66" name="Group 65"/>
          <p:cNvGrpSpPr/>
          <p:nvPr/>
        </p:nvGrpSpPr>
        <p:grpSpPr>
          <a:xfrm>
            <a:off x="1138772" y="4441295"/>
            <a:ext cx="771686" cy="776669"/>
            <a:chOff x="878836" y="2918778"/>
            <a:chExt cx="1012309" cy="966554"/>
          </a:xfrm>
        </p:grpSpPr>
        <p:pic>
          <p:nvPicPr>
            <p:cNvPr id="67" name="Picture 66"/>
            <p:cNvPicPr>
              <a:picLocks noChangeAspect="1"/>
            </p:cNvPicPr>
            <p:nvPr/>
          </p:nvPicPr>
          <p:blipFill>
            <a:blip r:embed="rId2">
              <a:extLst>
                <a:ext uri="{BEBA8EAE-BF5A-486C-A8C5-ECC9F3942E4B}">
                  <a14:imgProps xmlns:a14="http://schemas.microsoft.com/office/drawing/2010/main">
                    <a14:imgLayer r:embed="rId14">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68" name="TextBox 67"/>
            <p:cNvSpPr txBox="1"/>
            <p:nvPr/>
          </p:nvSpPr>
          <p:spPr>
            <a:xfrm>
              <a:off x="1232589" y="3208839"/>
              <a:ext cx="304801" cy="476537"/>
            </a:xfrm>
            <a:prstGeom prst="rect">
              <a:avLst/>
            </a:prstGeom>
            <a:noFill/>
          </p:spPr>
          <p:txBody>
            <a:bodyPr wrap="square" rtlCol="0">
              <a:spAutoFit/>
            </a:bodyPr>
            <a:lstStyle/>
            <a:p>
              <a:r>
                <a:rPr lang="en-US" sz="1400" dirty="0">
                  <a:solidFill>
                    <a:srgbClr val="000000"/>
                  </a:solidFill>
                  <a:latin typeface="Calibri" panose="020F0502020204030204"/>
                </a:rPr>
                <a:t>B</a:t>
              </a:r>
            </a:p>
          </p:txBody>
        </p:sp>
      </p:grpSp>
      <p:grpSp>
        <p:nvGrpSpPr>
          <p:cNvPr id="69" name="Group 68"/>
          <p:cNvGrpSpPr/>
          <p:nvPr/>
        </p:nvGrpSpPr>
        <p:grpSpPr>
          <a:xfrm>
            <a:off x="2936400" y="4377564"/>
            <a:ext cx="801009" cy="839245"/>
            <a:chOff x="878836" y="2918778"/>
            <a:chExt cx="1012309" cy="966554"/>
          </a:xfrm>
        </p:grpSpPr>
        <p:pic>
          <p:nvPicPr>
            <p:cNvPr id="70" name="Picture 69"/>
            <p:cNvPicPr>
              <a:picLocks noChangeAspect="1"/>
            </p:cNvPicPr>
            <p:nvPr/>
          </p:nvPicPr>
          <p:blipFill>
            <a:blip r:embed="rId2">
              <a:extLst>
                <a:ext uri="{BEBA8EAE-BF5A-486C-A8C5-ECC9F3942E4B}">
                  <a14:imgProps xmlns:a14="http://schemas.microsoft.com/office/drawing/2010/main">
                    <a14:imgLayer r:embed="rId14">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71" name="TextBox 70"/>
            <p:cNvSpPr txBox="1"/>
            <p:nvPr/>
          </p:nvSpPr>
          <p:spPr>
            <a:xfrm>
              <a:off x="1232589" y="3208839"/>
              <a:ext cx="304801" cy="476537"/>
            </a:xfrm>
            <a:prstGeom prst="rect">
              <a:avLst/>
            </a:prstGeom>
            <a:noFill/>
          </p:spPr>
          <p:txBody>
            <a:bodyPr wrap="square" rtlCol="0">
              <a:spAutoFit/>
            </a:bodyPr>
            <a:lstStyle/>
            <a:p>
              <a:r>
                <a:rPr lang="en-US" sz="1400" dirty="0">
                  <a:solidFill>
                    <a:srgbClr val="000000"/>
                  </a:solidFill>
                  <a:latin typeface="Calibri" panose="020F0502020204030204"/>
                </a:rPr>
                <a:t>B</a:t>
              </a:r>
            </a:p>
          </p:txBody>
        </p:sp>
      </p:grpSp>
      <p:grpSp>
        <p:nvGrpSpPr>
          <p:cNvPr id="72" name="Group 71"/>
          <p:cNvGrpSpPr/>
          <p:nvPr/>
        </p:nvGrpSpPr>
        <p:grpSpPr>
          <a:xfrm>
            <a:off x="4542613" y="4265251"/>
            <a:ext cx="855063" cy="829522"/>
            <a:chOff x="878836" y="2918778"/>
            <a:chExt cx="1012309" cy="966554"/>
          </a:xfrm>
        </p:grpSpPr>
        <p:pic>
          <p:nvPicPr>
            <p:cNvPr id="73" name="Picture 72"/>
            <p:cNvPicPr>
              <a:picLocks noChangeAspect="1"/>
            </p:cNvPicPr>
            <p:nvPr/>
          </p:nvPicPr>
          <p:blipFill>
            <a:blip r:embed="rId2">
              <a:extLst>
                <a:ext uri="{BEBA8EAE-BF5A-486C-A8C5-ECC9F3942E4B}">
                  <a14:imgProps xmlns:a14="http://schemas.microsoft.com/office/drawing/2010/main">
                    <a14:imgLayer r:embed="rId14">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74" name="TextBox 73"/>
            <p:cNvSpPr txBox="1"/>
            <p:nvPr/>
          </p:nvSpPr>
          <p:spPr>
            <a:xfrm>
              <a:off x="1232589" y="3208839"/>
              <a:ext cx="304801" cy="476537"/>
            </a:xfrm>
            <a:prstGeom prst="rect">
              <a:avLst/>
            </a:prstGeom>
            <a:noFill/>
          </p:spPr>
          <p:txBody>
            <a:bodyPr wrap="square" rtlCol="0">
              <a:spAutoFit/>
            </a:bodyPr>
            <a:lstStyle/>
            <a:p>
              <a:r>
                <a:rPr lang="en-US" sz="1400" dirty="0">
                  <a:solidFill>
                    <a:srgbClr val="000000"/>
                  </a:solidFill>
                  <a:latin typeface="Calibri" panose="020F0502020204030204"/>
                </a:rPr>
                <a:t>B</a:t>
              </a:r>
            </a:p>
          </p:txBody>
        </p:sp>
      </p:grpSp>
      <p:grpSp>
        <p:nvGrpSpPr>
          <p:cNvPr id="75" name="Group 74"/>
          <p:cNvGrpSpPr/>
          <p:nvPr/>
        </p:nvGrpSpPr>
        <p:grpSpPr>
          <a:xfrm>
            <a:off x="2248358" y="5788018"/>
            <a:ext cx="728158" cy="734277"/>
            <a:chOff x="878836" y="2918778"/>
            <a:chExt cx="1012309" cy="966554"/>
          </a:xfrm>
        </p:grpSpPr>
        <p:pic>
          <p:nvPicPr>
            <p:cNvPr id="76" name="Picture 75"/>
            <p:cNvPicPr>
              <a:picLocks noChangeAspect="1"/>
            </p:cNvPicPr>
            <p:nvPr/>
          </p:nvPicPr>
          <p:blipFill>
            <a:blip r:embed="rId2">
              <a:extLst>
                <a:ext uri="{BEBA8EAE-BF5A-486C-A8C5-ECC9F3942E4B}">
                  <a14:imgProps xmlns:a14="http://schemas.microsoft.com/office/drawing/2010/main">
                    <a14:imgLayer r:embed="rId14">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77" name="TextBox 76"/>
            <p:cNvSpPr txBox="1"/>
            <p:nvPr/>
          </p:nvSpPr>
          <p:spPr>
            <a:xfrm>
              <a:off x="1232589" y="3208839"/>
              <a:ext cx="304801" cy="476537"/>
            </a:xfrm>
            <a:prstGeom prst="rect">
              <a:avLst/>
            </a:prstGeom>
            <a:noFill/>
          </p:spPr>
          <p:txBody>
            <a:bodyPr wrap="square" rtlCol="0">
              <a:spAutoFit/>
            </a:bodyPr>
            <a:lstStyle/>
            <a:p>
              <a:r>
                <a:rPr lang="en-US" sz="1400" dirty="0">
                  <a:solidFill>
                    <a:srgbClr val="000000"/>
                  </a:solidFill>
                  <a:latin typeface="Calibri" panose="020F0502020204030204"/>
                </a:rPr>
                <a:t>B</a:t>
              </a:r>
            </a:p>
          </p:txBody>
        </p:sp>
      </p:grpSp>
      <p:grpSp>
        <p:nvGrpSpPr>
          <p:cNvPr id="84" name="Group 83"/>
          <p:cNvGrpSpPr/>
          <p:nvPr/>
        </p:nvGrpSpPr>
        <p:grpSpPr>
          <a:xfrm>
            <a:off x="3913447" y="3019510"/>
            <a:ext cx="763780" cy="863996"/>
            <a:chOff x="757080" y="1521818"/>
            <a:chExt cx="1147920" cy="1202874"/>
          </a:xfrm>
        </p:grpSpPr>
        <p:pic>
          <p:nvPicPr>
            <p:cNvPr id="85" name="Picture 8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86" name="TextBox 85"/>
            <p:cNvSpPr txBox="1"/>
            <p:nvPr/>
          </p:nvSpPr>
          <p:spPr>
            <a:xfrm>
              <a:off x="1144566" y="1929941"/>
              <a:ext cx="304800" cy="476537"/>
            </a:xfrm>
            <a:prstGeom prst="rect">
              <a:avLst/>
            </a:prstGeom>
            <a:noFill/>
          </p:spPr>
          <p:txBody>
            <a:bodyPr wrap="square" rtlCol="0">
              <a:spAutoFit/>
            </a:bodyPr>
            <a:lstStyle/>
            <a:p>
              <a:r>
                <a:rPr lang="en-US" sz="1400" dirty="0">
                  <a:solidFill>
                    <a:srgbClr val="000000"/>
                  </a:solidFill>
                  <a:latin typeface="Calibri" panose="020F0502020204030204"/>
                </a:rPr>
                <a:t>A</a:t>
              </a:r>
            </a:p>
          </p:txBody>
        </p:sp>
      </p:grpSp>
      <p:grpSp>
        <p:nvGrpSpPr>
          <p:cNvPr id="87" name="Group 86"/>
          <p:cNvGrpSpPr/>
          <p:nvPr/>
        </p:nvGrpSpPr>
        <p:grpSpPr>
          <a:xfrm>
            <a:off x="252877" y="3773592"/>
            <a:ext cx="929749" cy="977877"/>
            <a:chOff x="757080" y="1521818"/>
            <a:chExt cx="1147920" cy="1202874"/>
          </a:xfrm>
        </p:grpSpPr>
        <p:pic>
          <p:nvPicPr>
            <p:cNvPr id="88" name="Picture 87"/>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89" name="TextBox 88"/>
            <p:cNvSpPr txBox="1"/>
            <p:nvPr/>
          </p:nvSpPr>
          <p:spPr>
            <a:xfrm>
              <a:off x="1201829" y="1965303"/>
              <a:ext cx="304801" cy="476537"/>
            </a:xfrm>
            <a:prstGeom prst="rect">
              <a:avLst/>
            </a:prstGeom>
            <a:noFill/>
          </p:spPr>
          <p:txBody>
            <a:bodyPr wrap="square" rtlCol="0">
              <a:spAutoFit/>
            </a:bodyPr>
            <a:lstStyle/>
            <a:p>
              <a:r>
                <a:rPr lang="en-US" sz="1400" dirty="0">
                  <a:solidFill>
                    <a:srgbClr val="000000"/>
                  </a:solidFill>
                  <a:latin typeface="Calibri" panose="020F0502020204030204"/>
                </a:rPr>
                <a:t>A</a:t>
              </a:r>
            </a:p>
          </p:txBody>
        </p:sp>
      </p:grpSp>
      <p:grpSp>
        <p:nvGrpSpPr>
          <p:cNvPr id="90" name="Group 89"/>
          <p:cNvGrpSpPr/>
          <p:nvPr/>
        </p:nvGrpSpPr>
        <p:grpSpPr>
          <a:xfrm>
            <a:off x="1612254" y="3264873"/>
            <a:ext cx="925658" cy="1012428"/>
            <a:chOff x="757080" y="1521818"/>
            <a:chExt cx="1147920" cy="1202874"/>
          </a:xfrm>
        </p:grpSpPr>
        <p:pic>
          <p:nvPicPr>
            <p:cNvPr id="91" name="Picture 90"/>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92" name="TextBox 91"/>
            <p:cNvSpPr txBox="1"/>
            <p:nvPr/>
          </p:nvSpPr>
          <p:spPr>
            <a:xfrm>
              <a:off x="1201829" y="1965303"/>
              <a:ext cx="304801" cy="476537"/>
            </a:xfrm>
            <a:prstGeom prst="rect">
              <a:avLst/>
            </a:prstGeom>
            <a:noFill/>
          </p:spPr>
          <p:txBody>
            <a:bodyPr wrap="square" rtlCol="0">
              <a:spAutoFit/>
            </a:bodyPr>
            <a:lstStyle/>
            <a:p>
              <a:r>
                <a:rPr lang="en-US" sz="1400" dirty="0">
                  <a:solidFill>
                    <a:srgbClr val="000000"/>
                  </a:solidFill>
                  <a:latin typeface="Calibri" panose="020F0502020204030204"/>
                </a:rPr>
                <a:t>A</a:t>
              </a:r>
            </a:p>
          </p:txBody>
        </p:sp>
      </p:grpSp>
      <p:pic>
        <p:nvPicPr>
          <p:cNvPr id="93" name="Picture 92"/>
          <p:cNvPicPr>
            <a:picLocks noChangeAspect="1"/>
          </p:cNvPicPr>
          <p:nvPr/>
        </p:nvPicPr>
        <p:blipFill>
          <a:blip r:embed="rId3"/>
          <a:stretch>
            <a:fillRect/>
          </a:stretch>
        </p:blipFill>
        <p:spPr>
          <a:xfrm rot="3630959">
            <a:off x="776386" y="4814140"/>
            <a:ext cx="685800" cy="37641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528938"/>
      </p:ext>
    </p:extLst>
  </p:cSld>
  <p:clrMapOvr>
    <a:masterClrMapping/>
  </p:clrMapOvr>
  <p:transition spd="slow">
    <p:cove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534400" cy="6494085"/>
          </a:xfrm>
          <a:prstGeom prst="rect">
            <a:avLst/>
          </a:prstGeom>
          <a:noFill/>
        </p:spPr>
        <p:txBody>
          <a:bodyPr wrap="square" rtlCol="0">
            <a:spAutoFit/>
          </a:bodyPr>
          <a:lstStyle/>
          <a:p>
            <a:r>
              <a:rPr lang="en-US" sz="3600" b="1" cap="small" dirty="0">
                <a:solidFill>
                  <a:srgbClr val="000000"/>
                </a:solidFill>
                <a:latin typeface="Calibri" pitchFamily="34" charset="0"/>
                <a:cs typeface="Calibri" pitchFamily="34" charset="0"/>
              </a:rPr>
              <a:t>Who can donate to who?</a:t>
            </a:r>
          </a:p>
          <a:p>
            <a:pPr algn="just"/>
            <a:r>
              <a:rPr lang="en-US" sz="2000" dirty="0">
                <a:solidFill>
                  <a:srgbClr val="000000"/>
                </a:solidFill>
                <a:latin typeface="Calibri" pitchFamily="34" charset="0"/>
                <a:cs typeface="Calibri" pitchFamily="34" charset="0"/>
              </a:rPr>
              <a:t>So, you’ve learned that you can’t mix certain blood types together – but what kinds of blood can go together?   Think back to our chart: </a:t>
            </a:r>
          </a:p>
          <a:p>
            <a:endParaRPr lang="en-US" sz="2000" b="1" u="sng"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r>
              <a:rPr lang="en-US" sz="2000" dirty="0">
                <a:solidFill>
                  <a:srgbClr val="000000"/>
                </a:solidFill>
                <a:latin typeface="Calibri" pitchFamily="34" charset="0"/>
                <a:cs typeface="Calibri" pitchFamily="34" charset="0"/>
              </a:rPr>
              <a:t>	  	has		and can receive blood from</a:t>
            </a: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r>
              <a:rPr lang="en-US" sz="2000" dirty="0">
                <a:solidFill>
                  <a:srgbClr val="000000"/>
                </a:solidFill>
                <a:latin typeface="Calibri" pitchFamily="34" charset="0"/>
                <a:cs typeface="Calibri" pitchFamily="34" charset="0"/>
              </a:rPr>
              <a:t>	  	has		 and can receive blood from</a:t>
            </a: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r>
              <a:rPr lang="en-US" sz="2000" dirty="0">
                <a:solidFill>
                  <a:srgbClr val="000000"/>
                </a:solidFill>
                <a:latin typeface="Calibri" pitchFamily="34" charset="0"/>
                <a:cs typeface="Calibri" pitchFamily="34" charset="0"/>
              </a:rPr>
              <a:t>		</a:t>
            </a:r>
          </a:p>
          <a:p>
            <a:pPr algn="just"/>
            <a:r>
              <a:rPr lang="en-US" sz="2000" dirty="0">
                <a:solidFill>
                  <a:srgbClr val="000000"/>
                </a:solidFill>
                <a:latin typeface="Calibri" pitchFamily="34" charset="0"/>
                <a:cs typeface="Calibri" pitchFamily="34" charset="0"/>
              </a:rPr>
              <a:t>		has      </a:t>
            </a:r>
            <a:r>
              <a:rPr lang="en-US" sz="1600" dirty="0">
                <a:solidFill>
                  <a:srgbClr val="000000"/>
                </a:solidFill>
                <a:latin typeface="Calibri" pitchFamily="34" charset="0"/>
                <a:cs typeface="Calibri" pitchFamily="34" charset="0"/>
              </a:rPr>
              <a:t>NO ANTIBODIES</a:t>
            </a:r>
            <a:r>
              <a:rPr lang="en-US" sz="2000" dirty="0">
                <a:solidFill>
                  <a:srgbClr val="000000"/>
                </a:solidFill>
                <a:latin typeface="Calibri" pitchFamily="34" charset="0"/>
                <a:cs typeface="Calibri" pitchFamily="34" charset="0"/>
              </a:rPr>
              <a:t> and can receive blood from</a:t>
            </a: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endParaRPr lang="en-US" sz="2000" dirty="0">
              <a:solidFill>
                <a:srgbClr val="000000"/>
              </a:solidFill>
              <a:latin typeface="Calibri" pitchFamily="34" charset="0"/>
              <a:cs typeface="Calibri" pitchFamily="34" charset="0"/>
            </a:endParaRPr>
          </a:p>
          <a:p>
            <a:pPr algn="just"/>
            <a:r>
              <a:rPr lang="en-US" sz="2000" dirty="0">
                <a:solidFill>
                  <a:srgbClr val="000000"/>
                </a:solidFill>
                <a:latin typeface="Calibri" pitchFamily="34" charset="0"/>
                <a:cs typeface="Calibri" pitchFamily="34" charset="0"/>
              </a:rPr>
              <a:t>	  	has  		 and can receive blood from</a:t>
            </a:r>
          </a:p>
          <a:p>
            <a:pPr algn="just"/>
            <a:endParaRPr lang="en-US" sz="2000" dirty="0">
              <a:solidFill>
                <a:srgbClr val="000000"/>
              </a:solidFill>
              <a:latin typeface="Calibri" pitchFamily="34" charset="0"/>
              <a:cs typeface="Calibri" pitchFamily="34" charset="0"/>
            </a:endParaRPr>
          </a:p>
          <a:p>
            <a:pPr algn="ctr"/>
            <a:r>
              <a:rPr lang="en-US" b="1" dirty="0">
                <a:solidFill>
                  <a:srgbClr val="000000"/>
                </a:solidFill>
                <a:latin typeface="Calibri" pitchFamily="34" charset="0"/>
                <a:cs typeface="Calibri" pitchFamily="34" charset="0"/>
              </a:rPr>
              <a:t>O is the universal donor, and AB is the universal recipient.</a:t>
            </a:r>
          </a:p>
        </p:txBody>
      </p:sp>
      <p:grpSp>
        <p:nvGrpSpPr>
          <p:cNvPr id="3" name="Group 2"/>
          <p:cNvGrpSpPr/>
          <p:nvPr/>
        </p:nvGrpSpPr>
        <p:grpSpPr>
          <a:xfrm>
            <a:off x="885601" y="1504416"/>
            <a:ext cx="1147920" cy="1202874"/>
            <a:chOff x="757080" y="1521818"/>
            <a:chExt cx="1147920" cy="1202874"/>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1198420" y="1932710"/>
              <a:ext cx="304800" cy="400110"/>
            </a:xfrm>
            <a:prstGeom prst="rect">
              <a:avLst/>
            </a:prstGeom>
            <a:noFill/>
          </p:spPr>
          <p:txBody>
            <a:bodyPr wrap="square" rtlCol="0">
              <a:spAutoFit/>
            </a:bodyPr>
            <a:lstStyle/>
            <a:p>
              <a:r>
                <a:rPr lang="en-US" sz="2000" dirty="0">
                  <a:latin typeface="+mn-lt"/>
                </a:rPr>
                <a:t>A</a:t>
              </a:r>
            </a:p>
          </p:txBody>
        </p:sp>
      </p:grpSp>
      <p:grpSp>
        <p:nvGrpSpPr>
          <p:cNvPr id="6" name="Group 5"/>
          <p:cNvGrpSpPr/>
          <p:nvPr/>
        </p:nvGrpSpPr>
        <p:grpSpPr>
          <a:xfrm>
            <a:off x="968175" y="2880903"/>
            <a:ext cx="1012309" cy="966554"/>
            <a:chOff x="878836" y="2918778"/>
            <a:chExt cx="1012309" cy="966554"/>
          </a:xfrm>
        </p:grpSpPr>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25" name="TextBox 24"/>
            <p:cNvSpPr txBox="1"/>
            <p:nvPr/>
          </p:nvSpPr>
          <p:spPr>
            <a:xfrm>
              <a:off x="1239985" y="3177149"/>
              <a:ext cx="304800" cy="400110"/>
            </a:xfrm>
            <a:prstGeom prst="rect">
              <a:avLst/>
            </a:prstGeom>
            <a:noFill/>
          </p:spPr>
          <p:txBody>
            <a:bodyPr wrap="square" rtlCol="0">
              <a:spAutoFit/>
            </a:bodyPr>
            <a:lstStyle/>
            <a:p>
              <a:r>
                <a:rPr lang="en-US" sz="2000" dirty="0">
                  <a:latin typeface="+mn-lt"/>
                </a:rPr>
                <a:t>B</a:t>
              </a:r>
            </a:p>
          </p:txBody>
        </p:sp>
      </p:grpSp>
      <p:grpSp>
        <p:nvGrpSpPr>
          <p:cNvPr id="7" name="Group 6"/>
          <p:cNvGrpSpPr/>
          <p:nvPr/>
        </p:nvGrpSpPr>
        <p:grpSpPr>
          <a:xfrm>
            <a:off x="931120" y="4068488"/>
            <a:ext cx="1056882" cy="970723"/>
            <a:chOff x="834263" y="4023154"/>
            <a:chExt cx="1056882" cy="970723"/>
          </a:xfrm>
        </p:grpSpPr>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834263" y="4023154"/>
              <a:ext cx="1056882" cy="970723"/>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1143005" y="4322620"/>
              <a:ext cx="525055" cy="400110"/>
            </a:xfrm>
            <a:prstGeom prst="rect">
              <a:avLst/>
            </a:prstGeom>
            <a:noFill/>
          </p:spPr>
          <p:txBody>
            <a:bodyPr wrap="square" rtlCol="0">
              <a:spAutoFit/>
            </a:bodyPr>
            <a:lstStyle/>
            <a:p>
              <a:r>
                <a:rPr lang="en-US" sz="2000" dirty="0">
                  <a:latin typeface="+mn-lt"/>
                </a:rPr>
                <a:t>AB</a:t>
              </a:r>
            </a:p>
          </p:txBody>
        </p:sp>
      </p:grpSp>
      <p:grpSp>
        <p:nvGrpSpPr>
          <p:cNvPr id="8" name="Group 7"/>
          <p:cNvGrpSpPr/>
          <p:nvPr/>
        </p:nvGrpSpPr>
        <p:grpSpPr>
          <a:xfrm>
            <a:off x="1196451" y="5462069"/>
            <a:ext cx="611875" cy="577241"/>
            <a:chOff x="1025102" y="5253160"/>
            <a:chExt cx="611875" cy="577241"/>
          </a:xfrm>
        </p:grpSpPr>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025102" y="5253160"/>
              <a:ext cx="611875" cy="57724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1163785" y="5347161"/>
              <a:ext cx="304800" cy="400110"/>
            </a:xfrm>
            <a:prstGeom prst="rect">
              <a:avLst/>
            </a:prstGeom>
            <a:noFill/>
          </p:spPr>
          <p:txBody>
            <a:bodyPr wrap="square" rtlCol="0">
              <a:spAutoFit/>
            </a:bodyPr>
            <a:lstStyle/>
            <a:p>
              <a:r>
                <a:rPr lang="en-US" sz="2000" dirty="0">
                  <a:latin typeface="+mn-lt"/>
                </a:rPr>
                <a:t>O</a:t>
              </a:r>
            </a:p>
          </p:txBody>
        </p:sp>
      </p:grpSp>
      <p:grpSp>
        <p:nvGrpSpPr>
          <p:cNvPr id="9" name="Group 8"/>
          <p:cNvGrpSpPr/>
          <p:nvPr/>
        </p:nvGrpSpPr>
        <p:grpSpPr>
          <a:xfrm>
            <a:off x="2884187" y="1818840"/>
            <a:ext cx="983161" cy="539630"/>
            <a:chOff x="2438400" y="1893727"/>
            <a:chExt cx="983161" cy="539630"/>
          </a:xfrm>
        </p:grpSpPr>
        <p:pic>
          <p:nvPicPr>
            <p:cNvPr id="15" name="Picture 1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2438400" y="1893727"/>
              <a:ext cx="983161" cy="539630"/>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2790314" y="1940333"/>
              <a:ext cx="304800" cy="400110"/>
            </a:xfrm>
            <a:prstGeom prst="rect">
              <a:avLst/>
            </a:prstGeom>
            <a:noFill/>
          </p:spPr>
          <p:txBody>
            <a:bodyPr wrap="square" rtlCol="0">
              <a:spAutoFit/>
            </a:bodyPr>
            <a:lstStyle/>
            <a:p>
              <a:r>
                <a:rPr lang="en-US" sz="2000" dirty="0">
                  <a:latin typeface="+mn-lt"/>
                </a:rPr>
                <a:t>B</a:t>
              </a:r>
            </a:p>
          </p:txBody>
        </p:sp>
      </p:grpSp>
      <p:grpSp>
        <p:nvGrpSpPr>
          <p:cNvPr id="32" name="Group 31"/>
          <p:cNvGrpSpPr/>
          <p:nvPr/>
        </p:nvGrpSpPr>
        <p:grpSpPr>
          <a:xfrm>
            <a:off x="2720374" y="2919140"/>
            <a:ext cx="1288499" cy="890081"/>
            <a:chOff x="2285730" y="2784566"/>
            <a:chExt cx="1288499" cy="890081"/>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3810" b="100000" l="0" r="100000"/>
                      </a14:imgEffect>
                    </a14:imgLayer>
                  </a14:imgProps>
                </a:ext>
              </a:extLst>
            </a:blip>
            <a:stretch>
              <a:fillRect/>
            </a:stretch>
          </p:blipFill>
          <p:spPr>
            <a:xfrm>
              <a:off x="2285730" y="2784566"/>
              <a:ext cx="1288499" cy="890081"/>
            </a:xfrm>
            <a:prstGeom prst="rect">
              <a:avLst/>
            </a:prstGeom>
            <a:effectLst>
              <a:outerShdw blurRad="50800" dist="38100" dir="2700000" algn="tl" rotWithShape="0">
                <a:prstClr val="black">
                  <a:alpha val="40000"/>
                </a:prstClr>
              </a:outerShdw>
            </a:effectLst>
          </p:spPr>
        </p:pic>
        <p:sp>
          <p:nvSpPr>
            <p:cNvPr id="29" name="TextBox 28"/>
            <p:cNvSpPr txBox="1"/>
            <p:nvPr/>
          </p:nvSpPr>
          <p:spPr>
            <a:xfrm>
              <a:off x="2753202" y="3030827"/>
              <a:ext cx="304800" cy="400110"/>
            </a:xfrm>
            <a:prstGeom prst="rect">
              <a:avLst/>
            </a:prstGeom>
            <a:noFill/>
          </p:spPr>
          <p:txBody>
            <a:bodyPr wrap="square" rtlCol="0">
              <a:spAutoFit/>
            </a:bodyPr>
            <a:lstStyle/>
            <a:p>
              <a:r>
                <a:rPr lang="en-US" sz="2000" dirty="0">
                  <a:latin typeface="+mn-lt"/>
                </a:rPr>
                <a:t>A</a:t>
              </a:r>
            </a:p>
          </p:txBody>
        </p:sp>
      </p:grpSp>
      <p:grpSp>
        <p:nvGrpSpPr>
          <p:cNvPr id="34" name="Group 33"/>
          <p:cNvGrpSpPr/>
          <p:nvPr/>
        </p:nvGrpSpPr>
        <p:grpSpPr>
          <a:xfrm>
            <a:off x="2717426" y="5224390"/>
            <a:ext cx="1245639" cy="1178364"/>
            <a:chOff x="2051904" y="5005737"/>
            <a:chExt cx="1245639" cy="1178364"/>
          </a:xfrm>
        </p:grpSpPr>
        <p:pic>
          <p:nvPicPr>
            <p:cNvPr id="23" name="Picture 22"/>
            <p:cNvPicPr>
              <a:picLocks noChangeAspect="1"/>
            </p:cNvPicPr>
            <p:nvPr/>
          </p:nvPicPr>
          <p:blipFill>
            <a:blip r:embed="rId12"/>
            <a:stretch>
              <a:fillRect/>
            </a:stretch>
          </p:blipFill>
          <p:spPr>
            <a:xfrm>
              <a:off x="2051904" y="5005737"/>
              <a:ext cx="1123605" cy="776174"/>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10"/>
            <a:stretch>
              <a:fillRect/>
            </a:stretch>
          </p:blipFill>
          <p:spPr>
            <a:xfrm rot="2967372">
              <a:off x="2621580" y="5508138"/>
              <a:ext cx="872845" cy="479081"/>
            </a:xfrm>
            <a:prstGeom prst="rect">
              <a:avLst/>
            </a:prstGeom>
            <a:effectLst>
              <a:outerShdw blurRad="50800" dist="38100" dir="2700000" algn="tl" rotWithShape="0">
                <a:prstClr val="black">
                  <a:alpha val="40000"/>
                </a:prstClr>
              </a:outerShdw>
            </a:effectLst>
          </p:spPr>
        </p:pic>
        <p:sp>
          <p:nvSpPr>
            <p:cNvPr id="30" name="TextBox 29"/>
            <p:cNvSpPr txBox="1"/>
            <p:nvPr/>
          </p:nvSpPr>
          <p:spPr>
            <a:xfrm>
              <a:off x="2438400" y="5174391"/>
              <a:ext cx="304800" cy="400110"/>
            </a:xfrm>
            <a:prstGeom prst="rect">
              <a:avLst/>
            </a:prstGeom>
            <a:noFill/>
          </p:spPr>
          <p:txBody>
            <a:bodyPr wrap="square" rtlCol="0">
              <a:spAutoFit/>
            </a:bodyPr>
            <a:lstStyle/>
            <a:p>
              <a:r>
                <a:rPr lang="en-US" sz="2000" dirty="0">
                  <a:latin typeface="+mn-lt"/>
                </a:rPr>
                <a:t>A</a:t>
              </a:r>
            </a:p>
          </p:txBody>
        </p:sp>
        <p:sp>
          <p:nvSpPr>
            <p:cNvPr id="31" name="TextBox 30"/>
            <p:cNvSpPr txBox="1"/>
            <p:nvPr/>
          </p:nvSpPr>
          <p:spPr>
            <a:xfrm>
              <a:off x="2870709" y="5472971"/>
              <a:ext cx="304800" cy="400110"/>
            </a:xfrm>
            <a:prstGeom prst="rect">
              <a:avLst/>
            </a:prstGeom>
            <a:noFill/>
          </p:spPr>
          <p:txBody>
            <a:bodyPr wrap="square" rtlCol="0">
              <a:spAutoFit/>
            </a:bodyPr>
            <a:lstStyle/>
            <a:p>
              <a:r>
                <a:rPr lang="en-US" sz="2000" dirty="0">
                  <a:latin typeface="+mn-lt"/>
                </a:rPr>
                <a:t>B</a:t>
              </a:r>
            </a:p>
          </p:txBody>
        </p:sp>
      </p:grpSp>
      <p:grpSp>
        <p:nvGrpSpPr>
          <p:cNvPr id="35" name="Group 34"/>
          <p:cNvGrpSpPr/>
          <p:nvPr/>
        </p:nvGrpSpPr>
        <p:grpSpPr>
          <a:xfrm>
            <a:off x="7145414" y="1596047"/>
            <a:ext cx="843120" cy="826854"/>
            <a:chOff x="757080" y="1521818"/>
            <a:chExt cx="1147920" cy="1202874"/>
          </a:xfrm>
        </p:grpSpPr>
        <p:pic>
          <p:nvPicPr>
            <p:cNvPr id="36" name="Picture 3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37" name="TextBox 36"/>
            <p:cNvSpPr txBox="1"/>
            <p:nvPr/>
          </p:nvSpPr>
          <p:spPr>
            <a:xfrm>
              <a:off x="1160693" y="1839124"/>
              <a:ext cx="304800" cy="400110"/>
            </a:xfrm>
            <a:prstGeom prst="rect">
              <a:avLst/>
            </a:prstGeom>
            <a:noFill/>
          </p:spPr>
          <p:txBody>
            <a:bodyPr wrap="square" rtlCol="0">
              <a:spAutoFit/>
            </a:bodyPr>
            <a:lstStyle/>
            <a:p>
              <a:r>
                <a:rPr lang="en-US" sz="2000" dirty="0">
                  <a:latin typeface="+mn-lt"/>
                </a:rPr>
                <a:t>A</a:t>
              </a:r>
            </a:p>
          </p:txBody>
        </p:sp>
      </p:grpSp>
      <p:grpSp>
        <p:nvGrpSpPr>
          <p:cNvPr id="44" name="Group 43"/>
          <p:cNvGrpSpPr/>
          <p:nvPr/>
        </p:nvGrpSpPr>
        <p:grpSpPr>
          <a:xfrm>
            <a:off x="8172449" y="4474126"/>
            <a:ext cx="880689" cy="754158"/>
            <a:chOff x="834263" y="4023154"/>
            <a:chExt cx="1056882" cy="970723"/>
          </a:xfrm>
        </p:grpSpPr>
        <p:pic>
          <p:nvPicPr>
            <p:cNvPr id="45" name="Picture 4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834263" y="4023154"/>
              <a:ext cx="1056882" cy="970723"/>
            </a:xfrm>
            <a:prstGeom prst="rect">
              <a:avLst/>
            </a:prstGeom>
            <a:effectLst>
              <a:outerShdw blurRad="50800" dist="38100" dir="2700000" algn="tl" rotWithShape="0">
                <a:prstClr val="black">
                  <a:alpha val="40000"/>
                </a:prstClr>
              </a:outerShdw>
            </a:effectLst>
          </p:spPr>
        </p:pic>
        <p:sp>
          <p:nvSpPr>
            <p:cNvPr id="46" name="TextBox 45"/>
            <p:cNvSpPr txBox="1"/>
            <p:nvPr/>
          </p:nvSpPr>
          <p:spPr>
            <a:xfrm>
              <a:off x="1109752" y="4263894"/>
              <a:ext cx="723129" cy="515006"/>
            </a:xfrm>
            <a:prstGeom prst="rect">
              <a:avLst/>
            </a:prstGeom>
            <a:noFill/>
          </p:spPr>
          <p:txBody>
            <a:bodyPr wrap="square" rtlCol="0">
              <a:spAutoFit/>
            </a:bodyPr>
            <a:lstStyle/>
            <a:p>
              <a:r>
                <a:rPr lang="en-US" sz="2000" dirty="0">
                  <a:latin typeface="+mn-lt"/>
                </a:rPr>
                <a:t>AB</a:t>
              </a:r>
            </a:p>
          </p:txBody>
        </p:sp>
      </p:grpSp>
      <p:grpSp>
        <p:nvGrpSpPr>
          <p:cNvPr id="47" name="Group 46"/>
          <p:cNvGrpSpPr/>
          <p:nvPr/>
        </p:nvGrpSpPr>
        <p:grpSpPr>
          <a:xfrm>
            <a:off x="7591965" y="4060699"/>
            <a:ext cx="843120" cy="826854"/>
            <a:chOff x="757080" y="1521818"/>
            <a:chExt cx="1147920" cy="1202874"/>
          </a:xfrm>
        </p:grpSpPr>
        <p:pic>
          <p:nvPicPr>
            <p:cNvPr id="48" name="Picture 4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57080" y="1521818"/>
              <a:ext cx="1147920" cy="1202874"/>
            </a:xfrm>
            <a:prstGeom prst="rect">
              <a:avLst/>
            </a:prstGeom>
            <a:effectLst>
              <a:outerShdw blurRad="50800" dist="38100" dir="2700000" algn="tl" rotWithShape="0">
                <a:prstClr val="black">
                  <a:alpha val="40000"/>
                </a:prstClr>
              </a:outerShdw>
            </a:effectLst>
          </p:spPr>
        </p:pic>
        <p:sp>
          <p:nvSpPr>
            <p:cNvPr id="49" name="TextBox 48"/>
            <p:cNvSpPr txBox="1"/>
            <p:nvPr/>
          </p:nvSpPr>
          <p:spPr>
            <a:xfrm>
              <a:off x="1160693" y="1839124"/>
              <a:ext cx="304800" cy="400110"/>
            </a:xfrm>
            <a:prstGeom prst="rect">
              <a:avLst/>
            </a:prstGeom>
            <a:noFill/>
          </p:spPr>
          <p:txBody>
            <a:bodyPr wrap="square" rtlCol="0">
              <a:spAutoFit/>
            </a:bodyPr>
            <a:lstStyle/>
            <a:p>
              <a:r>
                <a:rPr lang="en-US" sz="2000" dirty="0">
                  <a:latin typeface="+mn-lt"/>
                </a:rPr>
                <a:t>A</a:t>
              </a:r>
            </a:p>
          </p:txBody>
        </p:sp>
      </p:grpSp>
      <p:grpSp>
        <p:nvGrpSpPr>
          <p:cNvPr id="50" name="Group 49"/>
          <p:cNvGrpSpPr/>
          <p:nvPr/>
        </p:nvGrpSpPr>
        <p:grpSpPr>
          <a:xfrm>
            <a:off x="7566974" y="4688763"/>
            <a:ext cx="903400" cy="782838"/>
            <a:chOff x="878836" y="2918778"/>
            <a:chExt cx="1012309" cy="966554"/>
          </a:xfrm>
        </p:grpSpPr>
        <p:pic>
          <p:nvPicPr>
            <p:cNvPr id="51" name="Picture 5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52" name="TextBox 51"/>
            <p:cNvSpPr txBox="1"/>
            <p:nvPr/>
          </p:nvSpPr>
          <p:spPr>
            <a:xfrm>
              <a:off x="1239985" y="3177149"/>
              <a:ext cx="304800" cy="400110"/>
            </a:xfrm>
            <a:prstGeom prst="rect">
              <a:avLst/>
            </a:prstGeom>
            <a:noFill/>
          </p:spPr>
          <p:txBody>
            <a:bodyPr wrap="square" rtlCol="0">
              <a:spAutoFit/>
            </a:bodyPr>
            <a:lstStyle/>
            <a:p>
              <a:r>
                <a:rPr lang="en-US" sz="2000" dirty="0">
                  <a:latin typeface="+mn-lt"/>
                </a:rPr>
                <a:t>B</a:t>
              </a:r>
            </a:p>
          </p:txBody>
        </p:sp>
      </p:grpSp>
      <p:grpSp>
        <p:nvGrpSpPr>
          <p:cNvPr id="53" name="Group 52"/>
          <p:cNvGrpSpPr/>
          <p:nvPr/>
        </p:nvGrpSpPr>
        <p:grpSpPr>
          <a:xfrm>
            <a:off x="7331468" y="4529794"/>
            <a:ext cx="548613" cy="557780"/>
            <a:chOff x="1025102" y="5253160"/>
            <a:chExt cx="611875" cy="577241"/>
          </a:xfrm>
        </p:grpSpPr>
        <p:pic>
          <p:nvPicPr>
            <p:cNvPr id="54" name="Picture 53"/>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025102" y="5253160"/>
              <a:ext cx="611875" cy="577241"/>
            </a:xfrm>
            <a:prstGeom prst="rect">
              <a:avLst/>
            </a:prstGeom>
            <a:effectLst>
              <a:outerShdw blurRad="50800" dist="38100" dir="2700000" algn="tl" rotWithShape="0">
                <a:prstClr val="black">
                  <a:alpha val="40000"/>
                </a:prstClr>
              </a:outerShdw>
            </a:effectLst>
          </p:spPr>
        </p:pic>
        <p:sp>
          <p:nvSpPr>
            <p:cNvPr id="55" name="TextBox 54"/>
            <p:cNvSpPr txBox="1"/>
            <p:nvPr/>
          </p:nvSpPr>
          <p:spPr>
            <a:xfrm>
              <a:off x="1148333" y="5332823"/>
              <a:ext cx="304800" cy="400110"/>
            </a:xfrm>
            <a:prstGeom prst="rect">
              <a:avLst/>
            </a:prstGeom>
            <a:noFill/>
          </p:spPr>
          <p:txBody>
            <a:bodyPr wrap="square" rtlCol="0">
              <a:spAutoFit/>
            </a:bodyPr>
            <a:lstStyle/>
            <a:p>
              <a:r>
                <a:rPr lang="en-US" sz="2000" dirty="0">
                  <a:latin typeface="+mn-lt"/>
                </a:rPr>
                <a:t>O</a:t>
              </a:r>
            </a:p>
          </p:txBody>
        </p:sp>
      </p:grpSp>
      <p:grpSp>
        <p:nvGrpSpPr>
          <p:cNvPr id="56" name="Group 55"/>
          <p:cNvGrpSpPr/>
          <p:nvPr/>
        </p:nvGrpSpPr>
        <p:grpSpPr>
          <a:xfrm>
            <a:off x="8018701" y="1404325"/>
            <a:ext cx="548613" cy="557780"/>
            <a:chOff x="1025102" y="5253160"/>
            <a:chExt cx="611875" cy="577241"/>
          </a:xfrm>
        </p:grpSpPr>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025102" y="5253160"/>
              <a:ext cx="611875" cy="577241"/>
            </a:xfrm>
            <a:prstGeom prst="rect">
              <a:avLst/>
            </a:prstGeom>
            <a:effectLst>
              <a:outerShdw blurRad="50800" dist="38100" dir="2700000" algn="tl" rotWithShape="0">
                <a:prstClr val="black">
                  <a:alpha val="40000"/>
                </a:prstClr>
              </a:outerShdw>
            </a:effectLst>
          </p:spPr>
        </p:pic>
        <p:sp>
          <p:nvSpPr>
            <p:cNvPr id="58" name="TextBox 57"/>
            <p:cNvSpPr txBox="1"/>
            <p:nvPr/>
          </p:nvSpPr>
          <p:spPr>
            <a:xfrm>
              <a:off x="1148333" y="5332823"/>
              <a:ext cx="304800" cy="400110"/>
            </a:xfrm>
            <a:prstGeom prst="rect">
              <a:avLst/>
            </a:prstGeom>
            <a:noFill/>
          </p:spPr>
          <p:txBody>
            <a:bodyPr wrap="square" rtlCol="0">
              <a:spAutoFit/>
            </a:bodyPr>
            <a:lstStyle/>
            <a:p>
              <a:r>
                <a:rPr lang="en-US" sz="2000" dirty="0">
                  <a:latin typeface="+mn-lt"/>
                </a:rPr>
                <a:t>O</a:t>
              </a:r>
            </a:p>
          </p:txBody>
        </p:sp>
      </p:grpSp>
      <p:grpSp>
        <p:nvGrpSpPr>
          <p:cNvPr id="59" name="Group 58"/>
          <p:cNvGrpSpPr/>
          <p:nvPr/>
        </p:nvGrpSpPr>
        <p:grpSpPr>
          <a:xfrm>
            <a:off x="7767546" y="3227780"/>
            <a:ext cx="548613" cy="557780"/>
            <a:chOff x="1025102" y="5253160"/>
            <a:chExt cx="611875" cy="577241"/>
          </a:xfrm>
        </p:grpSpPr>
        <p:pic>
          <p:nvPicPr>
            <p:cNvPr id="60" name="Picture 59"/>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025102" y="5253160"/>
              <a:ext cx="611875" cy="577241"/>
            </a:xfrm>
            <a:prstGeom prst="rect">
              <a:avLst/>
            </a:prstGeom>
            <a:effectLst>
              <a:outerShdw blurRad="50800" dist="38100" dir="2700000" algn="tl" rotWithShape="0">
                <a:prstClr val="black">
                  <a:alpha val="40000"/>
                </a:prstClr>
              </a:outerShdw>
            </a:effectLst>
          </p:spPr>
        </p:pic>
        <p:sp>
          <p:nvSpPr>
            <p:cNvPr id="61" name="TextBox 60"/>
            <p:cNvSpPr txBox="1"/>
            <p:nvPr/>
          </p:nvSpPr>
          <p:spPr>
            <a:xfrm>
              <a:off x="1148333" y="5332823"/>
              <a:ext cx="304800" cy="400110"/>
            </a:xfrm>
            <a:prstGeom prst="rect">
              <a:avLst/>
            </a:prstGeom>
            <a:noFill/>
          </p:spPr>
          <p:txBody>
            <a:bodyPr wrap="square" rtlCol="0">
              <a:spAutoFit/>
            </a:bodyPr>
            <a:lstStyle/>
            <a:p>
              <a:r>
                <a:rPr lang="en-US" sz="2000" dirty="0">
                  <a:latin typeface="+mn-lt"/>
                </a:rPr>
                <a:t>O</a:t>
              </a:r>
            </a:p>
          </p:txBody>
        </p:sp>
      </p:grpSp>
      <p:grpSp>
        <p:nvGrpSpPr>
          <p:cNvPr id="62" name="Group 61"/>
          <p:cNvGrpSpPr/>
          <p:nvPr/>
        </p:nvGrpSpPr>
        <p:grpSpPr>
          <a:xfrm>
            <a:off x="6938826" y="2817619"/>
            <a:ext cx="903400" cy="782838"/>
            <a:chOff x="878836" y="2918778"/>
            <a:chExt cx="1012309" cy="966554"/>
          </a:xfrm>
        </p:grpSpPr>
        <p:pic>
          <p:nvPicPr>
            <p:cNvPr id="63" name="Picture 6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878836" y="2918778"/>
              <a:ext cx="1012309" cy="966554"/>
            </a:xfrm>
            <a:prstGeom prst="rect">
              <a:avLst/>
            </a:prstGeom>
            <a:effectLst>
              <a:outerShdw blurRad="50800" dist="38100" dir="2700000" algn="tl" rotWithShape="0">
                <a:prstClr val="black">
                  <a:alpha val="40000"/>
                </a:prstClr>
              </a:outerShdw>
            </a:effectLst>
          </p:spPr>
        </p:pic>
        <p:sp>
          <p:nvSpPr>
            <p:cNvPr id="64" name="TextBox 63"/>
            <p:cNvSpPr txBox="1"/>
            <p:nvPr/>
          </p:nvSpPr>
          <p:spPr>
            <a:xfrm>
              <a:off x="1239985" y="3177149"/>
              <a:ext cx="304800" cy="400110"/>
            </a:xfrm>
            <a:prstGeom prst="rect">
              <a:avLst/>
            </a:prstGeom>
            <a:noFill/>
          </p:spPr>
          <p:txBody>
            <a:bodyPr wrap="square" rtlCol="0">
              <a:spAutoFit/>
            </a:bodyPr>
            <a:lstStyle/>
            <a:p>
              <a:r>
                <a:rPr lang="en-US" sz="2000" dirty="0">
                  <a:latin typeface="+mn-lt"/>
                </a:rPr>
                <a:t>B</a:t>
              </a:r>
            </a:p>
          </p:txBody>
        </p:sp>
      </p:grpSp>
      <p:grpSp>
        <p:nvGrpSpPr>
          <p:cNvPr id="65" name="Group 64"/>
          <p:cNvGrpSpPr/>
          <p:nvPr/>
        </p:nvGrpSpPr>
        <p:grpSpPr>
          <a:xfrm>
            <a:off x="7384869" y="5573163"/>
            <a:ext cx="548613" cy="557780"/>
            <a:chOff x="1025102" y="5253160"/>
            <a:chExt cx="611875" cy="577241"/>
          </a:xfrm>
        </p:grpSpPr>
        <p:pic>
          <p:nvPicPr>
            <p:cNvPr id="66" name="Picture 6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1025102" y="5253160"/>
              <a:ext cx="611875" cy="577241"/>
            </a:xfrm>
            <a:prstGeom prst="rect">
              <a:avLst/>
            </a:prstGeom>
            <a:effectLst>
              <a:outerShdw blurRad="50800" dist="38100" dir="2700000" algn="tl" rotWithShape="0">
                <a:prstClr val="black">
                  <a:alpha val="40000"/>
                </a:prstClr>
              </a:outerShdw>
            </a:effectLst>
          </p:spPr>
        </p:pic>
        <p:sp>
          <p:nvSpPr>
            <p:cNvPr id="67" name="TextBox 66"/>
            <p:cNvSpPr txBox="1"/>
            <p:nvPr/>
          </p:nvSpPr>
          <p:spPr>
            <a:xfrm>
              <a:off x="1148333" y="5332823"/>
              <a:ext cx="304800" cy="400110"/>
            </a:xfrm>
            <a:prstGeom prst="rect">
              <a:avLst/>
            </a:prstGeom>
            <a:noFill/>
          </p:spPr>
          <p:txBody>
            <a:bodyPr wrap="square" rtlCol="0">
              <a:spAutoFit/>
            </a:bodyPr>
            <a:lstStyle/>
            <a:p>
              <a:r>
                <a:rPr lang="en-US" sz="2000" dirty="0">
                  <a:latin typeface="+mn-lt"/>
                </a:rPr>
                <a:t>O</a:t>
              </a:r>
            </a:p>
          </p:txBody>
        </p:sp>
      </p:grpSp>
      <p:sp>
        <p:nvSpPr>
          <p:cNvPr id="68" name="TextBox 6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5999470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ppt_x"/>
                                          </p:val>
                                        </p:tav>
                                        <p:tav tm="100000">
                                          <p:val>
                                            <p:strVal val="#ppt_x"/>
                                          </p:val>
                                        </p:tav>
                                      </p:tavLst>
                                    </p:anim>
                                    <p:anim calcmode="lin" valueType="num">
                                      <p:cBhvr additive="base">
                                        <p:cTn id="18" dur="500" fill="hold"/>
                                        <p:tgtEl>
                                          <p:spTgt spid="6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ppt_x"/>
                                          </p:val>
                                        </p:tav>
                                        <p:tav tm="100000">
                                          <p:val>
                                            <p:strVal val="#ppt_x"/>
                                          </p:val>
                                        </p:tav>
                                      </p:tavLst>
                                    </p:anim>
                                    <p:anim calcmode="lin" valueType="num">
                                      <p:cBhvr additive="base">
                                        <p:cTn id="2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ppt_x"/>
                                          </p:val>
                                        </p:tav>
                                        <p:tav tm="100000">
                                          <p:val>
                                            <p:strVal val="#ppt_x"/>
                                          </p:val>
                                        </p:tav>
                                      </p:tavLst>
                                    </p:anim>
                                    <p:anim calcmode="lin" valueType="num">
                                      <p:cBhvr additive="base">
                                        <p:cTn id="4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457199" y="1266242"/>
            <a:ext cx="5257801" cy="4372558"/>
          </a:xfrm>
        </p:spPr>
        <p:txBody>
          <a:bodyPr/>
          <a:lstStyle/>
          <a:p>
            <a:pPr marL="0" indent="0" eaLnBrk="1" hangingPunct="1">
              <a:lnSpc>
                <a:spcPct val="90000"/>
              </a:lnSpc>
              <a:buFontTx/>
              <a:buNone/>
            </a:pPr>
            <a:r>
              <a:rPr lang="en-US" b="1" cap="small" dirty="0"/>
              <a:t>Lymphatic/Immune System</a:t>
            </a:r>
          </a:p>
          <a:p>
            <a:pPr marL="0" indent="0" algn="just" eaLnBrk="1" hangingPunct="1">
              <a:lnSpc>
                <a:spcPct val="90000"/>
              </a:lnSpc>
              <a:buFontTx/>
              <a:buNone/>
            </a:pPr>
            <a:r>
              <a:rPr lang="en-US" sz="2800" b="1" cap="small" dirty="0"/>
              <a:t>Function</a:t>
            </a:r>
            <a:r>
              <a:rPr lang="en-US" sz="2400" dirty="0"/>
              <a:t>:</a:t>
            </a:r>
          </a:p>
          <a:p>
            <a:pPr algn="just" eaLnBrk="1" hangingPunct="1">
              <a:lnSpc>
                <a:spcPct val="90000"/>
              </a:lnSpc>
              <a:buFontTx/>
              <a:buChar char="-"/>
            </a:pPr>
            <a:r>
              <a:rPr lang="en-US" sz="2400" b="1" u="sng" dirty="0"/>
              <a:t>Filter</a:t>
            </a:r>
            <a:r>
              <a:rPr lang="en-US" sz="2400" dirty="0"/>
              <a:t> and return fluid (</a:t>
            </a:r>
            <a:r>
              <a:rPr lang="en-US" sz="2400" b="1" u="sng" dirty="0"/>
              <a:t>lymph</a:t>
            </a:r>
            <a:r>
              <a:rPr lang="en-US" sz="2400" dirty="0"/>
              <a:t>) to the bloodstream; </a:t>
            </a:r>
            <a:r>
              <a:rPr lang="en-US" sz="2400" b="1" u="sng" dirty="0"/>
              <a:t>fights disease</a:t>
            </a:r>
          </a:p>
          <a:p>
            <a:pPr algn="just" eaLnBrk="1" hangingPunct="1">
              <a:lnSpc>
                <a:spcPct val="90000"/>
              </a:lnSpc>
              <a:buFontTx/>
              <a:buChar char="-"/>
            </a:pPr>
            <a:r>
              <a:rPr lang="en-US" sz="2400" dirty="0"/>
              <a:t>Consists of:</a:t>
            </a:r>
          </a:p>
          <a:p>
            <a:pPr marL="914400" lvl="1" indent="-514350" algn="just" eaLnBrk="1" hangingPunct="1">
              <a:lnSpc>
                <a:spcPct val="90000"/>
              </a:lnSpc>
              <a:buFontTx/>
              <a:buAutoNum type="arabicPeriod"/>
            </a:pPr>
            <a:r>
              <a:rPr lang="en-US" sz="2400" b="1" u="sng" dirty="0"/>
              <a:t>Lymph</a:t>
            </a:r>
            <a:r>
              <a:rPr lang="en-US" sz="2400" dirty="0"/>
              <a:t>:  consists of water, glucose and </a:t>
            </a:r>
            <a:r>
              <a:rPr lang="en-US" sz="2400" b="1" u="sng" dirty="0"/>
              <a:t>white blood cells</a:t>
            </a:r>
            <a:r>
              <a:rPr lang="en-US" sz="2400" dirty="0"/>
              <a:t>.</a:t>
            </a:r>
          </a:p>
          <a:p>
            <a:pPr marL="914400" lvl="1" indent="-514350" algn="just" eaLnBrk="1" hangingPunct="1">
              <a:lnSpc>
                <a:spcPct val="90000"/>
              </a:lnSpc>
              <a:buFontTx/>
              <a:buAutoNum type="arabicPeriod"/>
            </a:pPr>
            <a:r>
              <a:rPr lang="en-US" sz="2400" b="1" u="sng" dirty="0"/>
              <a:t>Lymph nodes</a:t>
            </a:r>
            <a:r>
              <a:rPr lang="en-US" sz="2400" dirty="0"/>
              <a:t>: filter lymph, trapping </a:t>
            </a:r>
            <a:r>
              <a:rPr lang="en-US" sz="2400" b="1" u="sng" dirty="0"/>
              <a:t>bacteria</a:t>
            </a:r>
            <a:r>
              <a:rPr lang="en-US" sz="2400" dirty="0"/>
              <a:t>; makes </a:t>
            </a:r>
            <a:r>
              <a:rPr lang="en-US" sz="2400" b="1" u="sng" dirty="0"/>
              <a:t>white blood cells</a:t>
            </a:r>
            <a:r>
              <a:rPr lang="en-US" sz="2400" dirty="0"/>
              <a:t>; enlarge when </a:t>
            </a:r>
            <a:r>
              <a:rPr lang="en-US" sz="2400" b="1" u="sng" dirty="0"/>
              <a:t>fighting disease</a:t>
            </a:r>
            <a:endParaRPr lang="en-US" sz="2400" dirty="0"/>
          </a:p>
        </p:txBody>
      </p:sp>
      <p:pic>
        <p:nvPicPr>
          <p:cNvPr id="66567" name="Picture 7" descr="http://downloads.clipart.com/21782623.jpg?t=1355939652&amp;h=bf51c32764fc94e808f266bee6c04d7b&amp;u=gettingnerdy"/>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0" b="88511" l="0" r="72361"/>
                    </a14:imgEffect>
                  </a14:imgLayer>
                </a14:imgProps>
              </a:ext>
              <a:ext uri="{28A0092B-C50C-407E-A947-70E740481C1C}">
                <a14:useLocalDpi xmlns:a14="http://schemas.microsoft.com/office/drawing/2010/main"/>
              </a:ext>
            </a:extLst>
          </a:blip>
          <a:srcRect r="28014" b="13325"/>
          <a:stretch/>
        </p:blipFill>
        <p:spPr bwMode="auto">
          <a:xfrm>
            <a:off x="5715000" y="223421"/>
            <a:ext cx="3048000" cy="663457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820370555"/>
      </p:ext>
    </p:extLst>
  </p:cSld>
  <p:clrMapOvr>
    <a:masterClrMapping/>
  </p:clrMapOvr>
  <p:transition spd="slow">
    <p:cove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152400" y="1643271"/>
            <a:ext cx="5410200" cy="3628886"/>
          </a:xfrm>
        </p:spPr>
        <p:txBody>
          <a:bodyPr/>
          <a:lstStyle/>
          <a:p>
            <a:pPr marL="457200" lvl="1" indent="-457200" algn="just" eaLnBrk="1" hangingPunct="1">
              <a:lnSpc>
                <a:spcPct val="90000"/>
              </a:lnSpc>
              <a:buAutoNum type="arabicPeriod" startAt="3"/>
            </a:pPr>
            <a:r>
              <a:rPr lang="en-US" b="1" u="sng" dirty="0"/>
              <a:t>Lymph vessels</a:t>
            </a:r>
            <a:r>
              <a:rPr lang="en-US" dirty="0"/>
              <a:t>: Lymph </a:t>
            </a:r>
            <a:r>
              <a:rPr lang="en-US" b="1" u="sng" dirty="0"/>
              <a:t>moves</a:t>
            </a:r>
            <a:r>
              <a:rPr lang="en-US" dirty="0"/>
              <a:t> through vessels </a:t>
            </a:r>
            <a:r>
              <a:rPr lang="en-US" b="1" u="sng" dirty="0"/>
              <a:t>through skeletal muscle contraction</a:t>
            </a:r>
            <a:r>
              <a:rPr lang="en-US" dirty="0"/>
              <a:t>.  </a:t>
            </a:r>
            <a:r>
              <a:rPr lang="en-US" b="1" u="sng" dirty="0"/>
              <a:t>Connects</a:t>
            </a:r>
            <a:r>
              <a:rPr lang="en-US" dirty="0"/>
              <a:t> to </a:t>
            </a:r>
            <a:r>
              <a:rPr lang="en-US" b="1" u="sng" dirty="0"/>
              <a:t>circulatory system</a:t>
            </a:r>
            <a:r>
              <a:rPr lang="en-US" dirty="0"/>
              <a:t> through lymphatic veins in the chest that </a:t>
            </a:r>
            <a:r>
              <a:rPr lang="en-US" b="1" u="sng" dirty="0"/>
              <a:t>return</a:t>
            </a:r>
            <a:r>
              <a:rPr lang="en-US" dirty="0"/>
              <a:t> the filtered </a:t>
            </a:r>
            <a:r>
              <a:rPr lang="en-US" b="1" u="sng" dirty="0"/>
              <a:t>fluid to</a:t>
            </a:r>
            <a:r>
              <a:rPr lang="en-US" dirty="0"/>
              <a:t> the </a:t>
            </a:r>
            <a:r>
              <a:rPr lang="en-US" b="1" u="sng" dirty="0"/>
              <a:t>bloodstream </a:t>
            </a:r>
            <a:endParaRPr lang="en-US" dirty="0"/>
          </a:p>
          <a:p>
            <a:pPr marL="0" indent="0" algn="ctr" eaLnBrk="1" hangingPunct="1">
              <a:lnSpc>
                <a:spcPct val="90000"/>
              </a:lnSpc>
              <a:buNone/>
            </a:pPr>
            <a:r>
              <a:rPr lang="en-US" sz="2400" i="1" dirty="0">
                <a:solidFill>
                  <a:srgbClr val="FF0066"/>
                </a:solidFill>
              </a:rPr>
              <a:t>(Lymphatic vessels are shown as dotted lines in this diagram)</a:t>
            </a:r>
          </a:p>
        </p:txBody>
      </p:sp>
      <p:pic>
        <p:nvPicPr>
          <p:cNvPr id="67589" name="Picture 5" descr="http://downloads.clipart.com/25017395.png?t=1355941369&amp;h=8d79c568c45069933ed94b6c45a4f351&amp;u=gettingnerdy"/>
          <p:cNvPicPr>
            <a:picLocks noChangeAspect="1" noChangeArrowheads="1"/>
          </p:cNvPicPr>
          <p:nvPr/>
        </p:nvPicPr>
        <p:blipFill rotWithShape="1">
          <a:blip r:embed="rId2">
            <a:extLst>
              <a:ext uri="{28A0092B-C50C-407E-A947-70E740481C1C}">
                <a14:useLocalDpi xmlns:a14="http://schemas.microsoft.com/office/drawing/2010/main"/>
              </a:ext>
            </a:extLst>
          </a:blip>
          <a:srcRect l="11995" b="14471"/>
          <a:stretch/>
        </p:blipFill>
        <p:spPr bwMode="auto">
          <a:xfrm>
            <a:off x="5562600" y="133629"/>
            <a:ext cx="3126204" cy="664817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ight Arrow 1"/>
          <p:cNvSpPr/>
          <p:nvPr/>
        </p:nvSpPr>
        <p:spPr>
          <a:xfrm>
            <a:off x="5943600" y="5334000"/>
            <a:ext cx="762000"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6019800" y="838200"/>
            <a:ext cx="762000"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791200" y="2971800"/>
            <a:ext cx="762000"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834419176"/>
      </p:ext>
    </p:extLst>
  </p:cSld>
  <p:clrMapOvr>
    <a:masterClrMapping/>
  </p:clrMapOvr>
  <p:transition spd="slow">
    <p:cove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381000" y="228600"/>
            <a:ext cx="8382000" cy="6400800"/>
          </a:xfrm>
        </p:spPr>
        <p:txBody>
          <a:bodyPr/>
          <a:lstStyle/>
          <a:p>
            <a:pPr marL="0" indent="0" algn="ctr">
              <a:buNone/>
            </a:pPr>
            <a:r>
              <a:rPr lang="en-US" sz="3600" b="1" dirty="0"/>
              <a:t>Pump it Up!</a:t>
            </a:r>
          </a:p>
          <a:p>
            <a:pPr marL="0" indent="0" algn="just">
              <a:buNone/>
            </a:pPr>
            <a:r>
              <a:rPr lang="en-US" sz="2400" b="1" dirty="0"/>
              <a:t>Objective:  </a:t>
            </a:r>
            <a:r>
              <a:rPr lang="en-US" sz="2400" dirty="0"/>
              <a:t>To determine what pulse rate tells you about how the heart works and to determine your heart rate before and after various activities (resting, standing, jogging, holding breath).</a:t>
            </a:r>
          </a:p>
          <a:p>
            <a:pPr marL="0" indent="0" algn="just">
              <a:buNone/>
            </a:pPr>
            <a:r>
              <a:rPr lang="en-US" sz="2400" b="1" dirty="0"/>
              <a:t>Hypothesis: </a:t>
            </a:r>
            <a:r>
              <a:rPr lang="en-US" sz="2400" dirty="0"/>
              <a:t> Write a hypothesis explaining which activity will increase your heart rate the most and why.</a:t>
            </a:r>
          </a:p>
          <a:p>
            <a:pPr marL="0" indent="0" algn="just">
              <a:buNone/>
            </a:pPr>
            <a:r>
              <a:rPr lang="en-US" sz="2400" b="1" dirty="0"/>
              <a:t>What You Do:  </a:t>
            </a:r>
            <a:endParaRPr lang="en-US" sz="2400" dirty="0"/>
          </a:p>
          <a:p>
            <a:pPr marL="0" indent="0" algn="just">
              <a:buNone/>
            </a:pPr>
            <a:r>
              <a:rPr lang="en-US" sz="2400" dirty="0"/>
              <a:t>Do each activity for ONE MINUTE as directed by the teacher.  To find your pulse, place two fingers on your wrist, closest to your thumb.  Measure your heart rate for a total of 15 seconds as directed by the teacher and then multiply by 4 to get beats per minute.</a:t>
            </a:r>
          </a:p>
          <a:p>
            <a:pPr marL="0" indent="0" eaLnBrk="1" hangingPunct="1">
              <a:buNone/>
            </a:pPr>
            <a:endParaRPr lang="en-US" sz="2400" dirty="0"/>
          </a:p>
        </p:txBody>
      </p:sp>
      <p:pic>
        <p:nvPicPr>
          <p:cNvPr id="68615" name="Picture 7" descr="http://images.clipart.com/thb/thb11/PO/5344_2005020010/021022_1731_00/22496122.thb.jpg?021022_1731_0036_l__p"/>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19014" y1="14857" x2="38380" y2="4571"/>
                        <a14:foregroundMark x1="58803" y1="45429" x2="64789" y2="43143"/>
                        <a14:foregroundMark x1="6338" y1="34571" x2="6338" y2="41714"/>
                        <a14:foregroundMark x1="53873" y1="95143" x2="52817" y2="79429"/>
                        <a14:foregroundMark x1="73239" y1="73143" x2="95775" y2="83429"/>
                        <a14:foregroundMark x1="74296" y1="70857" x2="94014" y2="73143"/>
                        <a14:foregroundMark x1="89085" y1="69143" x2="94014" y2="89714"/>
                        <a14:foregroundMark x1="41197" y1="91429" x2="61620" y2="92857"/>
                      </a14:backgroundRemoval>
                    </a14:imgEffect>
                  </a14:imgLayer>
                </a14:imgProps>
              </a:ext>
              <a:ext uri="{28A0092B-C50C-407E-A947-70E740481C1C}">
                <a14:useLocalDpi xmlns:a14="http://schemas.microsoft.com/office/drawing/2010/main"/>
              </a:ext>
            </a:extLst>
          </a:blip>
          <a:srcRect/>
          <a:stretch>
            <a:fillRect/>
          </a:stretch>
        </p:blipFill>
        <p:spPr bwMode="auto">
          <a:xfrm>
            <a:off x="6151517" y="4876800"/>
            <a:ext cx="1468483" cy="180975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8617" name="Picture 9" descr="http://images.clipart.com/thb/thb11/PO/5344_2005020010/021022_1731_00/22496734.thb.jpg?021022_1731_0065_l__p"/>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98810">
                        <a14:foregroundMark x1="80159" y1="65143" x2="96429" y2="63714"/>
                        <a14:foregroundMark x1="48413" y1="92857" x2="34921" y2="97714"/>
                      </a14:backgroundRemoval>
                    </a14:imgEffect>
                  </a14:imgLayer>
                </a14:imgProps>
              </a:ext>
              <a:ext uri="{28A0092B-C50C-407E-A947-70E740481C1C}">
                <a14:useLocalDpi xmlns:a14="http://schemas.microsoft.com/office/drawing/2010/main"/>
              </a:ext>
            </a:extLst>
          </a:blip>
          <a:srcRect/>
          <a:stretch>
            <a:fillRect/>
          </a:stretch>
        </p:blipFill>
        <p:spPr bwMode="auto">
          <a:xfrm>
            <a:off x="7315200" y="4876800"/>
            <a:ext cx="1303020" cy="180975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8619" name="Picture 11" descr="http://images.clipart.com/thb/thb11/PO/5344_2005020010/021022_1731_00/22496361.thb.jpg?021022_1731_0048_l__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599" y="4876801"/>
            <a:ext cx="653143" cy="1905000"/>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pic>
        <p:nvPicPr>
          <p:cNvPr id="68621" name="Picture 13" descr="http://images.clipart.com/thb/thb11/PO/5344_2005020010/021022_1731_00/22496062.thb.jpg?021022_1731_0034_l__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5686" y="5486400"/>
            <a:ext cx="1191714" cy="1381125"/>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9.24855E-7 L -0.81285 0.01249 " pathEditMode="relative" rAng="0" ptsTypes="AA">
                                      <p:cBhvr>
                                        <p:cTn id="6" dur="3600" fill="hold"/>
                                        <p:tgtEl>
                                          <p:spTgt spid="68617"/>
                                        </p:tgtEl>
                                        <p:attrNameLst>
                                          <p:attrName>ppt_x</p:attrName>
                                          <p:attrName>ppt_y</p:attrName>
                                        </p:attrNameLst>
                                      </p:cBhvr>
                                      <p:rCtr x="-40642" y="624"/>
                                    </p:animMotion>
                                  </p:childTnLst>
                                </p:cTn>
                              </p:par>
                              <p:par>
                                <p:cTn id="7" presetID="42" presetClass="path" presetSubtype="0" accel="50000" decel="50000" fill="hold" nodeType="withEffect">
                                  <p:stCondLst>
                                    <p:cond delay="0"/>
                                  </p:stCondLst>
                                  <p:childTnLst>
                                    <p:animMotion origin="layout" path="M -1.38889E-6 -9.24855E-7 L -0.59462 0.01249 " pathEditMode="relative" rAng="0" ptsTypes="AA">
                                      <p:cBhvr>
                                        <p:cTn id="8" dur="5000" fill="hold"/>
                                        <p:tgtEl>
                                          <p:spTgt spid="68615"/>
                                        </p:tgtEl>
                                        <p:attrNameLst>
                                          <p:attrName>ppt_x</p:attrName>
                                          <p:attrName>ppt_y</p:attrName>
                                        </p:attrNameLst>
                                      </p:cBhvr>
                                      <p:rCtr x="-29740" y="624"/>
                                    </p:animMotion>
                                  </p:childTnLst>
                                </p:cTn>
                              </p:par>
                            </p:childTnLst>
                          </p:cTn>
                        </p:par>
                        <p:par>
                          <p:cTn id="9" fill="hold">
                            <p:stCondLst>
                              <p:cond delay="5000"/>
                            </p:stCondLst>
                            <p:childTnLst>
                              <p:par>
                                <p:cTn id="10" presetID="1" presetClass="exit" presetSubtype="0" fill="hold" nodeType="afterEffect">
                                  <p:stCondLst>
                                    <p:cond delay="0"/>
                                  </p:stCondLst>
                                  <p:childTnLst>
                                    <p:set>
                                      <p:cBhvr>
                                        <p:cTn id="11" dur="1" fill="hold">
                                          <p:stCondLst>
                                            <p:cond delay="0"/>
                                          </p:stCondLst>
                                        </p:cTn>
                                        <p:tgtEl>
                                          <p:spTgt spid="6861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8619"/>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68615"/>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68621"/>
                                        </p:tgtEl>
                                        <p:attrNameLst>
                                          <p:attrName>style.visibility</p:attrName>
                                        </p:attrNameLst>
                                      </p:cBhvr>
                                      <p:to>
                                        <p:strVal val="visible"/>
                                      </p:to>
                                    </p:set>
                                  </p:childTnLst>
                                </p:cTn>
                              </p:par>
                            </p:childTnLst>
                          </p:cTn>
                        </p:par>
                        <p:par>
                          <p:cTn id="18" fill="hold">
                            <p:stCondLst>
                              <p:cond delay="5000"/>
                            </p:stCondLst>
                            <p:childTnLst>
                              <p:par>
                                <p:cTn id="19" presetID="32" presetClass="emph" presetSubtype="0" fill="hold" nodeType="afterEffect">
                                  <p:stCondLst>
                                    <p:cond delay="0"/>
                                  </p:stCondLst>
                                  <p:childTnLst>
                                    <p:animRot by="120000">
                                      <p:cBhvr>
                                        <p:cTn id="20" dur="250" fill="hold">
                                          <p:stCondLst>
                                            <p:cond delay="0"/>
                                          </p:stCondLst>
                                        </p:cTn>
                                        <p:tgtEl>
                                          <p:spTgt spid="68619"/>
                                        </p:tgtEl>
                                        <p:attrNameLst>
                                          <p:attrName>r</p:attrName>
                                        </p:attrNameLst>
                                      </p:cBhvr>
                                    </p:animRot>
                                    <p:animRot by="-240000">
                                      <p:cBhvr>
                                        <p:cTn id="21" dur="500" fill="hold">
                                          <p:stCondLst>
                                            <p:cond delay="500"/>
                                          </p:stCondLst>
                                        </p:cTn>
                                        <p:tgtEl>
                                          <p:spTgt spid="68619"/>
                                        </p:tgtEl>
                                        <p:attrNameLst>
                                          <p:attrName>r</p:attrName>
                                        </p:attrNameLst>
                                      </p:cBhvr>
                                    </p:animRot>
                                    <p:animRot by="240000">
                                      <p:cBhvr>
                                        <p:cTn id="22" dur="500" fill="hold">
                                          <p:stCondLst>
                                            <p:cond delay="1000"/>
                                          </p:stCondLst>
                                        </p:cTn>
                                        <p:tgtEl>
                                          <p:spTgt spid="68619"/>
                                        </p:tgtEl>
                                        <p:attrNameLst>
                                          <p:attrName>r</p:attrName>
                                        </p:attrNameLst>
                                      </p:cBhvr>
                                    </p:animRot>
                                    <p:animRot by="-240000">
                                      <p:cBhvr>
                                        <p:cTn id="23" dur="500" fill="hold">
                                          <p:stCondLst>
                                            <p:cond delay="1500"/>
                                          </p:stCondLst>
                                        </p:cTn>
                                        <p:tgtEl>
                                          <p:spTgt spid="68619"/>
                                        </p:tgtEl>
                                        <p:attrNameLst>
                                          <p:attrName>r</p:attrName>
                                        </p:attrNameLst>
                                      </p:cBhvr>
                                    </p:animRot>
                                    <p:animRot by="120000">
                                      <p:cBhvr>
                                        <p:cTn id="24" dur="500" fill="hold">
                                          <p:stCondLst>
                                            <p:cond delay="2000"/>
                                          </p:stCondLst>
                                        </p:cTn>
                                        <p:tgtEl>
                                          <p:spTgt spid="68619"/>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68621"/>
                                        </p:tgtEl>
                                        <p:attrNameLst>
                                          <p:attrName>r</p:attrName>
                                        </p:attrNameLst>
                                      </p:cBhvr>
                                    </p:animRot>
                                    <p:animRot by="-240000">
                                      <p:cBhvr>
                                        <p:cTn id="27" dur="200" fill="hold">
                                          <p:stCondLst>
                                            <p:cond delay="200"/>
                                          </p:stCondLst>
                                        </p:cTn>
                                        <p:tgtEl>
                                          <p:spTgt spid="68621"/>
                                        </p:tgtEl>
                                        <p:attrNameLst>
                                          <p:attrName>r</p:attrName>
                                        </p:attrNameLst>
                                      </p:cBhvr>
                                    </p:animRot>
                                    <p:animRot by="240000">
                                      <p:cBhvr>
                                        <p:cTn id="28" dur="200" fill="hold">
                                          <p:stCondLst>
                                            <p:cond delay="400"/>
                                          </p:stCondLst>
                                        </p:cTn>
                                        <p:tgtEl>
                                          <p:spTgt spid="68621"/>
                                        </p:tgtEl>
                                        <p:attrNameLst>
                                          <p:attrName>r</p:attrName>
                                        </p:attrNameLst>
                                      </p:cBhvr>
                                    </p:animRot>
                                    <p:animRot by="-240000">
                                      <p:cBhvr>
                                        <p:cTn id="29" dur="200" fill="hold">
                                          <p:stCondLst>
                                            <p:cond delay="600"/>
                                          </p:stCondLst>
                                        </p:cTn>
                                        <p:tgtEl>
                                          <p:spTgt spid="68621"/>
                                        </p:tgtEl>
                                        <p:attrNameLst>
                                          <p:attrName>r</p:attrName>
                                        </p:attrNameLst>
                                      </p:cBhvr>
                                    </p:animRot>
                                    <p:animRot by="120000">
                                      <p:cBhvr>
                                        <p:cTn id="30" dur="200" fill="hold">
                                          <p:stCondLst>
                                            <p:cond delay="800"/>
                                          </p:stCondLst>
                                        </p:cTn>
                                        <p:tgtEl>
                                          <p:spTgt spid="68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28600" y="138392"/>
            <a:ext cx="4267200" cy="5992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Just Wasting Away!</a:t>
            </a:r>
          </a:p>
          <a:p>
            <a:pPr marL="0" indent="0" algn="ctr" eaLnBrk="1" hangingPunct="1">
              <a:lnSpc>
                <a:spcPct val="90000"/>
              </a:lnSpc>
              <a:buFontTx/>
              <a:buNone/>
            </a:pPr>
            <a:endParaRPr lang="en-US" sz="1800" b="1" dirty="0">
              <a:latin typeface="+mn-lt"/>
            </a:endParaRPr>
          </a:p>
          <a:p>
            <a:pPr marL="0" indent="0" algn="just" eaLnBrk="1" hangingPunct="1">
              <a:lnSpc>
                <a:spcPct val="90000"/>
              </a:lnSpc>
              <a:buFontTx/>
              <a:buNone/>
            </a:pPr>
            <a:r>
              <a:rPr lang="en-US" sz="2800" b="1" dirty="0">
                <a:latin typeface="+mn-lt"/>
              </a:rPr>
              <a:t>Objective</a:t>
            </a:r>
            <a:r>
              <a:rPr lang="en-US" sz="2800" dirty="0">
                <a:latin typeface="+mn-lt"/>
              </a:rPr>
              <a:t>:  </a:t>
            </a:r>
            <a:r>
              <a:rPr lang="en-US" dirty="0">
                <a:latin typeface="+mn-lt"/>
              </a:rPr>
              <a:t>To learn the structure and function of the Respiratory System</a:t>
            </a:r>
            <a:endParaRPr lang="en-US" sz="2800" dirty="0">
              <a:latin typeface="+mn-lt"/>
            </a:endParaRPr>
          </a:p>
          <a:p>
            <a:pPr marL="0" indent="0" algn="just" eaLnBrk="1" hangingPunct="1">
              <a:lnSpc>
                <a:spcPct val="90000"/>
              </a:lnSpc>
              <a:buFontTx/>
              <a:buNone/>
            </a:pPr>
            <a:endParaRPr lang="en-US" sz="2800" b="1" dirty="0">
              <a:latin typeface="+mn-lt"/>
            </a:endParaRPr>
          </a:p>
          <a:p>
            <a:pPr marL="0" indent="0" algn="just" eaLnBrk="1" hangingPunct="1">
              <a:lnSpc>
                <a:spcPct val="90000"/>
              </a:lnSpc>
              <a:buFontTx/>
              <a:buNone/>
            </a:pPr>
            <a:r>
              <a:rPr lang="en-US" sz="2800" b="1" dirty="0">
                <a:latin typeface="+mn-lt"/>
              </a:rPr>
              <a:t>Bell Work</a:t>
            </a:r>
            <a:r>
              <a:rPr lang="en-US" sz="2800" dirty="0">
                <a:latin typeface="+mn-lt"/>
              </a:rPr>
              <a:t>: </a:t>
            </a:r>
          </a:p>
          <a:p>
            <a:pPr marL="0" indent="0" algn="just" eaLnBrk="1" hangingPunct="1">
              <a:lnSpc>
                <a:spcPct val="90000"/>
              </a:lnSpc>
              <a:buFontTx/>
              <a:buNone/>
            </a:pPr>
            <a:r>
              <a:rPr lang="en-US" dirty="0">
                <a:latin typeface="+mn-lt"/>
              </a:rPr>
              <a:t>How are respiration and cellular respiration related?</a:t>
            </a:r>
          </a:p>
          <a:p>
            <a:pPr marL="0" indent="0" algn="ctr" eaLnBrk="1" hangingPunct="1">
              <a:lnSpc>
                <a:spcPct val="90000"/>
              </a:lnSpc>
              <a:buFontTx/>
              <a:buNone/>
            </a:pPr>
            <a:r>
              <a:rPr lang="en-US" b="1" dirty="0">
                <a:latin typeface="+mn-lt"/>
              </a:rPr>
              <a:t>Respiration is the process of taking in oxygen and releasing carbon dioxide.  Cellular respiration uses the oxygen in the body to break down glucose and create energy in the form of ATP as well as the byproducts water and carbon dioxide.</a:t>
            </a:r>
          </a:p>
        </p:txBody>
      </p:sp>
      <p:pic>
        <p:nvPicPr>
          <p:cNvPr id="2" name="Picture 1"/>
          <p:cNvPicPr>
            <a:picLocks noChangeAspect="1"/>
          </p:cNvPicPr>
          <p:nvPr/>
        </p:nvPicPr>
        <p:blipFill>
          <a:blip r:embed="rId2"/>
          <a:stretch>
            <a:fillRect/>
          </a:stretch>
        </p:blipFill>
        <p:spPr>
          <a:xfrm>
            <a:off x="4495800" y="1066800"/>
            <a:ext cx="4610100" cy="5019675"/>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5717647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6" end="6"/>
                                            </p:txEl>
                                          </p:spTgt>
                                        </p:tgtEl>
                                        <p:attrNameLst>
                                          <p:attrName>style.visibility</p:attrName>
                                        </p:attrNameLst>
                                      </p:cBhvr>
                                      <p:to>
                                        <p:strVal val="visible"/>
                                      </p:to>
                                    </p:set>
                                    <p:anim calcmode="lin" valueType="num">
                                      <p:cBhvr additive="base">
                                        <p:cTn id="7"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99550"/>
                    </a14:imgEffect>
                  </a14:imgLayer>
                </a14:imgProps>
              </a:ext>
            </a:extLst>
          </a:blip>
          <a:stretch>
            <a:fillRect/>
          </a:stretch>
        </p:blipFill>
        <p:spPr>
          <a:xfrm>
            <a:off x="1219200" y="1219200"/>
            <a:ext cx="7721264" cy="5487075"/>
          </a:xfrm>
          <a:prstGeom prst="rect">
            <a:avLst/>
          </a:prstGeom>
        </p:spPr>
      </p:pic>
      <p:sp>
        <p:nvSpPr>
          <p:cNvPr id="72706" name="Rectangle 2"/>
          <p:cNvSpPr>
            <a:spLocks noGrp="1" noChangeArrowheads="1"/>
          </p:cNvSpPr>
          <p:nvPr>
            <p:ph type="body" idx="1"/>
          </p:nvPr>
        </p:nvSpPr>
        <p:spPr>
          <a:xfrm>
            <a:off x="304385" y="241852"/>
            <a:ext cx="8538127" cy="4648200"/>
          </a:xfrm>
        </p:spPr>
        <p:txBody>
          <a:bodyPr/>
          <a:lstStyle/>
          <a:p>
            <a:pPr marL="0" indent="0" algn="just" eaLnBrk="1" hangingPunct="1">
              <a:buNone/>
            </a:pPr>
            <a:r>
              <a:rPr lang="en-US" b="1" cap="small" dirty="0">
                <a:cs typeface="Times New Roman" pitchFamily="18" charset="0"/>
              </a:rPr>
              <a:t>Function</a:t>
            </a:r>
            <a:r>
              <a:rPr lang="en-US" cap="small" dirty="0">
                <a:cs typeface="Times New Roman" pitchFamily="18" charset="0"/>
              </a:rPr>
              <a:t>:  </a:t>
            </a:r>
            <a:r>
              <a:rPr lang="en-US" sz="2800" b="1" u="sng" dirty="0">
                <a:cs typeface="Times New Roman" pitchFamily="18" charset="0"/>
              </a:rPr>
              <a:t>Exchange</a:t>
            </a:r>
            <a:r>
              <a:rPr lang="en-US" sz="2800" b="1" dirty="0">
                <a:cs typeface="Times New Roman" pitchFamily="18" charset="0"/>
              </a:rPr>
              <a:t> </a:t>
            </a:r>
            <a:r>
              <a:rPr lang="en-US" sz="2800" dirty="0">
                <a:cs typeface="Times New Roman" pitchFamily="18" charset="0"/>
              </a:rPr>
              <a:t>oxygen and carbon dioxide with the </a:t>
            </a:r>
            <a:r>
              <a:rPr lang="en-US" sz="2800" b="1" u="sng" dirty="0">
                <a:cs typeface="Times New Roman" pitchFamily="18" charset="0"/>
              </a:rPr>
              <a:t>external</a:t>
            </a:r>
            <a:r>
              <a:rPr lang="en-US" sz="2800" dirty="0">
                <a:cs typeface="Times New Roman" pitchFamily="18" charset="0"/>
              </a:rPr>
              <a:t> environment and your </a:t>
            </a:r>
            <a:r>
              <a:rPr lang="en-US" sz="2800" b="1" u="sng" dirty="0">
                <a:cs typeface="Times New Roman" pitchFamily="18" charset="0"/>
              </a:rPr>
              <a:t>internal</a:t>
            </a:r>
            <a:r>
              <a:rPr lang="en-US" sz="2800" dirty="0">
                <a:cs typeface="Times New Roman" pitchFamily="18" charset="0"/>
              </a:rPr>
              <a:t> environment</a:t>
            </a:r>
          </a:p>
          <a:p>
            <a:pPr algn="just" eaLnBrk="1" hangingPunct="1">
              <a:buFontTx/>
              <a:buChar char="-"/>
            </a:pPr>
            <a:endParaRPr lang="en-US" dirty="0">
              <a:cs typeface="Times New Roman" pitchFamily="18" charset="0"/>
            </a:endParaRPr>
          </a:p>
        </p:txBody>
      </p:sp>
      <p:pic>
        <p:nvPicPr>
          <p:cNvPr id="8" name="Picture 7"/>
          <p:cNvPicPr>
            <a:picLocks noChangeAspect="1"/>
          </p:cNvPicPr>
          <p:nvPr/>
        </p:nvPicPr>
        <p:blipFill>
          <a:blip r:embed="rId4"/>
          <a:stretch>
            <a:fillRect/>
          </a:stretch>
        </p:blipFill>
        <p:spPr>
          <a:xfrm>
            <a:off x="271490" y="1463988"/>
            <a:ext cx="2320713" cy="2526892"/>
          </a:xfrm>
          <a:prstGeom prst="rect">
            <a:avLst/>
          </a:prstGeom>
        </p:spPr>
      </p:pic>
      <p:sp>
        <p:nvSpPr>
          <p:cNvPr id="11" name="Oval 10"/>
          <p:cNvSpPr/>
          <p:nvPr/>
        </p:nvSpPr>
        <p:spPr>
          <a:xfrm>
            <a:off x="2145997" y="4653700"/>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01169" y="4372286"/>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41347" y="4333961"/>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70240" y="4235667"/>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661378" y="3953350"/>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44023" y="4463106"/>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87124" y="4152954"/>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49941" y="4555201"/>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62171" y="4732388"/>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22197" y="4403109"/>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18061" y="1560761"/>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Oval 25"/>
          <p:cNvSpPr/>
          <p:nvPr/>
        </p:nvSpPr>
        <p:spPr>
          <a:xfrm>
            <a:off x="5731196" y="1297291"/>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Oval 26"/>
          <p:cNvSpPr/>
          <p:nvPr/>
        </p:nvSpPr>
        <p:spPr>
          <a:xfrm>
            <a:off x="5624464" y="1941989"/>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8" name="Oval 27"/>
          <p:cNvSpPr/>
          <p:nvPr/>
        </p:nvSpPr>
        <p:spPr>
          <a:xfrm>
            <a:off x="5813347" y="1776307"/>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9" name="Oval 28"/>
          <p:cNvSpPr/>
          <p:nvPr/>
        </p:nvSpPr>
        <p:spPr>
          <a:xfrm>
            <a:off x="5615465" y="2267683"/>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0" name="TextBox 2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0223679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4.44444E-6 1.11111E-6 L 4.44444E-6 0.00023 C 0.00225 0.00625 0.0092 0.02569 0.01302 0.03079 C 0.01441 0.03264 0.01684 0.03217 0.01875 0.03264 C 0.02691 0.03981 0.02066 0.03356 0.03038 0.04815 C 0.03177 0.05023 0.03333 0.05185 0.03472 0.05393 C 0.03628 0.05648 0.03732 0.05926 0.03906 0.06157 C 0.0427 0.06713 0.0467 0.07199 0.05069 0.07708 C 0.05607 0.08426 0.05312 0.08194 0.05937 0.08472 C 0.06024 0.0868 0.06145 0.08866 0.06215 0.09051 C 0.06284 0.09236 0.06284 0.09467 0.06371 0.09653 C 0.06527 0.0993 0.06788 0.10116 0.06944 0.10417 C 0.07048 0.10602 0.07135 0.1081 0.07239 0.10995 C 0.07326 0.11134 0.07413 0.11296 0.07534 0.11389 C 0.07795 0.11551 0.08402 0.11759 0.08402 0.11782 C 0.08541 0.11898 0.08663 0.12083 0.08836 0.12153 C 0.09201 0.12338 0.09635 0.12292 0.09982 0.12546 C 0.10191 0.12662 0.10364 0.12801 0.10572 0.12917 C 0.10711 0.13009 0.10868 0.13032 0.11007 0.13125 C 0.12135 0.13866 0.10781 0.13217 0.11875 0.13704 C 0.12257 0.14074 0.12638 0.14491 0.13038 0.14861 C 0.13177 0.14977 0.13333 0.15092 0.13472 0.15231 C 0.13767 0.15602 0.13941 0.16319 0.1434 0.16389 L 0.15208 0.16597 C 0.15677 0.17014 0.15468 0.16967 0.15781 0.16967 L 0.15937 0.16967 C 0.1618 0.17546 0.16336 0.18217 0.16649 0.18727 C 0.16979 0.19213 0.17395 0.19537 0.17812 0.19884 C 0.18055 0.20069 0.18298 0.20255 0.18541 0.20463 C 0.18836 0.20694 0.19079 0.21111 0.19409 0.21227 C 0.21232 0.21829 0.18975 0.21065 0.20434 0.2162 C 0.20625 0.2169 0.20816 0.21736 0.21007 0.21805 C 0.21145 0.21991 0.21267 0.22222 0.21441 0.22384 C 0.22066 0.22986 0.225 0.22847 0.23316 0.22963 C 0.25816 0.24305 0.23611 0.23241 0.29704 0.23727 C 0.30191 0.23773 0.30659 0.23866 0.31145 0.23935 C 0.32534 0.24537 0.30972 0.23935 0.3434 0.23935 C 0.34687 0.23935 0.35017 0.24051 0.35347 0.2412 L 0.371 0.23935 C 0.37812 0.23866 0.38559 0.23912 0.39253 0.23727 C 0.39392 0.23704 0.39548 0.23356 0.39548 0.2338 L 0.39548 0.23356 C 0.39982 0.23287 0.40434 0.23287 0.40868 0.23148 C 0.41024 0.23102 0.41145 0.22893 0.41302 0.22778 C 0.41475 0.22616 0.41666 0.22477 0.41875 0.22384 C 0.41875 0.22407 0.43316 0.21898 0.43611 0.21805 L 0.44201 0.2162 C 0.44392 0.21551 0.44583 0.21481 0.44774 0.21412 L 0.45781 0.21042 C 0.4743 0.20463 0.46441 0.2088 0.47361 0.20463 C 0.47517 0.20324 0.47673 0.20208 0.47812 0.20069 C 0.47899 0.19954 0.47968 0.19722 0.48107 0.19676 C 0.4868 0.19514 0.4927 0.1956 0.49826 0.19491 C 0.49982 0.19352 0.50121 0.19213 0.50277 0.19097 C 0.50416 0.19005 0.5059 0.19005 0.50711 0.18912 C 0.5092 0.1875 0.51093 0.18495 0.51302 0.18333 C 0.51614 0.18055 0.51961 0.17778 0.52309 0.17546 C 0.52447 0.17477 0.52604 0.17454 0.52743 0.17361 C 0.53003 0.17199 0.53211 0.16921 0.53454 0.16782 C 0.53697 0.16667 0.53958 0.16667 0.54201 0.16597 C 0.54531 0.16481 0.54878 0.16342 0.55208 0.16204 C 0.55451 0.16088 0.55677 0.15926 0.55937 0.1581 C 0.56232 0.15694 0.56944 0.15509 0.57239 0.1544 C 0.5743 0.15231 0.57604 0.15023 0.57812 0.14861 C 0.57951 0.14745 0.58107 0.14745 0.58246 0.14653 C 0.58524 0.14491 0.59305 0.13634 0.59409 0.13495 C 0.59531 0.13333 0.59583 0.13102 0.59704 0.12917 C 0.59791 0.12778 0.59913 0.12685 0.59982 0.12546 C 0.60191 0.12176 0.60572 0.11389 0.60572 0.11412 C 0.60625 0.11111 0.60607 0.10833 0.60711 0.10602 C 0.60711 0.10625 0.61163 0.1 0.61302 0.09838 L 0.61302 0.09861 C 0.61684 0.09329 0.62031 0.0875 0.62447 0.08287 C 0.62569 0.08171 0.6276 0.08194 0.62882 0.08102 C 0.63038 0.07986 0.63177 0.07847 0.63316 0.07708 C 0.63524 0.07268 0.63628 0.06736 0.63906 0.06366 C 0.64288 0.05856 0.65295 0.05301 0.65781 0.04815 C 0.68194 0.02407 0.64305 0.06273 0.67083 0.03657 C 0.67343 0.03426 0.67552 0.03079 0.67812 0.02893 C 0.67986 0.02755 0.68211 0.02755 0.68402 0.02685 C 0.68541 0.02639 0.68697 0.02592 0.68836 0.025 C 0.69392 0.0213 0.69739 0.01597 0.70416 0.01528 L 0.74479 0.01157 C 0.74722 0.01088 0.74965 0.00949 0.75208 0.00949 C 0.75885 0.00949 0.76562 0.01088 0.77239 0.01157 C 0.77326 0.01157 0.7743 0.01157 0.77534 0.01157 L 0.77534 0.0118 L 0.77534 0.01157 " pathEditMode="relative" rAng="0" ptsTypes="AAAAAAAAAAAAAAAAAAAAAAAAAAAAAAAAAAAAAAAAAAAAAAAAAAAAAAAAAAAAAAAAAAAAAAAAAAAAAAAAAAAAAAAA">
                                      <p:cBhvr>
                                        <p:cTn id="6" dur="6000" fill="hold"/>
                                        <p:tgtEl>
                                          <p:spTgt spid="11"/>
                                        </p:tgtEl>
                                        <p:attrNameLst>
                                          <p:attrName>ppt_x</p:attrName>
                                          <p:attrName>ppt_y</p:attrName>
                                        </p:attrNameLst>
                                      </p:cBhvr>
                                      <p:rCtr x="38767" y="12083"/>
                                    </p:animMotion>
                                  </p:childTnLst>
                                </p:cTn>
                              </p:par>
                              <p:par>
                                <p:cTn id="7" presetID="0" presetClass="path" presetSubtype="0" repeatCount="indefinite" accel="50000" decel="50000" fill="hold" grpId="0" nodeType="withEffect">
                                  <p:stCondLst>
                                    <p:cond delay="0"/>
                                  </p:stCondLst>
                                  <p:childTnLst>
                                    <p:animMotion origin="layout" path="M -4.44444E-6 3.33333E-6 L -4.44444E-6 0.00023 C 0.00921 0.00486 0.02032 0.01018 0.02882 0.01736 C 0.03212 0.0199 0.03455 0.02407 0.03768 0.02685 C 0.0408 0.02986 0.04428 0.0324 0.04775 0.03472 C 0.05 0.03634 0.05278 0.0368 0.05504 0.03865 C 0.06198 0.04444 0.06841 0.05162 0.07535 0.05787 C 0.07691 0.05926 0.08455 0.06504 0.08681 0.06759 C 0.08837 0.06921 0.08959 0.07176 0.09115 0.07338 C 0.09393 0.07615 0.09723 0.07824 0.1 0.08102 C 0.10504 0.08611 0.10365 0.09027 0.10869 0.09838 C 0.11198 0.10416 0.11719 0.10787 0.12014 0.11389 C 0.12119 0.11597 0.12171 0.11828 0.12309 0.11967 C 0.12674 0.12361 0.13143 0.125 0.13473 0.12939 L 0.14636 0.1449 C 0.14775 0.14676 0.14896 0.14907 0.1507 0.15069 C 0.15209 0.15185 0.15365 0.15301 0.15504 0.15463 C 0.15712 0.15694 0.15903 0.15949 0.16077 0.16227 C 0.16198 0.16412 0.16233 0.16666 0.16372 0.16805 C 0.17744 0.18333 0.16129 0.15902 0.17535 0.17777 C 0.17657 0.17939 0.17709 0.18171 0.17813 0.18356 C 0.18143 0.18819 0.18577 0.19166 0.18837 0.19699 C 0.18924 0.19907 0.18994 0.20139 0.19132 0.20277 C 0.19237 0.20416 0.1941 0.20416 0.19566 0.20486 C 0.19948 0.20625 0.2033 0.20787 0.20712 0.20856 C 0.22223 0.21111 0.21494 0.20995 0.229 0.2125 C 0.23039 0.21389 0.23195 0.21481 0.23334 0.21643 C 0.23438 0.21759 0.23612 0.22014 0.23612 0.22037 L 0.23768 0.22014 C 0.24028 0.22083 0.26858 0.22639 0.2724 0.22801 C 0.29931 0.23912 0.25434 0.22963 0.29132 0.23564 C 0.29375 0.23657 0.3033 0.24051 0.30712 0.24143 C 0.30973 0.24213 0.32032 0.24421 0.32309 0.24537 C 0.32709 0.24699 0.33073 0.24977 0.33473 0.25115 C 0.34063 0.25347 0.3573 0.25463 0.36077 0.25509 L 0.36945 0.25694 C 0.37188 0.25764 0.37431 0.25856 0.37674 0.25879 C 0.3816 0.25972 0.38646 0.26018 0.39132 0.26088 L 0.40434 0.26273 C 0.40625 0.26342 0.40816 0.26481 0.41007 0.26481 C 0.42379 0.26481 0.43473 0.26273 0.44775 0.26088 C 0.45053 0.25995 0.45504 0.25856 0.45799 0.25694 C 0.46268 0.25416 0.46337 0.25254 0.46806 0.25115 C 0.47101 0.25023 0.47674 0.2493 0.47674 0.24953 L 0.4783 0.2493 C 0.48351 0.24791 0.48889 0.24699 0.4941 0.24537 C 0.49549 0.2449 0.49723 0.24444 0.49827 0.24352 C 0.50608 0.23819 0.49966 0.23865 0.51164 0.23564 C 0.51632 0.23449 0.52119 0.23449 0.52605 0.23379 C 0.52796 0.2331 0.53004 0.23287 0.53195 0.23194 C 0.54775 0.22222 0.53108 0.2287 0.54497 0.22407 C 0.55938 0.21296 0.55139 0.21828 0.56962 0.20856 L 0.56962 0.20879 C 0.57327 0.20602 0.57744 0.2037 0.58108 0.20092 C 0.59219 0.19236 0.5816 0.19699 0.59271 0.19328 C 0.59497 0.19051 0.59723 0.1875 0.6 0.18541 C 0.60365 0.18287 0.60782 0.18171 0.61164 0.17963 C 0.61459 0.17801 0.61737 0.17569 0.62032 0.17384 C 0.62223 0.17129 0.62396 0.16828 0.62605 0.1662 C 0.62778 0.16435 0.63039 0.16435 0.63195 0.16227 C 0.63299 0.16088 0.6323 0.15787 0.63334 0.15648 C 0.6349 0.15439 0.63733 0.15439 0.63907 0.15254 C 0.64306 0.14884 0.65018 0.13912 0.65504 0.13518 C 0.65782 0.13287 0.66094 0.13171 0.66372 0.12939 C 0.6658 0.12777 0.66771 0.12569 0.66962 0.12361 C 0.67257 0.1199 0.67466 0.11435 0.6783 0.11203 L 0.68698 0.10625 C 0.68889 0.1037 0.69046 0.10069 0.69271 0.09838 C 0.69393 0.09722 0.69584 0.09768 0.69705 0.09652 C 0.69705 0.09676 0.70608 0.08449 0.70869 0.08102 C 0.70973 0.07986 0.71042 0.07824 0.71164 0.07731 C 0.7257 0.06458 0.70382 0.08426 0.72171 0.06759 C 0.72466 0.06481 0.72744 0.06227 0.73039 0.05972 C 0.73282 0.05787 0.7349 0.05463 0.73768 0.05393 L 0.74497 0.05208 C 0.75105 0.04652 0.74792 0.04838 0.7566 0.04629 C 0.75938 0.0456 0.76233 0.04514 0.76528 0.04444 C 0.76771 0.04375 0.76997 0.04236 0.7724 0.04236 C 0.79619 0.04189 0.8198 0.04236 0.84358 0.04236 L 0.84358 0.04259 L 0.84358 0.04236 " pathEditMode="relative" rAng="0" ptsTypes="AAAAAAAAAAAAAAAAAAAAAAAAAAAAAAAAAAAAAAAAAAAAAAAAAAAAAAAAAAAAAAAAAAAAAAAAAAAAAAAAA">
                                      <p:cBhvr>
                                        <p:cTn id="8" dur="6000" fill="hold"/>
                                        <p:tgtEl>
                                          <p:spTgt spid="12"/>
                                        </p:tgtEl>
                                        <p:attrNameLst>
                                          <p:attrName>ppt_x</p:attrName>
                                          <p:attrName>ppt_y</p:attrName>
                                        </p:attrNameLst>
                                      </p:cBhvr>
                                      <p:rCtr x="42170" y="13241"/>
                                    </p:animMotion>
                                  </p:childTnLst>
                                </p:cTn>
                              </p:par>
                              <p:par>
                                <p:cTn id="9" presetID="0" presetClass="path" presetSubtype="0" repeatCount="indefinite" accel="50000" decel="50000" fill="hold" grpId="0" nodeType="withEffect">
                                  <p:stCondLst>
                                    <p:cond delay="0"/>
                                  </p:stCondLst>
                                  <p:childTnLst>
                                    <p:animMotion origin="layout" path="M 2.77778E-7 7.40741E-7 L 2.77778E-7 0.00023 C 0.00191 0.00694 0.00399 0.01389 0.00573 0.02106 C 0.00694 0.02616 0.00764 0.03148 0.00868 0.03657 C 0.00903 0.03912 0.00937 0.0419 0.01007 0.04444 C 0.01285 0.05347 0.01354 0.05579 0.0158 0.06574 C 0.01649 0.06829 0.01684 0.07083 0.01736 0.07338 C 0.0184 0.08125 0.01858 0.08935 0.0217 0.09653 C 0.02257 0.09884 0.02448 0.10046 0.02604 0.10231 C 0.03056 0.12662 0.02483 0.09653 0.02882 0.11597 C 0.02951 0.11852 0.02951 0.1213 0.03038 0.12361 C 0.03177 0.12801 0.03385 0.13009 0.03611 0.13333 C 0.04028 0.14977 0.03455 0.12963 0.04045 0.14305 C 0.04132 0.14468 0.04097 0.14722 0.04201 0.14884 C 0.04306 0.15069 0.04497 0.15116 0.04635 0.15255 C 0.05191 0.1588 0.04601 0.15509 0.05347 0.15833 C 0.06267 0.1787 0.0526 0.15903 0.06372 0.17384 C 0.07205 0.18518 0.06024 0.17454 0.07101 0.18542 C 0.07465 0.18935 0.07917 0.19398 0.08403 0.19514 C 0.08785 0.19606 0.09167 0.19653 0.09566 0.19722 C 0.10851 0.20278 0.10122 0.20046 0.11736 0.20301 C 0.11875 0.20417 0.12014 0.20579 0.1217 0.20671 C 0.12552 0.20949 0.13073 0.20949 0.13472 0.21065 C 0.13628 0.21111 0.1375 0.21204 0.13906 0.2125 C 0.14149 0.21343 0.14392 0.21366 0.14635 0.21458 C 0.14931 0.21551 0.15503 0.21829 0.15503 0.21852 C 0.15642 0.22037 0.15747 0.22338 0.15937 0.22407 L 0.16372 0.22222 L 0.16372 0.22245 C 0.1691 0.22824 0.1816 0.24398 0.18837 0.24537 L 0.19705 0.24745 C 0.21562 0.25972 0.20642 0.25486 0.22465 0.26296 C 0.22465 0.26319 0.23333 0.26667 0.23333 0.2669 L 0.24497 0.26875 C 0.25677 0.27824 0.24722 0.27199 0.25937 0.27639 C 0.26233 0.27755 0.2651 0.27917 0.26806 0.28032 C 0.27778 0.28356 0.28229 0.2838 0.29132 0.28611 C 0.29375 0.28657 0.29601 0.28773 0.29844 0.28796 C 0.30486 0.28889 0.31111 0.28935 0.31736 0.29005 C 0.33715 0.28935 0.35694 0.28981 0.37674 0.28796 C 0.37847 0.28773 0.37951 0.28495 0.38108 0.28403 C 0.38351 0.28287 0.38594 0.28287 0.38837 0.28218 L 0.39566 0.27245 L 0.39705 0.27245 C 0.41042 0.2713 0.42049 0.2713 0.43333 0.26667 C 0.43542 0.26597 0.43715 0.26389 0.43906 0.26296 C 0.4434 0.26065 0.44774 0.2588 0.45208 0.25694 C 0.48125 0.2463 0.45608 0.25718 0.46944 0.25116 C 0.48108 0.23958 0.46875 0.25023 0.48837 0.24167 C 0.49722 0.23773 0.50556 0.23194 0.51424 0.22801 C 0.5158 0.22731 0.51719 0.22662 0.51875 0.22616 C 0.52604 0.22384 0.53472 0.22315 0.54201 0.22222 C 0.54635 0.22106 0.55104 0.22083 0.55503 0.21829 C 0.56128 0.21481 0.56649 0.20903 0.5724 0.20486 C 0.57483 0.20324 0.57726 0.20231 0.57969 0.20093 C 0.59062 0.17917 0.57309 0.21134 0.58837 0.19329 C 0.59149 0.18958 0.59236 0.1831 0.59566 0.17963 C 0.60035 0.175 0.60642 0.17384 0.61163 0.17014 C 0.61528 0.16736 0.61858 0.16389 0.6217 0.16042 C 0.62535 0.15625 0.62969 0.15255 0.63194 0.14676 C 0.63281 0.14421 0.63351 0.14143 0.63472 0.13912 C 0.63594 0.13727 0.63785 0.1368 0.63924 0.13518 C 0.6408 0.13356 0.64184 0.13125 0.64358 0.1294 C 0.64722 0.12546 0.65174 0.12245 0.65503 0.11782 L 0.66233 0.1081 C 0.6658 0.1037 0.66823 0.09977 0.67257 0.09653 C 0.67378 0.0956 0.67535 0.09537 0.67691 0.09468 C 0.67882 0.09259 0.68056 0.09028 0.68264 0.08889 C 0.68437 0.08773 0.68663 0.08773 0.68837 0.0868 C 0.69097 0.08588 0.69323 0.08403 0.69566 0.0831 C 0.69965 0.08125 0.70642 0.07986 0.71024 0.07917 C 0.72222 0.07685 0.7191 0.07361 0.72326 0.07917 L 0.72326 0.08102 C 0.73819 0.07986 0.7533 0.07523 0.76823 0.07731 C 0.78455 0.0794 0.77778 0.07917 0.78854 0.07917 L 0.78854 0.0794 " pathEditMode="relative" rAng="0" ptsTypes="AAAAAAAAAAAAAAAAAAAAAAAAAAAAAAAAAAAAAAAAAAAAAAAAAAAAAAAAAAAAAAAAAAAAAAAAAAAA">
                                      <p:cBhvr>
                                        <p:cTn id="10" dur="6000" fill="hold"/>
                                        <p:tgtEl>
                                          <p:spTgt spid="14"/>
                                        </p:tgtEl>
                                        <p:attrNameLst>
                                          <p:attrName>ppt_x</p:attrName>
                                          <p:attrName>ppt_y</p:attrName>
                                        </p:attrNameLst>
                                      </p:cBhvr>
                                      <p:rCtr x="39427" y="14491"/>
                                    </p:animMotion>
                                  </p:childTnLst>
                                </p:cTn>
                              </p:par>
                              <p:par>
                                <p:cTn id="11" presetID="0" presetClass="path" presetSubtype="0" repeatCount="indefinite" accel="50000" decel="50000" fill="hold" grpId="0" nodeType="withEffect">
                                  <p:stCondLst>
                                    <p:cond delay="0"/>
                                  </p:stCondLst>
                                  <p:childTnLst>
                                    <p:animMotion origin="layout" path="M 2.77778E-6 -1.11111E-6 L 2.77778E-6 0.00023 C 0.01146 0.00046 0.02309 0.00023 0.03472 0.00185 C 0.03767 0.00232 0.0434 0.00579 0.0434 0.00602 C 0.04982 0.01435 0.04583 0.01065 0.05642 0.01528 L 0.06076 0.01736 C 0.06215 0.01921 0.06337 0.02176 0.0651 0.02315 C 0.07534 0.03079 0.06857 0.01412 0.08246 0.03264 C 0.0835 0.03403 0.0842 0.03588 0.08541 0.03658 C 0.08819 0.03843 0.09409 0.04051 0.09409 0.04074 C 0.09705 0.04306 0.09948 0.04676 0.10278 0.04815 C 0.10434 0.04884 0.10573 0.04931 0.10712 0.05 C 0.1184 0.05764 0.10486 0.05116 0.1158 0.05602 C 0.1217 0.06736 0.11528 0.05741 0.12309 0.06366 C 0.1243 0.06458 0.125 0.06644 0.12604 0.06759 C 0.12778 0.06945 0.13003 0.0713 0.13177 0.07338 C 0.13281 0.07454 0.13368 0.07616 0.13472 0.07708 C 0.13923 0.08171 0.14392 0.08565 0.14913 0.08866 C 0.15052 0.08958 0.15208 0.09005 0.15347 0.09074 L 0.15937 0.09838 C 0.16024 0.09977 0.16232 0.10046 0.16232 0.10232 L 0.16232 0.1081 L 0.16232 0.10995 C 0.16666 0.11458 0.17083 0.11921 0.17534 0.12361 C 0.17673 0.125 0.1783 0.12593 0.17968 0.12732 C 0.19045 0.13935 0.17604 0.12685 0.19114 0.13889 C 0.19288 0.14236 0.1967 0.15 0.19843 0.15255 C 0.20069 0.15533 0.20364 0.15718 0.20573 0.16019 C 0.20798 0.16366 0.20937 0.16829 0.21146 0.17176 C 0.21406 0.17593 0.21736 0.17963 0.22014 0.18333 L 0.22448 0.18912 C 0.22552 0.19051 0.22621 0.19213 0.22743 0.19306 C 0.22899 0.19445 0.23055 0.19537 0.23159 0.19699 C 0.23333 0.19861 0.23437 0.20116 0.23611 0.20278 C 0.23837 0.20463 0.24097 0.20486 0.24323 0.20648 C 0.24635 0.2088 0.24861 0.21389 0.25208 0.21435 C 0.27326 0.21713 0.29462 0.21551 0.3158 0.2162 C 0.31788 0.2169 0.31979 0.21759 0.3217 0.21806 C 0.3408 0.22269 0.32448 0.21759 0.33767 0.22199 C 0.34132 0.22685 0.34045 0.22662 0.34635 0.22986 C 0.34913 0.23125 0.35503 0.23357 0.35503 0.2338 C 0.35746 0.23611 0.35972 0.23889 0.36232 0.24144 C 0.3651 0.24398 0.3684 0.24583 0.371 0.24908 C 0.37239 0.25093 0.37378 0.25301 0.37534 0.25486 C 0.37916 0.25926 0.3809 0.25926 0.38541 0.2625 C 0.38698 0.26366 0.38819 0.26551 0.38975 0.26644 C 0.38975 0.26667 0.40069 0.2713 0.40278 0.27222 L 0.40712 0.27431 C 0.4158 0.27338 0.42968 0.27245 0.43906 0.27037 C 0.4434 0.26921 0.45208 0.26644 0.45208 0.26667 L 0.45208 0.26644 C 0.45607 0.2662 0.47812 0.26574 0.48698 0.2625 C 0.50712 0.25533 0.47639 0.26181 0.50712 0.25486 C 0.51614 0.25278 0.53455 0.25162 0.54201 0.25093 C 0.5434 0.25046 0.54496 0.25 0.54635 0.24908 C 0.54878 0.24745 0.55087 0.24468 0.55364 0.24329 C 0.55729 0.24144 0.5651 0.23935 0.5651 0.23958 C 0.56666 0.2382 0.56788 0.23658 0.56944 0.23565 C 0.57396 0.23264 0.58142 0.23241 0.58541 0.23171 C 0.59548 0.22292 0.5908 0.22546 0.59843 0.22199 C 0.60034 0.22014 0.60243 0.21829 0.60434 0.2162 C 0.60538 0.21505 0.60607 0.21343 0.60712 0.21227 C 0.61059 0.2088 0.61337 0.20718 0.61736 0.20463 C 0.61927 0.20208 0.62083 0.19908 0.62309 0.19699 C 0.6243 0.19583 0.62639 0.19653 0.62725 0.19491 C 0.64028 0.17801 0.62378 0.19074 0.63767 0.18148 C 0.63854 0.17963 0.63958 0.17755 0.64045 0.1757 C 0.64201 0.17315 0.6434 0.1706 0.64496 0.16806 C 0.65017 0.15671 0.64479 0.16296 0.65208 0.15625 C 0.65416 0.14838 0.65399 0.14699 0.65937 0.13889 C 0.66093 0.13658 0.66354 0.13542 0.6651 0.1331 C 0.67014 0.12639 0.66545 0.12755 0.67239 0.12361 C 0.67517 0.12176 0.6783 0.1213 0.68107 0.11968 C 0.68507 0.11736 0.68854 0.11366 0.69271 0.11204 C 0.71007 0.10509 0.70225 0.10718 0.71597 0.10417 C 0.725 0.0919 0.71788 0.09861 0.73177 0.09445 C 0.74514 0.09074 0.73941 0.09005 0.75364 0.08681 C 0.76371 0.08449 0.77396 0.08333 0.78403 0.08102 C 0.79375 0.07894 0.79271 0.0831 0.79271 0.07523 L 0.79271 0.07546 C 0.80173 0.07408 0.81007 0.07338 0.81875 0.0713 C 0.83611 0.06713 0.81493 0.07153 0.82899 0.06759 C 0.83177 0.06667 0.83472 0.06597 0.83767 0.06551 C 0.84687 0.06458 0.85607 0.06435 0.8651 0.06366 L 0.88975 0.06181 C 0.89548 0.05926 0.89444 0.05949 0.90139 0.05787 C 0.90191 0.05764 0.90243 0.05787 0.90278 0.05787 L 0.90278 0.0581 " pathEditMode="relative" rAng="0" ptsTypes="AAAAAAAAAAAAAAAAAAAAAAAAAAAAAAAAAAAAAAAAAAAAAAAAAAAAAAAAAAAAAAAAAAAAAAAAAAAAAAAAAAAAAAAA">
                                      <p:cBhvr>
                                        <p:cTn id="12" dur="6000" fill="hold"/>
                                        <p:tgtEl>
                                          <p:spTgt spid="13"/>
                                        </p:tgtEl>
                                        <p:attrNameLst>
                                          <p:attrName>ppt_x</p:attrName>
                                          <p:attrName>ppt_y</p:attrName>
                                        </p:attrNameLst>
                                      </p:cBhvr>
                                      <p:rCtr x="45139" y="13704"/>
                                    </p:animMotion>
                                  </p:childTnLst>
                                </p:cTn>
                              </p:par>
                              <p:par>
                                <p:cTn id="13" presetID="0" presetClass="path" presetSubtype="0" repeatCount="indefinite" accel="50000" decel="50000" fill="hold" grpId="0" nodeType="withEffect">
                                  <p:stCondLst>
                                    <p:cond delay="0"/>
                                  </p:stCondLst>
                                  <p:childTnLst>
                                    <p:animMotion origin="layout" path="M -4.16667E-6 4.44444E-6 L -4.16667E-6 0.00023 C 0.00973 0.00787 0.01997 0.01527 0.02882 0.025 C 0.03212 0.02847 0.03507 0.03217 0.03768 0.03657 C 0.03959 0.04004 0.04063 0.04421 0.04202 0.04814 C 0.04254 0.05 0.04254 0.05231 0.04341 0.05393 C 0.04497 0.05694 0.04723 0.05925 0.04914 0.0618 C 0.05035 0.06597 0.05209 0.07361 0.05348 0.07708 C 0.05469 0.08009 0.05643 0.0824 0.05782 0.08495 C 0.05886 0.08888 0.05938 0.09282 0.06077 0.09652 L 0.0665 0.11203 C 0.06702 0.11574 0.06702 0.1199 0.06806 0.12361 C 0.06858 0.12569 0.06997 0.12731 0.07084 0.12939 C 0.0724 0.13263 0.07396 0.13564 0.07535 0.13912 C 0.08316 0.16018 0.0757 0.1456 0.08403 0.16018 L 0.08837 0.17777 C 0.08872 0.17963 0.08941 0.18148 0.08976 0.18356 C 0.08993 0.18495 0.09132 0.19629 0.09271 0.19884 C 0.09375 0.20115 0.09549 0.20277 0.09705 0.20463 C 0.09792 0.20787 0.09827 0.2118 0.09983 0.21435 C 0.10139 0.21666 0.10382 0.21689 0.10573 0.21828 C 0.11459 0.22476 0.11355 0.22569 0.12448 0.23171 C 0.12639 0.23287 0.12848 0.2331 0.13039 0.23379 C 0.13178 0.23495 0.13334 0.23611 0.13473 0.2375 C 0.14723 0.24953 0.13455 0.23819 0.1448 0.24722 C 0.14653 0.25625 0.14428 0.25486 0.14914 0.25486 L 0.14914 0.25509 C 0.154 0.2581 0.15886 0.26157 0.16372 0.26458 C 0.16598 0.2662 0.16858 0.26689 0.17084 0.26851 C 0.18091 0.27523 0.16893 0.27037 0.18108 0.2743 C 0.18299 0.27569 0.1849 0.27708 0.18681 0.27824 C 0.1908 0.28032 0.20191 0.28472 0.20573 0.28588 C 0.20816 0.28657 0.21059 0.28703 0.21285 0.28773 C 0.23143 0.29328 0.20417 0.28588 0.22605 0.29166 C 0.22796 0.29351 0.22952 0.29629 0.23178 0.29745 C 0.24289 0.30347 0.23716 0.29629 0.2448 0.30138 C 0.25035 0.30509 0.25608 0.30949 0.26077 0.31481 C 0.26858 0.32384 0.26268 0.32152 0.27674 0.33032 C 0.27987 0.3324 0.28351 0.3331 0.28681 0.33425 C 0.3033 0.33981 0.32084 0.33726 0.3375 0.33796 C 0.35834 0.34027 0.35955 0.34004 0.38247 0.34375 C 0.38924 0.3449 0.39601 0.34722 0.40278 0.34768 L 0.43316 0.34976 C 0.46059 0.34768 0.45313 0.35601 0.46216 0.34375 L 0.46355 0.34375 C 0.46823 0.34189 0.47761 0.33865 0.48247 0.33425 C 0.48507 0.33194 0.48716 0.3287 0.48976 0.32638 C 0.49948 0.31782 0.50174 0.31666 0.51007 0.31111 C 0.51441 0.30463 0.51841 0.29791 0.52309 0.29166 C 0.52674 0.2868 0.53056 0.28217 0.53455 0.27824 C 0.54115 0.27175 0.54931 0.26828 0.55487 0.26088 C 0.56007 0.25393 0.5566 0.25763 0.5665 0.25115 C 0.56997 0.24652 0.57257 0.24097 0.57674 0.2375 C 0.58056 0.23425 0.58542 0.23402 0.58976 0.23171 C 0.59167 0.23078 0.59375 0.22939 0.59549 0.228 C 0.60053 0.22361 0.60539 0.21944 0.61007 0.21435 C 0.61285 0.21111 0.61546 0.20717 0.61875 0.20463 C 0.62709 0.19814 0.63785 0.19652 0.6448 0.18726 C 0.64618 0.18541 0.6474 0.18287 0.64914 0.18148 C 0.65365 0.17777 0.65851 0.17708 0.66355 0.17569 C 0.67032 0.16967 0.67136 0.16875 0.68108 0.16226 C 0.6823 0.16134 0.68386 0.16088 0.68542 0.16018 C 0.68785 0.15902 0.69028 0.15787 0.69254 0.15648 C 0.69688 0.15393 0.70105 0.15023 0.70556 0.14861 C 0.71025 0.14699 0.71528 0.14745 0.72014 0.14675 C 0.73421 0.13541 0.72066 0.14444 0.7448 0.13912 C 0.74775 0.13842 0.75035 0.13564 0.75348 0.13518 C 0.76303 0.13356 0.77275 0.13379 0.78247 0.13333 C 0.78542 0.13194 0.79011 0.13333 0.79115 0.12939 L 0.79254 0.12361 L 0.7941 0.12361 C 0.80226 0.1243 0.81042 0.1243 0.81858 0.12546 C 0.82014 0.12569 0.82153 0.12685 0.82309 0.12731 C 0.825 0.12824 0.82691 0.1287 0.82882 0.12939 C 0.83021 0.12986 0.8316 0.13125 0.83316 0.13125 C 0.8408 0.13194 0.84862 0.13125 0.85643 0.13125 L 0.85643 0.13148 " pathEditMode="relative" rAng="0" ptsTypes="AAAAAAAAAAAAAAAAAAAAAAAAAAAAAAAAAAAAAAAAAAAAAAAAAAAAAAAAAAAAAAAAAAAAAAAAAAAAA">
                                      <p:cBhvr>
                                        <p:cTn id="14" dur="6000" fill="hold"/>
                                        <p:tgtEl>
                                          <p:spTgt spid="19"/>
                                        </p:tgtEl>
                                        <p:attrNameLst>
                                          <p:attrName>ppt_x</p:attrName>
                                          <p:attrName>ppt_y</p:attrName>
                                        </p:attrNameLst>
                                      </p:cBhvr>
                                      <p:rCtr x="42812" y="17523"/>
                                    </p:animMotion>
                                  </p:childTnLst>
                                </p:cTn>
                              </p:par>
                              <p:par>
                                <p:cTn id="15" presetID="0" presetClass="path" presetSubtype="0" repeatCount="indefinite" accel="50000" decel="50000" fill="hold" grpId="0" nodeType="withEffect">
                                  <p:stCondLst>
                                    <p:cond delay="0"/>
                                  </p:stCondLst>
                                  <p:childTnLst>
                                    <p:animMotion origin="layout" path="M 4.72222E-6 -3.7037E-6 L 4.72222E-6 0.00024 C 0.00468 -0.00254 0.00954 -0.00555 0.01441 -0.00787 C 0.01701 -0.00902 0.02517 -0.01111 0.02743 -0.01157 C 0.03732 -0.00717 0.02517 -0.01273 0.03906 -0.00578 C 0.04045 -0.00509 0.04201 -0.00463 0.0434 -0.00393 C 0.04635 -0.00208 0.04913 -3.7037E-6 0.05208 0.00186 C 0.0559 0.00695 0.05885 0.01227 0.06371 0.01551 C 0.0651 0.01644 0.06666 0.01667 0.06805 0.01736 L 0.07534 0.02709 C 0.07673 0.02894 0.07777 0.03195 0.07968 0.03287 L 0.08402 0.03473 C 0.0875 0.03936 0.08975 0.04306 0.09409 0.0463 C 0.09531 0.04723 0.09704 0.04769 0.09826 0.04815 C 0.1 0.05024 0.10104 0.05255 0.10277 0.05417 C 0.12604 0.07315 0.11006 0.05903 0.1217 0.06574 C 0.12691 0.06852 0.12743 0.06945 0.13177 0.07338 C 0.13958 0.08889 0.12934 0.07014 0.13906 0.08311 C 0.14774 0.09468 0.13246 0.08426 0.15069 0.10047 L 0.15937 0.10811 C 0.16302 0.12269 0.15816 0.10486 0.16371 0.11968 C 0.16527 0.12408 0.16631 0.12894 0.16805 0.13334 C 0.16875 0.13496 0.171 0.13704 0.171 0.13727 L 0.171 0.13704 C 0.17586 0.14236 0.18055 0.14746 0.18541 0.15255 C 0.1868 0.15394 0.18854 0.15486 0.18975 0.15649 C 0.19791 0.16736 0.18593 0.15787 0.19843 0.16621 C 0.2177 0.1919 0.19479 0.16343 0.20868 0.1757 C 0.21041 0.17732 0.21128 0.1801 0.21284 0.18149 C 0.21475 0.18334 0.21684 0.18403 0.21875 0.18542 C 0.221 0.18704 0.22743 0.19352 0.22899 0.19514 C 0.23194 0.19885 0.23506 0.20232 0.23767 0.20672 C 0.23923 0.20996 0.24097 0.21389 0.2434 0.21644 C 0.24461 0.21806 0.24739 0.21736 0.24895 0.21829 C 0.26614 0.22686 0.24236 0.21783 0.26197 0.22408 C 0.28628 0.23172 0.27152 0.22848 0.29131 0.23172 C 0.3085 0.23843 0.29427 0.2338 0.31441 0.2375 C 0.32326 0.23936 0.31927 0.23889 0.32604 0.24144 C 0.32795 0.24213 0.32986 0.24283 0.33194 0.24352 C 0.34149 0.24283 0.35121 0.2426 0.36093 0.24144 C 0.36232 0.24121 0.36371 0.24005 0.36527 0.23959 C 0.36718 0.23889 0.36909 0.23843 0.371 0.2375 C 0.37395 0.23635 0.37673 0.23473 0.37968 0.2338 C 0.38159 0.23311 0.38368 0.23264 0.38541 0.23172 C 0.38993 0.2301 0.39861 0.22593 0.39861 0.22616 C 0.4 0.22477 0.40191 0.22408 0.40295 0.22223 C 0.40659 0.21436 0.40572 0.20926 0.40572 0.20093 L 0.40572 0.19908 C 0.40625 0.18866 0.40659 0.17824 0.40729 0.16806 C 0.40746 0.16412 0.40833 0.16042 0.40868 0.15649 C 0.40937 0.14931 0.4092 0.14213 0.41006 0.13519 C 0.41059 0.13125 0.41302 0.12361 0.41302 0.12385 C 0.41354 0.1088 0.41388 0.09399 0.41441 0.07917 C 0.41493 0.06945 0.41475 0.05973 0.41597 0.05024 C 0.41666 0.04422 0.42031 0.03287 0.42031 0.03311 C 0.42135 0.02269 0.42187 0.0176 0.42326 0.00764 C 0.42361 0.0044 0.42378 0.00116 0.42465 -0.00208 C 0.42517 -0.00416 0.42656 -0.00578 0.4276 -0.00787 C 0.42795 -0.01111 0.42864 -0.01412 0.42899 -0.01736 C 0.42968 -0.02361 0.4309 -0.04375 0.43194 -0.05023 C 0.43229 -0.05347 0.4342 -0.05972 0.43628 -0.0618 C 0.4375 -0.06319 0.44062 -0.06389 0.44062 -0.06365 L 0.44062 -0.06389 C 0.44305 -0.07986 0.44496 -0.09606 0.44791 -0.11203 C 0.44826 -0.11481 0.45 -0.11713 0.45069 -0.1199 C 0.45069 -0.11967 0.45659 -0.14305 0.45659 -0.14282 L 0.45798 -0.14884 C 0.4585 -0.15463 0.4592 -0.16041 0.45937 -0.1662 C 0.4618 -0.21805 0.45711 -0.19745 0.46232 -0.21828 C 0.46371 -0.27338 0.45416 -0.25972 0.46527 -0.2743 L 0.46527 -0.27407 C 0.46788 -0.32754 0.46458 -0.28287 0.46961 -0.32083 C 0.47031 -0.32592 0.46996 -0.33125 0.471 -0.33634 C 0.47204 -0.34097 0.47395 -0.34537 0.47534 -0.34976 C 0.47586 -0.36458 0.47691 -0.37939 0.47691 -0.39421 C 0.47691 -0.41157 0.47621 -0.42893 0.47534 -0.44629 C 0.47534 -0.44838 0.47413 -0.45023 0.47395 -0.45208 C 0.47361 -0.45787 0.47395 -0.46365 0.47395 -0.46944 L 0.47395 -0.46921 L 0.47395 -0.46944 " pathEditMode="relative" rAng="0" ptsTypes="AAAAAAAAAAAAAAAAAAAAAAAAAAAAAAAAAAAAAAAAAAAAAAAAAAAAAAAAAAAAAAAAAAAAAAAAAAAAAAAA">
                                      <p:cBhvr>
                                        <p:cTn id="16" dur="6000" fill="hold"/>
                                        <p:tgtEl>
                                          <p:spTgt spid="20"/>
                                        </p:tgtEl>
                                        <p:attrNameLst>
                                          <p:attrName>ppt_x</p:attrName>
                                          <p:attrName>ppt_y</p:attrName>
                                        </p:attrNameLst>
                                      </p:cBhvr>
                                      <p:rCtr x="23837" y="-11296"/>
                                    </p:animMotion>
                                  </p:childTnLst>
                                </p:cTn>
                              </p:par>
                              <p:par>
                                <p:cTn id="17" presetID="0" presetClass="path" presetSubtype="0" repeatCount="indefinite" accel="50000" decel="50000" fill="hold" grpId="0" nodeType="withEffect">
                                  <p:stCondLst>
                                    <p:cond delay="0"/>
                                  </p:stCondLst>
                                  <p:childTnLst>
                                    <p:animMotion origin="layout" path="M -2.77778E-6 -4.81481E-6 L -2.77778E-6 0.00024 C 0.0033 0.00371 0.0066 0.00788 0.01007 0.01158 C 0.01146 0.01297 0.0132 0.01366 0.01441 0.01528 C 0.01563 0.0169 0.01632 0.01922 0.01736 0.02107 C 0.01771 0.02385 0.01806 0.02639 0.01875 0.02894 C 0.01945 0.03102 0.02084 0.03264 0.0217 0.03473 C 0.029 0.05186 0.02032 0.03403 0.02743 0.04815 C 0.02795 0.05024 0.02813 0.05232 0.029 0.05394 C 0.03056 0.05811 0.03473 0.06551 0.03473 0.06575 C 0.03525 0.0676 0.03542 0.06968 0.03611 0.0713 C 0.03698 0.07338 0.03837 0.075 0.03907 0.07732 C 0.04445 0.0963 0.03663 0.07917 0.04341 0.0926 L 0.04636 0.10417 C 0.0467 0.10625 0.0474 0.10811 0.04775 0.10996 C 0.04827 0.11274 0.04827 0.11551 0.04913 0.11783 C 0.05018 0.12014 0.05209 0.12176 0.05348 0.12362 C 0.05608 0.13357 0.0533 0.1257 0.05799 0.13334 C 0.05903 0.13496 0.05973 0.13704 0.06077 0.13913 C 0.06216 0.14167 0.06372 0.14422 0.06511 0.14676 C 0.06719 0.15487 0.06806 0.16135 0.0724 0.16806 C 0.07361 0.16968 0.07535 0.17038 0.07674 0.172 C 0.08559 0.18195 0.07865 0.17825 0.08837 0.18149 C 0.09132 0.18403 0.09375 0.18774 0.09705 0.18936 C 0.10591 0.19329 0.09653 0.18866 0.10712 0.19514 C 0.10955 0.19653 0.11216 0.19746 0.11441 0.19885 C 0.1257 0.20649 0.11216 0.19977 0.12309 0.20463 C 0.12466 0.20672 0.12587 0.2088 0.12743 0.21042 C 0.13021 0.21343 0.13611 0.21829 0.13611 0.21852 C 0.13716 0.22014 0.13768 0.22246 0.13907 0.22408 C 0.1408 0.22593 0.14306 0.22639 0.14497 0.22801 C 0.14636 0.22917 0.14792 0.23033 0.14931 0.23172 C 0.15486 0.23797 0.15139 0.2375 0.15504 0.2375 L 0.15504 0.23774 C 0.15955 0.23959 0.16893 0.24283 0.17396 0.24723 C 0.17848 0.25139 0.17518 0.25186 0.18108 0.25487 C 0.18351 0.25602 0.18594 0.25625 0.18837 0.25695 C 0.19184 0.2595 0.19514 0.26204 0.19844 0.26459 C 0.2 0.26575 0.20139 0.26737 0.20295 0.26852 C 0.20417 0.26945 0.20573 0.26968 0.20729 0.27038 C 0.20868 0.27176 0.21025 0.27269 0.21163 0.27431 C 0.21511 0.27848 0.21702 0.28658 0.2217 0.28774 C 0.23038 0.29005 0.22657 0.28866 0.23334 0.29167 C 0.23802 0.29792 0.23559 0.29584 0.24497 0.29931 C 0.25504 0.30325 0.25573 0.30301 0.26528 0.30533 C 0.27483 0.30463 0.28455 0.3044 0.29427 0.30325 C 0.2967 0.30301 0.29896 0.30163 0.30139 0.30139 C 0.30868 0.30047 0.31598 0.3 0.32327 0.29931 C 0.32604 0.29815 0.32969 0.29838 0.33195 0.29561 C 0.33282 0.29422 0.33386 0.29306 0.33473 0.29167 C 0.34219 0.2794 0.33351 0.29144 0.34063 0.28195 C 0.34375 0.26945 0.33941 0.28172 0.34636 0.27431 C 0.34775 0.27292 0.34827 0.27038 0.34931 0.26852 C 0.34983 0.26667 0.35035 0.26459 0.3507 0.26274 C 0.35174 0.25764 0.35365 0.24723 0.35365 0.24746 C 0.35417 0.24144 0.35434 0.23565 0.35504 0.22987 C 0.35538 0.22732 0.35625 0.22477 0.3566 0.22223 C 0.35782 0.20741 0.35452 0.19098 0.35938 0.17778 L 0.36233 0.16991 L 0.36233 0.17014 C 0.36285 0.15973 0.36302 0.14931 0.36372 0.13913 C 0.36407 0.1345 0.3658 0.12987 0.36667 0.12547 C 0.36719 0.12292 0.36771 0.12038 0.36806 0.11783 C 0.36893 0.11227 0.36979 0.10232 0.37101 0.09653 C 0.37188 0.0926 0.37327 0.08889 0.37396 0.08496 C 0.37726 0.06713 0.37466 0.07385 0.37969 0.06366 C 0.38021 0.06042 0.38021 0.05695 0.38125 0.05394 C 0.38177 0.05232 0.38351 0.05186 0.38403 0.05024 C 0.38525 0.04723 0.38681 0.03241 0.38698 0.03079 C 0.39063 0.00463 0.38646 0.03334 0.38993 0.01528 C 0.39045 0.01227 0.39063 0.0088 0.39132 0.00579 C 0.39219 0.00186 0.39427 -0.00578 0.39427 -0.00555 C 0.39479 -0.01689 0.39532 -0.02777 0.39566 -0.03865 C 0.39723 -0.07847 0.39705 -0.06666 0.39705 -0.08888 L 0.39705 -0.08865 C 0.39757 -0.09745 0.39775 -0.10578 0.39861 -0.11412 C 0.39879 -0.1162 0.39983 -0.11782 0.4 -0.1199 C 0.4007 -0.125 0.40087 -0.13032 0.40157 -0.13541 C 0.40469 -0.1625 0.40122 -0.13217 0.40434 -0.15069 C 0.40504 -0.15462 0.40538 -0.15856 0.40591 -0.1625 C 0.40625 -0.19837 0.40643 -0.23449 0.40729 -0.2706 C 0.40729 -0.27268 0.40851 -0.2743 0.40868 -0.27638 C 0.40955 -0.28541 0.41007 -0.29444 0.41025 -0.30347 C 0.41059 -0.32592 0.41025 -0.34861 0.41025 -0.37106 L 0.41025 -0.37291 C 0.40799 -0.40578 0.40868 -0.38726 0.40868 -0.42893 L 0.40868 -0.4287 " pathEditMode="relative" rAng="0" ptsTypes="AAAAAAAAAAAAAAAAAAAAAAAAAAAAAAAAAAAAAAAAAAAAAAAAAAAAAAAAAAAAAAAAAAAAAAAAAAAAAAAAAAAAAAA">
                                      <p:cBhvr>
                                        <p:cTn id="18" dur="6000" fill="hold"/>
                                        <p:tgtEl>
                                          <p:spTgt spid="21"/>
                                        </p:tgtEl>
                                        <p:attrNameLst>
                                          <p:attrName>ppt_x</p:attrName>
                                          <p:attrName>ppt_y</p:attrName>
                                        </p:attrNameLst>
                                      </p:cBhvr>
                                      <p:rCtr x="20503" y="-6181"/>
                                    </p:animMotion>
                                  </p:childTnLst>
                                </p:cTn>
                              </p:par>
                              <p:par>
                                <p:cTn id="19" presetID="0" presetClass="path" presetSubtype="0" repeatCount="indefinite" accel="50000" decel="50000" fill="hold" grpId="0" nodeType="withEffect">
                                  <p:stCondLst>
                                    <p:cond delay="0"/>
                                  </p:stCondLst>
                                  <p:childTnLst>
                                    <p:animMotion origin="layout" path="M -2.22222E-6 2.59259E-6 L -2.22222E-6 0.00023 C 0.00434 0.00833 0.00886 0.01666 0.01302 0.02523 C 0.01406 0.02754 0.01459 0.03055 0.0158 0.03287 C 0.01719 0.03565 0.02674 0.05139 0.02882 0.05231 L 0.03334 0.05416 C 0.03854 0.05879 0.03802 0.05764 0.04202 0.06574 C 0.04306 0.06828 0.04358 0.07129 0.04479 0.07361 C 0.04653 0.07639 0.04879 0.0787 0.0507 0.08125 C 0.05417 0.09514 0.04983 0.07778 0.05347 0.09467 C 0.054 0.09676 0.05452 0.09861 0.05504 0.10046 C 0.05591 0.11134 0.05608 0.11782 0.05781 0.12754 C 0.06025 0.14028 0.0599 0.12685 0.06216 0.14884 C 0.06268 0.15347 0.0625 0.1581 0.06372 0.1625 C 0.06493 0.16666 0.06841 0.16967 0.06945 0.17407 C 0.06997 0.17592 0.06979 0.17824 0.07101 0.17986 C 0.07344 0.1831 0.07709 0.18426 0.07969 0.1875 C 0.08247 0.19143 0.0849 0.19606 0.08837 0.19907 C 0.09115 0.20162 0.09427 0.20393 0.09705 0.20671 C 0.09896 0.20879 0.1007 0.21088 0.10278 0.21273 C 0.10469 0.21412 0.10677 0.21504 0.10868 0.21643 C 0.11007 0.21759 0.11163 0.21898 0.11302 0.22037 C 0.11406 0.22153 0.11459 0.22361 0.1158 0.2243 C 0.12049 0.22639 0.12552 0.22662 0.13038 0.22801 C 0.13229 0.2287 0.1342 0.2294 0.13611 0.23009 C 0.1375 0.23125 0.1441 0.23819 0.14636 0.23958 C 0.14775 0.24051 0.14913 0.24097 0.1507 0.24166 C 0.15504 0.24606 0.15851 0.25278 0.16372 0.25509 L 0.17674 0.26088 L 0.18108 0.26296 C 0.1816 0.26597 0.18091 0.27014 0.18247 0.27245 C 0.18472 0.27569 0.18802 0.27801 0.19132 0.27824 C 0.20764 0.27986 0.22413 0.27824 0.24045 0.27824 L 0.24341 0.27824 C 0.24775 0.27778 0.25209 0.27731 0.25643 0.27639 C 0.25938 0.27569 0.26441 0.27222 0.26667 0.2706 C 0.26806 0.26944 0.26945 0.26782 0.27101 0.26666 C 0.2724 0.26574 0.27379 0.26551 0.27535 0.26481 C 0.27847 0.26203 0.28021 0.26111 0.28247 0.25717 C 0.28368 0.25532 0.28438 0.25301 0.28542 0.25115 C 0.29011 0.24398 0.29045 0.24421 0.29566 0.23958 C 0.30018 0.23055 0.29792 0.23611 0.30139 0.22222 L 0.30278 0.21643 C 0.3033 0.21203 0.30365 0.2074 0.30434 0.20301 C 0.30643 0.1875 0.30521 0.20347 0.30712 0.18565 C 0.30781 0.17986 0.30799 0.17384 0.30868 0.16828 C 0.30938 0.16227 0.31059 0.15648 0.31146 0.15069 C 0.31285 0.14282 0.31268 0.14421 0.31441 0.13727 C 0.31511 0.10115 0.30556 0.07245 0.32031 0.04653 C 0.32153 0.04421 0.32327 0.04282 0.32466 0.04074 C 0.32674 0.03703 0.329 0.03125 0.33038 0.02708 C 0.33386 0.0169 0.33056 0.01736 0.33472 0.01736 L 0.33472 0.01551 C 0.33611 0.01041 0.33785 0.00532 0.33906 2.59259E-6 C 0.34271 -0.01551 0.33785 -0.0044 0.34341 -0.01528 C 0.34393 -0.01922 0.3441 -0.02315 0.34479 -0.02709 C 0.34549 -0.02963 0.34688 -0.03218 0.34775 -0.03472 C 0.34844 -0.03658 0.34879 -0.03866 0.34913 -0.04051 C 0.34966 -0.04445 0.34966 -0.04838 0.3507 -0.05209 C 0.35556 -0.07176 0.35209 -0.04236 0.35504 -0.06574 C 0.3566 -0.07847 0.35747 -0.09144 0.35938 -0.10417 C 0.36025 -0.11065 0.36146 -0.11713 0.36233 -0.12361 C 0.36302 -0.1294 0.36268 -0.13542 0.36372 -0.14097 C 0.36424 -0.14375 0.3658 -0.14607 0.36667 -0.14861 C 0.36893 -0.15648 0.36962 -0.16042 0.37101 -0.16806 C 0.37188 -0.18542 0.36667 -0.20579 0.37379 -0.22014 C 0.37639 -0.22523 0.37743 -0.22801 0.38108 -0.23172 C 0.38143 -0.23218 0.38212 -0.23172 0.38264 -0.23172 L 0.38264 -0.23148 C 0.38212 -0.26273 0.38195 -0.29375 0.38108 -0.32454 C 0.38091 -0.33241 0.38038 -0.34005 0.37969 -0.34769 C 0.37952 -0.34977 0.3783 -0.35162 0.37813 -0.35347 C 0.37778 -0.38241 0.37813 -0.41158 0.37813 -0.44051 L 0.37674 -0.44051 C 0.37518 -0.46875 0.37535 -0.45857 0.37535 -0.4713 L 0.37535 -0.47107 " pathEditMode="relative" rAng="0" ptsTypes="AAAAAAAAAAAAAAAAAAAAAAAAAAAAAAAAAAAAAAAAAAAAAAAAAAAAAAAAAAAAAAAAAAAAAAAAAAAA">
                                      <p:cBhvr>
                                        <p:cTn id="20" dur="6000" fill="hold"/>
                                        <p:tgtEl>
                                          <p:spTgt spid="24"/>
                                        </p:tgtEl>
                                        <p:attrNameLst>
                                          <p:attrName>ppt_x</p:attrName>
                                          <p:attrName>ppt_y</p:attrName>
                                        </p:attrNameLst>
                                      </p:cBhvr>
                                      <p:rCtr x="19132" y="-9630"/>
                                    </p:animMotion>
                                  </p:childTnLst>
                                </p:cTn>
                              </p:par>
                              <p:par>
                                <p:cTn id="21" presetID="0" presetClass="path" presetSubtype="0" repeatCount="indefinite" accel="50000" decel="50000" fill="hold" grpId="0" nodeType="withEffect">
                                  <p:stCondLst>
                                    <p:cond delay="0"/>
                                  </p:stCondLst>
                                  <p:childTnLst>
                                    <p:animMotion origin="layout" path="M -3.61111E-6 -0.00023 L -3.61111E-6 0.00023 C 0.00434 0.00764 0.00834 0.01574 0.01302 0.02292 C 0.01598 0.02801 0.02309 0.03588 0.02309 0.03681 C 0.02361 0.03981 0.02344 0.04352 0.02448 0.0463 C 0.02587 0.04954 0.03039 0.05393 0.03039 0.0544 C 0.03264 0.06296 0.03073 0.05833 0.03768 0.06736 L 0.04202 0.07338 C 0.04566 0.08333 0.04844 0.09097 0.05504 0.10023 C 0.05695 0.10301 0.05851 0.10602 0.06077 0.10787 C 0.0625 0.10949 0.06493 0.11018 0.0665 0.11181 C 0.06875 0.11389 0.07032 0.11713 0.0724 0.11968 C 0.07813 0.12616 0.08438 0.13171 0.08976 0.13843 C 0.09115 0.14097 0.09236 0.14306 0.0941 0.14444 C 0.09636 0.14606 0.09896 0.14745 0.10139 0.14884 C 0.11632 0.16435 0.10105 0.14907 0.1158 0.16157 C 0.12344 0.16875 0.12066 0.16852 0.13039 0.17361 C 0.13351 0.17523 0.14202 0.17801 0.14636 0.1794 C 0.15226 0.19143 0.14705 0.18426 0.16511 0.18727 C 0.17882 0.18912 0.16563 0.18889 0.18247 0.19306 C 0.18733 0.19352 0.19219 0.19421 0.19705 0.19491 C 0.21059 0.19931 0.19393 0.19306 0.21007 0.20255 C 0.21181 0.2037 0.21389 0.2037 0.2158 0.20417 C 0.21927 0.20579 0.22275 0.20833 0.22605 0.21042 C 0.229 0.21273 0.23177 0.21574 0.23473 0.21806 C 0.2375 0.2206 0.2448 0.22431 0.24775 0.22569 C 0.25 0.22685 0.25261 0.22708 0.25504 0.22731 C 0.26407 0.2287 0.28247 0.23171 0.28247 0.23171 C 0.29462 0.23125 0.30677 0.23148 0.31875 0.22986 C 0.32466 0.2287 0.32552 0.22338 0.32882 0.21806 C 0.33073 0.21505 0.33282 0.21319 0.33473 0.21042 C 0.33768 0.20579 0.34271 0.19491 0.3448 0.1912 C 0.34879 0.175 0.34688 0.18287 0.3507 0.16597 C 0.34445 0.1331 0.34931 0.16991 0.35348 0.12315 C 0.35417 0.11667 0.35261 0.10926 0.35209 0.10162 C 0.34948 0.01458 0.3507 0.06875 0.3507 -0.05995 L 0.35209 -0.05995 C 0.35452 -0.06505 0.35625 -0.07083 0.35938 -0.07546 C 0.36077 -0.07755 0.36389 -0.07685 0.36511 -0.07917 C 0.3665 -0.08194 0.36528 -0.08611 0.3665 -0.08889 C 0.36841 -0.09282 0.37188 -0.09491 0.37379 -0.09861 L 0.37969 -0.11019 C 0.38004 -0.11273 0.38039 -0.11551 0.38108 -0.11782 C 0.38768 -0.1419 0.38698 -0.13982 0.39271 -0.15463 C 0.39358 -0.16227 0.39497 -0.17014 0.39549 -0.17778 L 0.39844 -0.21458 C 0.39896 -0.23148 0.39914 -0.24838 0.39983 -0.26482 C 0.40157 -0.30069 0.40139 -0.26134 0.40139 -0.28218 L 0.40278 -0.28403 C 0.4033 -0.30995 0.40313 -0.33565 0.40417 -0.36134 C 0.40452 -0.36806 0.40643 -0.37431 0.40712 -0.38079 C 0.40782 -0.38657 0.40834 -0.39236 0.40851 -0.39815 C 0.41025 -0.42894 0.41302 -0.49074 0.41302 -0.49051 L 0.41302 -0.48889 " pathEditMode="relative" rAng="0" ptsTypes="AAAAAAAAAAAAAAAAAAAAAAAAAAAAAAAAAAAAAAAAAAAAAAAAAAAAAA">
                                      <p:cBhvr>
                                        <p:cTn id="22" dur="6000" fill="hold"/>
                                        <p:tgtEl>
                                          <p:spTgt spid="22"/>
                                        </p:tgtEl>
                                        <p:attrNameLst>
                                          <p:attrName>ppt_x</p:attrName>
                                          <p:attrName>ppt_y</p:attrName>
                                        </p:attrNameLst>
                                      </p:cBhvr>
                                      <p:rCtr x="20642" y="-12917"/>
                                    </p:animMotion>
                                  </p:childTnLst>
                                </p:cTn>
                              </p:par>
                              <p:par>
                                <p:cTn id="23" presetID="0" presetClass="path" presetSubtype="0" repeatCount="indefinite" accel="50000" decel="50000" fill="hold" grpId="0" nodeType="withEffect">
                                  <p:stCondLst>
                                    <p:cond delay="0"/>
                                  </p:stCondLst>
                                  <p:childTnLst>
                                    <p:animMotion origin="layout" path="M -2.5E-6 -0.00024 L -2.5E-6 0.00023 C 0.00139 0.00486 0.00295 0.01018 0.00434 0.0155 C 0.00486 0.01759 0.00469 0.02083 0.00573 0.02291 C 0.00677 0.02546 0.00868 0.02685 0.01007 0.02893 C 0.01163 0.03101 0.01302 0.03379 0.01441 0.03634 C 0.01632 0.04027 0.01823 0.04444 0.02014 0.04814 C 0.02118 0.05023 0.02188 0.05231 0.02309 0.0537 C 0.025 0.05648 0.02709 0.05879 0.02882 0.06157 C 0.03351 0.06875 0.03056 0.06898 0.03768 0.07708 C 0.03872 0.07824 0.04045 0.07824 0.04202 0.07893 L 0.0507 0.0905 C 0.05157 0.09213 0.05226 0.09375 0.05347 0.09444 L 0.05782 0.09629 C 0.06025 0.10416 0.06181 0.11111 0.0665 0.11759 C 0.06945 0.12152 0.07205 0.12615 0.07535 0.12916 C 0.07726 0.13101 0.07934 0.1331 0.08108 0.13495 C 0.08368 0.13773 0.08542 0.14189 0.08837 0.1449 C 0.08976 0.1456 0.0915 0.14699 0.09271 0.14838 C 0.10052 0.15902 0.09306 0.15439 0.10139 0.15833 C 0.10382 0.16041 0.10591 0.16365 0.10868 0.16574 C 0.1099 0.16689 0.11163 0.16689 0.11302 0.16782 C 0.11459 0.16898 0.1158 0.17037 0.11736 0.17175 C 0.11875 0.17222 0.12014 0.17314 0.1217 0.17361 C 0.125 0.175 0.1283 0.17638 0.13177 0.17754 C 0.14514 0.18101 0.15052 0.18171 0.16372 0.18287 C 0.16511 0.18379 0.1665 0.18495 0.16806 0.18518 C 0.20018 0.19606 0.18559 0.19097 0.23768 0.19097 L 0.23768 0.1912 C 0.2415 0.19375 0.24566 0.1956 0.24913 0.19838 C 0.2507 0.20023 0.2507 0.203 0.25209 0.20439 C 0.2533 0.20578 0.25504 0.20555 0.25643 0.20648 C 0.25799 0.20763 0.2592 0.20902 0.26077 0.20995 C 0.26354 0.21226 0.2665 0.21296 0.26945 0.21412 L 0.27379 0.21574 C 0.28056 0.21527 0.28733 0.21527 0.2941 0.21412 C 0.30087 0.21319 0.29931 0.20787 0.30712 0.20439 L 0.31146 0.20254 C 0.31094 0.19699 0.31077 0.19097 0.31007 0.18518 C 0.30972 0.18287 0.30886 0.18171 0.30868 0.17963 C 0.30782 0.17314 0.30764 0.16643 0.30712 0.16018 C 0.3066 0.12152 0.30417 0.02847 0.30712 -0.01968 C 0.30729 -0.02176 0.3092 -0.02315 0.31007 -0.02524 C 0.31216 -0.03056 0.31389 -0.03565 0.3158 -0.04051 C 0.31632 -0.04445 0.31615 -0.04862 0.31736 -0.05232 C 0.31823 -0.0551 0.32014 -0.05741 0.3217 -0.05996 C 0.32535 -0.06575 0.32587 -0.06551 0.33038 -0.06968 C 0.33125 -0.07153 0.33212 -0.07362 0.33316 -0.07547 C 0.33455 -0.07755 0.33768 -0.08125 0.33768 -0.08102 L 0.33768 -0.08125 C 0.33854 -0.08889 0.33889 -0.09676 0.34045 -0.1044 C 0.34097 -0.10672 0.34271 -0.10811 0.34341 -0.11019 C 0.34479 -0.11505 0.34514 -0.12061 0.34636 -0.1257 C 0.34705 -0.12894 0.34844 -0.13195 0.34913 -0.13519 C 0.34983 -0.13774 0.35 -0.14051 0.3507 -0.14306 C 0.35608 -0.16482 0.35157 -0.1419 0.35504 -0.16042 C 0.35538 -0.17593 0.35608 -0.19121 0.35643 -0.20672 C 0.35695 -0.22686 0.35712 -0.24676 0.35782 -0.2669 C 0.35816 -0.27315 0.35886 -0.27963 0.35938 -0.28588 C 0.36059 -0.30186 0.36025 -0.29815 0.36216 -0.31112 C 0.36268 -0.32269 0.36302 -0.33426 0.36372 -0.34584 C 0.36511 -0.37107 0.36511 -0.35325 0.36511 -0.36135 L 0.36511 -0.36112 C 0.36684 -0.48056 0.3665 -0.43079 0.3665 -0.50996 L 0.3665 -0.50973 L 0.3665 -0.50996 " pathEditMode="relative" rAng="0" ptsTypes="AAAAAAAAAAAAAAAAAAAAAAAAAAAAAAAAAAAAAAAAAAAAAAAAAAAAAAAAAAAAAAAAAA">
                                      <p:cBhvr>
                                        <p:cTn id="24" dur="6000" fill="hold"/>
                                        <p:tgtEl>
                                          <p:spTgt spid="23"/>
                                        </p:tgtEl>
                                        <p:attrNameLst>
                                          <p:attrName>ppt_x</p:attrName>
                                          <p:attrName>ppt_y</p:attrName>
                                        </p:attrNameLst>
                                      </p:cBhvr>
                                      <p:rCtr x="18316" y="-14699"/>
                                    </p:animMotion>
                                  </p:childTnLst>
                                </p:cTn>
                              </p:par>
                              <p:par>
                                <p:cTn id="25" presetID="0" presetClass="path" presetSubtype="0" repeatCount="indefinite" accel="50000" decel="50000" fill="hold" grpId="0" nodeType="withEffect">
                                  <p:stCondLst>
                                    <p:cond delay="0"/>
                                  </p:stCondLst>
                                  <p:childTnLst>
                                    <p:animMotion origin="layout" path="M 2.77778E-7 2.59259E-6 L 2.77778E-7 0.00023 C -0.00104 0.00578 -0.00191 0.01157 -0.00295 0.01736 C -0.0033 0.0199 -0.00399 0.02245 -0.00434 0.025 C -0.00486 0.02893 -0.00538 0.03264 -0.00573 0.03657 C -0.00625 0.0449 -0.00608 0.05347 -0.00729 0.0618 C -0.00747 0.06342 -0.00955 0.06389 -0.01007 0.06551 C -0.01111 0.06852 -0.01111 0.07199 -0.01163 0.07523 C -0.01424 0.11713 -0.01545 0.13217 -0.01441 0.18727 C -0.01406 0.20995 -0.01007 0.25486 -0.01007 0.25509 C -0.00972 0.26643 -0.00885 0.31273 -0.00729 0.33032 C -0.00712 0.3324 -0.00608 0.33403 -0.00573 0.33611 C -0.00521 0.33981 -0.00486 0.34375 -0.00434 0.34768 C -0.00399 0.35023 -0.0033 0.35278 -0.00295 0.35532 C -0.00243 0.35856 -0.00191 0.3618 -0.00139 0.36504 C -0.00313 0.37199 -0.00295 0.36875 -0.00295 0.37477 L -0.00295 0.375 C -0.00243 0.40555 -0.00278 0.43657 -0.00139 0.46736 C -0.00139 0.46967 0.00087 0.47106 0.00139 0.47315 C 0.00278 0.47824 0.0033 0.48356 0.00434 0.48865 C 0.00469 0.49074 0.00538 0.49259 0.00573 0.49444 C 0.00642 0.49768 0.00642 0.50115 0.00729 0.50416 C 0.00781 0.50625 0.00937 0.50787 0.01007 0.50995 C 0.01163 0.51389 0.0125 0.52176 0.01302 0.52546 C 0.01354 0.53379 0.01406 0.54213 0.01441 0.55046 C 0.01597 0.58264 0.01597 0.57569 0.01597 0.5912 L 0.01736 0.59305 C 0.01684 0.61736 0.01354 0.65879 0.01875 0.68588 C 0.01979 0.69028 0.02309 0.69328 0.02465 0.69745 C 0.02552 0.7 0.02639 0.70278 0.0276 0.70509 C 0.02986 0.70995 0.03247 0.70995 0.03628 0.71273 C 0.04462 0.71921 0.03611 0.71574 0.04931 0.71875 C 0.05365 0.71805 0.05799 0.71759 0.06233 0.71666 C 0.06389 0.71643 0.0651 0.71528 0.06667 0.71481 C 0.07934 0.70995 0.06632 0.71551 0.07674 0.71088 C 0.0783 0.70833 0.07934 0.70532 0.08108 0.70324 C 0.08715 0.69606 0.08715 0.69861 0.09271 0.69537 C 0.09479 0.69421 0.0967 0.69305 0.09844 0.69166 C 0.1 0.69051 0.10156 0.68912 0.10295 0.68773 C 0.10399 0.68657 0.10469 0.68495 0.10573 0.68379 C 0.11024 0.67986 0.11233 0.67986 0.11736 0.67801 C 0.12778 0.66875 0.12292 0.67245 0.13177 0.66643 C 0.13333 0.66458 0.13437 0.66203 0.13611 0.66065 C 0.13889 0.65879 0.14219 0.65856 0.14497 0.65671 C 0.1474 0.65532 0.14983 0.65301 0.15208 0.65092 C 0.17049 0.63565 0.1408 0.66041 0.16076 0.64143 C 0.17865 0.6243 0.15052 0.65694 0.17535 0.62986 C 0.17917 0.62569 0.18212 0.61898 0.18698 0.6162 C 0.18872 0.61528 0.1908 0.61504 0.19271 0.61435 C 0.19878 0.60602 0.19583 0.60648 0.2 0.60648 L 0.2 0.60671 C 0.20712 0.59884 0.21302 0.58796 0.2217 0.58333 C 0.22413 0.58217 0.22674 0.58125 0.22899 0.57963 C 0.23108 0.57801 0.23281 0.57569 0.23472 0.57361 C 0.23611 0.57245 0.2375 0.57106 0.23906 0.5699 C 0.24184 0.56782 0.24479 0.56597 0.24774 0.56412 C 0.26163 0.5456 0.24392 0.56759 0.25642 0.55625 C 0.25955 0.55347 0.26198 0.5493 0.2651 0.54676 C 0.26684 0.54537 0.2691 0.5456 0.27101 0.54467 C 0.27378 0.54352 0.27674 0.54213 0.27969 0.54097 C 0.28299 0.53958 0.28646 0.53865 0.28976 0.53703 C 0.30417 0.53009 0.28472 0.53518 0.30573 0.53125 C 0.32083 0.51921 0.30677 0.52847 0.33611 0.52338 C 0.3401 0.52291 0.34774 0.51967 0.34774 0.5199 C 0.35104 0.52037 0.35451 0.52153 0.35781 0.52153 C 0.3599 0.52153 0.36163 0.51967 0.36372 0.51967 C 0.37187 0.51967 0.38003 0.52083 0.38837 0.52153 C 0.40278 0.52407 0.39601 0.52338 0.40868 0.52338 L 0.40868 0.52361 " pathEditMode="relative" rAng="0" ptsTypes="AAAAAAAAAAAAAAAAAAAAAAAAAAAAAAAAAAAAAAAAAAAAAAAAAAAAAAAAAAAAAAAAAAAAA">
                                      <p:cBhvr>
                                        <p:cTn id="26" dur="6000" fill="hold"/>
                                        <p:tgtEl>
                                          <p:spTgt spid="26"/>
                                        </p:tgtEl>
                                        <p:attrNameLst>
                                          <p:attrName>ppt_x</p:attrName>
                                          <p:attrName>ppt_y</p:attrName>
                                        </p:attrNameLst>
                                      </p:cBhvr>
                                      <p:rCtr x="19688" y="35926"/>
                                    </p:animMotion>
                                  </p:childTnLst>
                                </p:cTn>
                              </p:par>
                              <p:par>
                                <p:cTn id="27" presetID="0" presetClass="path" presetSubtype="0" repeatCount="indefinite" accel="50000" decel="50000" fill="hold" grpId="0" nodeType="withEffect">
                                  <p:stCondLst>
                                    <p:cond delay="0"/>
                                  </p:stCondLst>
                                  <p:childTnLst>
                                    <p:animMotion origin="layout" path="M -3.33333E-6 -3.33333E-6 L -3.33333E-6 0.00023 C -0.0033 0.04769 -0.00243 0.02385 0.00139 0.10811 C 0.00157 0.11135 0.00243 0.11459 0.00295 0.11783 C 0.00348 0.12153 0.004 0.12547 0.00434 0.1294 C 0.00504 0.13635 0.00521 0.14352 0.00573 0.1507 C 0.00625 0.15648 0.00695 0.16227 0.0073 0.16806 C 0.01198 0.24144 0.00591 0.15741 0.01007 0.21436 C 0.01059 0.25371 0.01077 0.29306 0.01164 0.33218 C 0.01164 0.33611 0.01285 0.34005 0.01302 0.34398 C 0.01337 0.35278 0.01302 0.36181 0.01302 0.37084 L 0.01441 0.37292 C 0.02101 0.39861 0.01598 0.39028 0.02466 0.40186 C 0.02552 0.4051 0.02674 0.40811 0.02761 0.41158 C 0.02934 0.41875 0.0283 0.41852 0.03039 0.425 C 0.03125 0.42778 0.0323 0.4301 0.03334 0.43287 C 0.03386 0.43542 0.03438 0.43797 0.03473 0.44051 C 0.03525 0.44375 0.03559 0.44699 0.03629 0.45023 C 0.03664 0.45209 0.03716 0.45394 0.03768 0.45602 C 0.0382 0.46042 0.0382 0.46505 0.03907 0.46945 C 0.03959 0.47176 0.04202 0.47292 0.04202 0.47523 C 0.04289 0.51713 0.04202 0.55903 0.04202 0.60093 L 0.04202 0.60486 C 0.04254 0.62477 0.04271 0.64468 0.04341 0.66459 C 0.04375 0.67037 0.04532 0.67385 0.04775 0.67824 C 0.04861 0.67963 0.04948 0.68125 0.0507 0.68195 C 0.05243 0.68334 0.05469 0.68334 0.0566 0.68403 C 0.05938 0.68519 0.06233 0.68658 0.06528 0.68797 C 0.07483 0.68727 0.08455 0.6875 0.09427 0.68588 C 0.09601 0.68565 0.09705 0.68311 0.09861 0.68195 C 0.1 0.68125 0.10139 0.68079 0.10295 0.6801 C 0.11198 0.66806 0.09879 0.68426 0.11007 0.67431 C 0.11337 0.67153 0.11563 0.66736 0.11893 0.66459 C 0.12969 0.65556 0.13004 0.65602 0.13907 0.65301 C 0.14115 0.65186 0.14323 0.65116 0.14497 0.64931 C 0.1467 0.64699 0.14775 0.64398 0.14931 0.64144 C 0.1507 0.63936 0.15209 0.6375 0.15365 0.63565 C 0.15973 0.62871 0.16198 0.62824 0.16962 0.62223 C 0.17379 0.61875 0.17535 0.61667 0.17969 0.6125 C 0.18108 0.61111 0.18247 0.60949 0.18403 0.60857 C 0.18872 0.60579 0.19861 0.60093 0.19861 0.60116 C 0.20105 0.59699 0.2033 0.59306 0.20573 0.58936 C 0.21007 0.58334 0.21493 0.57824 0.21893 0.57199 C 0.2198 0.57037 0.21927 0.5676 0.22032 0.56621 C 0.22466 0.56019 0.23021 0.55625 0.23473 0.5507 C 0.2632 0.51667 0.23351 0.54769 0.25938 0.52176 L 0.26233 0.51204 L 0.26233 0.51227 C 0.26771 0.50996 0.27292 0.50787 0.2783 0.50625 C 0.28073 0.50533 0.28316 0.50533 0.28559 0.50417 C 0.2875 0.50324 0.28924 0.50116 0.29132 0.50047 C 0.29566 0.49861 0.3 0.49792 0.30434 0.49653 C 0.3125 0.49398 0.31598 0.4919 0.32605 0.49074 C 0.33716 0.48936 0.34827 0.48959 0.35938 0.48889 C 0.38802 0.48704 0.38073 0.4875 0.40434 0.48496 C 0.42813 0.47269 0.4165 0.47523 0.43924 0.47523 L 0.43924 0.47547 " pathEditMode="relative" rAng="0" ptsTypes="AAAAAAAAAAAAAAAAAAAAAAAAAAAAAAAAAAAAAAAAAAAAAAAAAAAAAAAAA">
                                      <p:cBhvr>
                                        <p:cTn id="28" dur="6000" fill="hold"/>
                                        <p:tgtEl>
                                          <p:spTgt spid="25"/>
                                        </p:tgtEl>
                                        <p:attrNameLst>
                                          <p:attrName>ppt_x</p:attrName>
                                          <p:attrName>ppt_y</p:attrName>
                                        </p:attrNameLst>
                                      </p:cBhvr>
                                      <p:rCtr x="21858" y="34398"/>
                                    </p:animMotion>
                                  </p:childTnLst>
                                </p:cTn>
                              </p:par>
                              <p:par>
                                <p:cTn id="29" presetID="0" presetClass="path" presetSubtype="0" repeatCount="indefinite" accel="50000" decel="50000" fill="hold" grpId="0" nodeType="withEffect">
                                  <p:stCondLst>
                                    <p:cond delay="0"/>
                                  </p:stCondLst>
                                  <p:childTnLst>
                                    <p:animMotion origin="layout" path="M 2.5E-6 -4.81481E-6 L 2.5E-6 0.00024 C -0.00087 0.00579 -0.00191 0.01158 -0.00278 0.01737 C -0.00382 0.02362 -0.00452 0.03033 -0.00573 0.03658 C -0.01667 0.09213 -0.00747 0.03496 -0.01441 0.08102 C -0.01545 0.10926 -0.01858 0.13774 -0.01736 0.16598 C -0.01354 0.24746 -0.01684 0.2088 -0.00868 0.28195 C -0.00764 0.3007 -0.00643 0.31922 -0.00573 0.33797 L -0.00434 0.37269 L -0.00434 0.37292 C 0.00034 0.39028 0.00382 0.40186 0.00729 0.41922 C 0.01146 0.44051 0.00903 0.43056 0.01163 0.44815 C 0.0125 0.45394 0.01354 0.45973 0.01458 0.46551 C 0.01406 0.48612 0.01319 0.50672 0.01319 0.52732 C 0.01319 0.5544 0.01458 0.60857 0.01458 0.6088 L 0.01597 0.61042 C 0.02344 0.61875 0.03212 0.62963 0.04062 0.63542 C 0.05364 0.64468 0.06232 0.64445 0.07691 0.64723 C 0.08368 0.64514 0.0908 0.64491 0.09722 0.64121 C 0.10121 0.63889 0.10364 0.63311 0.10729 0.62963 C 0.11094 0.62663 0.1151 0.62454 0.11892 0.622 C 0.13594 0.59931 0.10868 0.63473 0.13628 0.60278 C 0.14427 0.59329 0.15225 0.58403 0.15955 0.57362 C 0.16441 0.56667 0.16701 0.55672 0.17257 0.55047 C 0.17882 0.54352 0.1875 0.54121 0.19427 0.53496 C 0.20156 0.52825 0.20746 0.51922 0.21458 0.51181 C 0.22396 0.50186 0.23385 0.4926 0.24357 0.48288 C 0.24878 0.47778 0.25434 0.47292 0.25937 0.46737 C 0.27396 0.45163 0.28229 0.43913 0.30295 0.4345 L 0.32031 0.43079 C 0.32361 0.4301 0.33038 0.42871 0.33038 0.42894 L 0.33038 0.42871 C 0.33524 0.4301 0.34757 0.43357 0.35364 0.4345 C 0.3585 0.43542 0.36337 0.43588 0.36805 0.43658 C 0.37239 0.43843 0.37673 0.44075 0.38125 0.44237 C 0.38837 0.44468 0.38507 0.44352 0.39132 0.44607 C 0.39722 0.45811 0.3908 0.44838 0.40729 0.45394 C 0.41996 0.45811 0.40764 0.45788 0.41302 0.45788 L 0.41458 0.45788 " pathEditMode="relative" rAng="0" ptsTypes="AAAAAAAAAAAAAAAAAAAAAAAAAAAAAAAAAAAAAAA">
                                      <p:cBhvr>
                                        <p:cTn id="30" dur="6000" fill="hold"/>
                                        <p:tgtEl>
                                          <p:spTgt spid="28"/>
                                        </p:tgtEl>
                                        <p:attrNameLst>
                                          <p:attrName>ppt_x</p:attrName>
                                          <p:attrName>ppt_y</p:attrName>
                                        </p:attrNameLst>
                                      </p:cBhvr>
                                      <p:rCtr x="19844" y="32361"/>
                                    </p:animMotion>
                                  </p:childTnLst>
                                </p:cTn>
                              </p:par>
                              <p:par>
                                <p:cTn id="31" presetID="0" presetClass="path" presetSubtype="0" repeatCount="indefinite" accel="50000" decel="50000" fill="hold" grpId="0" nodeType="withEffect">
                                  <p:stCondLst>
                                    <p:cond delay="0"/>
                                  </p:stCondLst>
                                  <p:childTnLst>
                                    <p:animMotion origin="layout" path="M 2.22222E-6 1.11111E-6 L 2.22222E-6 0.00023 C -0.00087 0.02523 -0.00313 0.07986 -0.00278 0.10046 C -0.00261 0.11528 -0.00087 0.13009 2.22222E-6 0.14491 C 0.00052 0.15116 0.00069 0.15764 0.00156 0.16412 C 0.00173 0.1662 0.0026 0.16805 0.00295 0.16991 C 0.00347 0.17315 0.00382 0.17639 0.00434 0.17963 C 0.00573 0.18727 0.00729 0.19514 0.00868 0.20278 C 0.00972 0.21967 0.00903 0.23009 0.01302 0.24537 C 0.01423 0.2493 0.01597 0.25301 0.01736 0.25694 C 0.01788 0.27037 0.01771 0.28403 0.01892 0.29745 C 0.0191 0.29977 0.021 0.30116 0.02187 0.30324 C 0.02448 0.31157 0.02448 0.31481 0.02621 0.32268 C 0.02725 0.32778 0.02899 0.33287 0.03055 0.33796 C 0.0342 0.37292 0.02916 0.3338 0.03489 0.36134 C 0.03559 0.36505 0.03576 0.36898 0.03628 0.37292 C 0.03732 0.38125 0.03767 0.38773 0.03923 0.39606 C 0.03958 0.39792 0.0401 0.39977 0.04062 0.40185 C 0.04219 0.41782 0.03819 0.41736 0.04357 0.41736 L 0.04357 0.41921 C 0.0441 0.45903 0.0441 0.49884 0.04496 0.53889 C 0.04514 0.54421 0.04687 0.57361 0.04791 0.58148 C 0.04809 0.5831 0.04896 0.58542 0.0493 0.58727 C 0.05017 0.5912 0.05052 0.59815 0.05364 0.60092 C 0.05538 0.60231 0.05746 0.60185 0.05955 0.60278 C 0.06371 0.60856 0.06389 0.61088 0.071 0.61042 C 0.08125 0.60995 0.10156 0.60671 0.10156 0.60694 C 0.10399 0.60532 0.10642 0.6044 0.10868 0.60278 C 0.11389 0.59884 0.12517 0.58727 0.12899 0.5831 C 0.12899 0.5831 0.14062 0.57176 0.14062 0.57176 C 0.15225 0.55116 0.13732 0.57616 0.15069 0.55833 C 0.15243 0.55602 0.15312 0.55231 0.15503 0.55046 C 0.16146 0.54514 0.16927 0.54305 0.17535 0.53704 C 0.17934 0.5331 0.18264 0.52824 0.18698 0.52546 C 0.196 0.51944 0.1908 0.52268 0.20295 0.51574 C 0.21562 0.49884 0.20555 0.51088 0.22604 0.49259 C 0.24114 0.47893 0.23837 0.47963 0.25364 0.46944 C 0.2559 0.46782 0.2585 0.46667 0.26094 0.46551 C 0.26614 0.46319 0.27153 0.46157 0.27691 0.45972 C 0.29479 0.44792 0.27639 0.45856 0.29427 0.45208 C 0.31788 0.44329 0.30399 0.44421 0.31892 0.44421 L 0.31892 0.44236 C 0.34028 0.43171 0.32187 0.43981 0.33767 0.43472 C 0.33923 0.43426 0.34062 0.4331 0.34201 0.43264 C 0.35451 0.42963 0.37361 0.42963 0.38403 0.42893 C 0.40347 0.43102 0.42135 0.43542 0.44062 0.43079 C 0.44201 0.43055 0.44253 0.42824 0.44357 0.42685 L 0.44357 0.42708 " pathEditMode="relative" rAng="0" ptsTypes="AAAAAAAAAAAAAAAAAAAAAAAAAAAAAAAAAAAAAAAAAAAAAAAA">
                                      <p:cBhvr>
                                        <p:cTn id="32" dur="6000" fill="hold"/>
                                        <p:tgtEl>
                                          <p:spTgt spid="27"/>
                                        </p:tgtEl>
                                        <p:attrNameLst>
                                          <p:attrName>ppt_x</p:attrName>
                                          <p:attrName>ppt_y</p:attrName>
                                        </p:attrNameLst>
                                      </p:cBhvr>
                                      <p:rCtr x="22031" y="30509"/>
                                    </p:animMotion>
                                  </p:childTnLst>
                                </p:cTn>
                              </p:par>
                              <p:par>
                                <p:cTn id="33" presetID="0" presetClass="path" presetSubtype="0" repeatCount="indefinite" accel="50000" decel="50000" fill="hold" grpId="0" nodeType="withEffect">
                                  <p:stCondLst>
                                    <p:cond delay="0"/>
                                  </p:stCondLst>
                                  <p:childTnLst>
                                    <p:animMotion origin="layout" path="M 3.88889E-6 -2.59259E-6 L 3.88889E-6 0.00023 C -0.00052 0.01158 -0.0007 0.02315 -0.00157 0.03472 C -0.00174 0.03797 -0.00278 0.04097 -0.00296 0.04422 C -0.00556 0.07685 -0.00105 0.0625 -0.0073 0.07917 C -0.00834 0.0875 -0.0099 0.09584 -0.01025 0.10417 C -0.01129 0.12732 -0.01094 0.1507 -0.01164 0.17385 C -0.01198 0.18218 -0.01268 0.19051 -0.01302 0.19885 C -0.01268 0.21621 -0.0125 0.2338 -0.01164 0.25116 C -0.01111 0.2625 -0.01025 0.26297 -0.00868 0.27222 C -0.00695 0.28334 -0.0073 0.28519 -0.00434 0.29746 C -0.00365 0.3007 -0.00226 0.30394 -0.00157 0.30718 C -0.00087 0.30972 -0.00105 0.3125 3.88889E-6 0.31482 C 0.00052 0.31644 0.00191 0.31736 0.00277 0.31875 C 0.00625 0.32431 0.01302 0.33611 0.01302 0.33635 C 0.01632 0.34931 0.0118 0.33334 0.01875 0.34954 C 0.02378 0.36135 0.01632 0.35023 0.02309 0.35926 C 0.02621 0.37755 0.02291 0.37246 0.02743 0.37871 L 0.02743 0.38056 C 0.02795 0.39074 0.02864 0.40116 0.02899 0.41135 C 0.02951 0.43403 0.02916 0.45648 0.03038 0.47917 C 0.03073 0.48449 0.03246 0.48935 0.03333 0.49445 C 0.03368 0.49769 0.0342 0.50093 0.03472 0.50417 C 0.03524 0.5081 0.03541 0.51204 0.03611 0.51574 C 0.0375 0.52246 0.04149 0.53241 0.04479 0.53704 C 0.04722 0.54028 0.04878 0.54537 0.05208 0.54676 C 0.05833 0.54954 0.05503 0.54815 0.06232 0.5507 C 0.07239 0.55 0.08264 0.54977 0.0927 0.54861 C 0.09496 0.54838 0.10156 0.54398 0.10277 0.54283 C 0.10486 0.54121 0.10642 0.5382 0.10868 0.53704 C 0.11128 0.53565 0.11441 0.53588 0.11736 0.53519 C 0.11927 0.5338 0.12135 0.53287 0.12309 0.53125 C 0.12534 0.52917 0.12656 0.52547 0.12899 0.52361 C 0.13055 0.52222 0.13281 0.52222 0.13472 0.52153 C 0.13663 0.51783 0.13802 0.5132 0.14045 0.50996 C 0.14253 0.50741 0.14548 0.50648 0.14774 0.50417 C 0.14895 0.50324 0.14948 0.50139 0.15069 0.50023 C 0.15416 0.49722 0.15694 0.4963 0.16076 0.49445 C 0.16718 0.48172 0.15972 0.49607 0.16805 0.48287 C 0.16961 0.48056 0.171 0.47778 0.17239 0.47523 C 0.17343 0.47338 0.17395 0.47084 0.17534 0.46945 C 0.17691 0.4676 0.17916 0.4669 0.18107 0.46551 C 0.18889 0.45949 0.18177 0.4632 0.18975 0.45972 C 0.19079 0.45857 0.19149 0.45695 0.1927 0.45579 C 0.19392 0.45486 0.19566 0.45463 0.19704 0.45394 C 0.19948 0.45278 0.20191 0.45162 0.20434 0.45 C 0.21475 0.44306 0.20034 0.44792 0.21875 0.44422 C 0.22118 0.44306 0.22361 0.44144 0.22604 0.44051 C 0.2309 0.43843 0.2375 0.43866 0.24201 0.43472 C 0.24809 0.42917 0.24514 0.43241 0.25069 0.425 L 0.25208 0.41922 L 0.25208 0.41945 C 0.25642 0.41667 0.26111 0.41482 0.2651 0.41135 C 0.27309 0.4051 0.2684 0.40278 0.27673 0.39792 C 0.28906 0.39074 0.296 0.38982 0.30868 0.38635 C 0.32187 0.37454 0.31232 0.38172 0.32604 0.37477 C 0.3309 0.37222 0.33541 0.36783 0.34045 0.3669 L 0.35208 0.36505 C 0.35329 0.36459 0.3677 0.35972 0.371 0.35926 C 0.38055 0.35834 0.39027 0.3581 0.4 0.35741 C 0.41007 0.35926 0.42048 0.35972 0.43038 0.3632 C 0.43211 0.36366 0.43298 0.36667 0.43333 0.36898 C 0.43402 0.37523 0.43333 0.38172 0.43333 0.3882 L 0.43333 0.38843 " pathEditMode="relative" rAng="0" ptsTypes="AAAAAAAAAAAAAAAAAAAAAAAAAAAAAAAAAAAAAAAAAAAAAAAAAAAAAAAAAAAAAAAA">
                                      <p:cBhvr>
                                        <p:cTn id="34" dur="6100" fill="hold"/>
                                        <p:tgtEl>
                                          <p:spTgt spid="29"/>
                                        </p:tgtEl>
                                        <p:attrNameLst>
                                          <p:attrName>ppt_x</p:attrName>
                                          <p:attrName>ppt_y</p:attrName>
                                        </p:attrNameLst>
                                      </p:cBhvr>
                                      <p:rCtr x="21024" y="27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
        <p:nvSpPr>
          <p:cNvPr id="4" name="Title 3">
            <a:extLst>
              <a:ext uri="{FF2B5EF4-FFF2-40B4-BE49-F238E27FC236}">
                <a16:creationId xmlns:a16="http://schemas.microsoft.com/office/drawing/2014/main" xmlns="" id="{1C948A86-67FF-4369-B8A4-4BE821F3DD19}"/>
              </a:ext>
            </a:extLst>
          </p:cNvPr>
          <p:cNvSpPr>
            <a:spLocks noGrp="1"/>
          </p:cNvSpPr>
          <p:nvPr>
            <p:ph type="title"/>
          </p:nvPr>
        </p:nvSpPr>
        <p:spPr>
          <a:xfrm>
            <a:off x="685800" y="228600"/>
            <a:ext cx="7772400" cy="6324600"/>
          </a:xfrm>
        </p:spPr>
        <p:txBody>
          <a:bodyPr/>
          <a:lstStyle/>
          <a:p>
            <a:r>
              <a:rPr lang="en-US" sz="3200" b="1" dirty="0"/>
              <a:t>The </a:t>
            </a:r>
            <a:r>
              <a:rPr lang="en-US" sz="3200" b="1" i="1" dirty="0"/>
              <a:t>organism</a:t>
            </a:r>
            <a:r>
              <a:rPr lang="en-US" sz="3200" b="1" dirty="0"/>
              <a:t> itself represents the highest level or organization.</a:t>
            </a:r>
            <a:br>
              <a:rPr lang="en-US" sz="3200" b="1" dirty="0"/>
            </a:br>
            <a:r>
              <a:rPr lang="en-US" sz="3200" dirty="0"/>
              <a:t/>
            </a:r>
            <a:br>
              <a:rPr lang="en-US" sz="3200" dirty="0"/>
            </a:br>
            <a:r>
              <a:rPr lang="en-US" sz="3200" dirty="0"/>
              <a:t>If an organism is complex, it will consist of trillions of cells grouped into tissues, organs, and organ systems.</a:t>
            </a:r>
            <a:br>
              <a:rPr lang="en-US" sz="3200" dirty="0"/>
            </a:br>
            <a:r>
              <a:rPr lang="en-US" sz="3200" dirty="0"/>
              <a:t/>
            </a:r>
            <a:br>
              <a:rPr lang="en-US" sz="3200" dirty="0"/>
            </a:br>
            <a:r>
              <a:rPr lang="en-US" sz="3200" dirty="0"/>
              <a:t>If an organism is simple, it meets its needs with a body made up of only a few types of specialized cells … or just </a:t>
            </a:r>
            <a:r>
              <a:rPr lang="en-US" sz="3200" i="1" dirty="0"/>
              <a:t>one single cell!</a:t>
            </a:r>
            <a:endParaRPr lang="en-US" sz="3200" dirty="0"/>
          </a:p>
        </p:txBody>
      </p:sp>
    </p:spTree>
    <p:extLst>
      <p:ext uri="{BB962C8B-B14F-4D97-AF65-F5344CB8AC3E}">
        <p14:creationId xmlns:p14="http://schemas.microsoft.com/office/powerpoint/2010/main" val="257181694"/>
      </p:ext>
    </p:extLst>
  </p:cSld>
  <p:clrMapOvr>
    <a:masterClrMapping/>
  </p:clrMapOvr>
  <p:transition spd="slow">
    <p:cove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609600" y="841177"/>
            <a:ext cx="3886200" cy="5102423"/>
          </a:xfrm>
        </p:spPr>
        <p:txBody>
          <a:bodyPr/>
          <a:lstStyle/>
          <a:p>
            <a:pPr marL="0" indent="0" eaLnBrk="1" hangingPunct="1">
              <a:buFontTx/>
              <a:buNone/>
            </a:pPr>
            <a:r>
              <a:rPr lang="en-US" b="1" cap="small" dirty="0"/>
              <a:t>Consists of:</a:t>
            </a:r>
          </a:p>
          <a:p>
            <a:pPr marL="609600" indent="-609600" algn="just" eaLnBrk="1" hangingPunct="1">
              <a:buFontTx/>
              <a:buAutoNum type="arabicPeriod"/>
            </a:pPr>
            <a:r>
              <a:rPr lang="en-US" sz="2800" b="1" u="sng" dirty="0"/>
              <a:t>Nose</a:t>
            </a:r>
            <a:r>
              <a:rPr lang="en-US" sz="2800" b="1" dirty="0"/>
              <a:t> </a:t>
            </a:r>
            <a:r>
              <a:rPr lang="en-US" sz="2800" dirty="0"/>
              <a:t>and </a:t>
            </a:r>
            <a:r>
              <a:rPr lang="en-US" sz="2800" b="1" u="sng" dirty="0"/>
              <a:t>Mouth</a:t>
            </a:r>
            <a:r>
              <a:rPr lang="en-US" sz="2800" dirty="0"/>
              <a:t>:  </a:t>
            </a:r>
            <a:r>
              <a:rPr lang="en-US" sz="2800" b="1" u="sng" dirty="0"/>
              <a:t>p</a:t>
            </a:r>
            <a:r>
              <a:rPr lang="en-US" sz="2800" b="1" u="sng" dirty="0">
                <a:cs typeface="Times New Roman" pitchFamily="18" charset="0"/>
              </a:rPr>
              <a:t>assageway</a:t>
            </a:r>
            <a:r>
              <a:rPr lang="en-US" sz="2800" b="1" dirty="0">
                <a:cs typeface="Times New Roman" pitchFamily="18" charset="0"/>
              </a:rPr>
              <a:t> </a:t>
            </a:r>
            <a:r>
              <a:rPr lang="en-US" sz="2800" dirty="0">
                <a:cs typeface="Times New Roman" pitchFamily="18" charset="0"/>
              </a:rPr>
              <a:t>into respiratory system that helps to </a:t>
            </a:r>
            <a:r>
              <a:rPr lang="en-US" sz="2800" b="1" u="sng" dirty="0">
                <a:cs typeface="Times New Roman" pitchFamily="18" charset="0"/>
              </a:rPr>
              <a:t>warm</a:t>
            </a:r>
            <a:r>
              <a:rPr lang="en-US" sz="2800" b="1" dirty="0">
                <a:cs typeface="Times New Roman" pitchFamily="18" charset="0"/>
              </a:rPr>
              <a:t> </a:t>
            </a:r>
            <a:r>
              <a:rPr lang="en-US" sz="2800" dirty="0">
                <a:cs typeface="Times New Roman" pitchFamily="18" charset="0"/>
              </a:rPr>
              <a:t>air</a:t>
            </a:r>
          </a:p>
          <a:p>
            <a:pPr marL="609600" indent="-609600" algn="just" eaLnBrk="1" hangingPunct="1">
              <a:buFontTx/>
              <a:buAutoNum type="arabicPeriod" startAt="2"/>
            </a:pPr>
            <a:r>
              <a:rPr lang="en-US" sz="2800" b="1" u="sng" dirty="0">
                <a:cs typeface="Times New Roman" pitchFamily="18" charset="0"/>
              </a:rPr>
              <a:t>Pharynx</a:t>
            </a:r>
            <a:r>
              <a:rPr lang="en-US" sz="2800" b="1" dirty="0">
                <a:cs typeface="Times New Roman" pitchFamily="18" charset="0"/>
              </a:rPr>
              <a:t> </a:t>
            </a:r>
            <a:r>
              <a:rPr lang="en-US" sz="2800" dirty="0">
                <a:cs typeface="Times New Roman" pitchFamily="18" charset="0"/>
              </a:rPr>
              <a:t>(Throat): transports </a:t>
            </a:r>
            <a:r>
              <a:rPr lang="en-US" sz="2800" b="1" u="sng" dirty="0">
                <a:cs typeface="Times New Roman" pitchFamily="18" charset="0"/>
              </a:rPr>
              <a:t>air</a:t>
            </a:r>
            <a:r>
              <a:rPr lang="en-US" sz="2800" dirty="0">
                <a:cs typeface="Times New Roman" pitchFamily="18" charset="0"/>
              </a:rPr>
              <a:t>, </a:t>
            </a:r>
            <a:r>
              <a:rPr lang="en-US" sz="2800" b="1" u="sng" dirty="0">
                <a:cs typeface="Times New Roman" pitchFamily="18" charset="0"/>
              </a:rPr>
              <a:t>food</a:t>
            </a:r>
            <a:r>
              <a:rPr lang="en-US" sz="2800" dirty="0">
                <a:cs typeface="Times New Roman" pitchFamily="18" charset="0"/>
              </a:rPr>
              <a:t>, and </a:t>
            </a:r>
            <a:r>
              <a:rPr lang="en-US" sz="2800" b="1" u="sng" dirty="0">
                <a:cs typeface="Times New Roman" pitchFamily="18" charset="0"/>
              </a:rPr>
              <a:t>water</a:t>
            </a:r>
            <a:r>
              <a:rPr lang="en-US" sz="2800" dirty="0">
                <a:cs typeface="Times New Roman" pitchFamily="18" charset="0"/>
              </a:rPr>
              <a:t>, includes parts of the </a:t>
            </a:r>
            <a:r>
              <a:rPr lang="en-US" sz="2800" b="1" u="sng" dirty="0">
                <a:cs typeface="Times New Roman" pitchFamily="18" charset="0"/>
              </a:rPr>
              <a:t>trachea</a:t>
            </a:r>
            <a:r>
              <a:rPr lang="en-US" sz="2800" b="1" dirty="0">
                <a:cs typeface="Times New Roman" pitchFamily="18" charset="0"/>
              </a:rPr>
              <a:t> </a:t>
            </a:r>
            <a:r>
              <a:rPr lang="en-US" sz="2800" dirty="0">
                <a:cs typeface="Times New Roman" pitchFamily="18" charset="0"/>
              </a:rPr>
              <a:t>and </a:t>
            </a:r>
            <a:r>
              <a:rPr lang="en-US" sz="2800" b="1" u="sng" dirty="0">
                <a:cs typeface="Times New Roman" pitchFamily="18" charset="0"/>
              </a:rPr>
              <a:t>esophagus</a:t>
            </a:r>
            <a:endParaRPr lang="en-US" sz="2800" dirty="0">
              <a:cs typeface="Times New Roman" pitchFamily="18" charset="0"/>
            </a:endParaRPr>
          </a:p>
          <a:p>
            <a:pPr marL="609600" indent="-609600" eaLnBrk="1" hangingPunct="1">
              <a:buFontTx/>
              <a:buAutoNum type="arabicPeriod"/>
            </a:pPr>
            <a:endParaRPr lang="en-US" dirty="0"/>
          </a:p>
        </p:txBody>
      </p:sp>
      <p:sp>
        <p:nvSpPr>
          <p:cNvPr id="70660" name="Rectangle 4"/>
          <p:cNvSpPr>
            <a:spLocks noChangeArrowheads="1"/>
          </p:cNvSpPr>
          <p:nvPr/>
        </p:nvSpPr>
        <p:spPr bwMode="auto">
          <a:xfrm>
            <a:off x="7759148" y="3326296"/>
            <a:ext cx="1066800" cy="228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0663" name="Picture 7" descr="http://downloads.clipart.com/37008865.jpg?t=1355946428&amp;h=16d7ecd57e869113ceec6a4a8fd70f47&amp;u=gettingnerd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9748" y="564045"/>
            <a:ext cx="3505200" cy="573405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Left Arrow 2"/>
          <p:cNvSpPr/>
          <p:nvPr/>
        </p:nvSpPr>
        <p:spPr>
          <a:xfrm>
            <a:off x="7987748" y="2564296"/>
            <a:ext cx="609600"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 name="Left Arrow 8"/>
          <p:cNvSpPr/>
          <p:nvPr/>
        </p:nvSpPr>
        <p:spPr>
          <a:xfrm>
            <a:off x="6844748" y="3326296"/>
            <a:ext cx="609600"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7" name="Picture 7" descr="http://images.clipart.com/thw/thw11/CL/5433_2005010014/000803_1057_07/20498987.thb.jpg?000803_1057_0730_v__v"/>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6626"/>
          <a:stretch/>
        </p:blipFill>
        <p:spPr bwMode="auto">
          <a:xfrm>
            <a:off x="7101735" y="1434537"/>
            <a:ext cx="1801842" cy="171268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581525" y="365923"/>
            <a:ext cx="2419350" cy="6324600"/>
          </a:xfrm>
          <a:prstGeom prst="rect">
            <a:avLst/>
          </a:prstGeom>
        </p:spPr>
      </p:pic>
      <p:sp>
        <p:nvSpPr>
          <p:cNvPr id="71683" name="Rectangle 3"/>
          <p:cNvSpPr>
            <a:spLocks noGrp="1" noChangeArrowheads="1"/>
          </p:cNvSpPr>
          <p:nvPr>
            <p:ph type="body" idx="1"/>
          </p:nvPr>
        </p:nvSpPr>
        <p:spPr>
          <a:xfrm>
            <a:off x="304800" y="1371600"/>
            <a:ext cx="4800600" cy="4267200"/>
          </a:xfrm>
        </p:spPr>
        <p:txBody>
          <a:bodyPr/>
          <a:lstStyle/>
          <a:p>
            <a:pPr marL="396875" indent="-396875" algn="just" eaLnBrk="1" hangingPunct="1">
              <a:buFontTx/>
              <a:buAutoNum type="arabicPeriod" startAt="3"/>
            </a:pPr>
            <a:r>
              <a:rPr lang="en-US" b="1" dirty="0">
                <a:cs typeface="Times New Roman" pitchFamily="18" charset="0"/>
                <a:hlinkClick r:id="rId4"/>
              </a:rPr>
              <a:t>Larynx</a:t>
            </a:r>
            <a:r>
              <a:rPr lang="en-US" dirty="0">
                <a:cs typeface="Times New Roman" pitchFamily="18" charset="0"/>
                <a:hlinkClick r:id="rId4"/>
              </a:rPr>
              <a:t> </a:t>
            </a:r>
            <a:r>
              <a:rPr lang="en-US" dirty="0">
                <a:cs typeface="Times New Roman" pitchFamily="18" charset="0"/>
              </a:rPr>
              <a:t>(Voice Box): </a:t>
            </a:r>
            <a:r>
              <a:rPr lang="en-US" b="1" u="sng" dirty="0">
                <a:cs typeface="Times New Roman" pitchFamily="18" charset="0"/>
              </a:rPr>
              <a:t>vocal cords</a:t>
            </a:r>
            <a:r>
              <a:rPr lang="en-US" dirty="0">
                <a:cs typeface="Times New Roman" pitchFamily="18" charset="0"/>
              </a:rPr>
              <a:t> are stretched across larynx opening</a:t>
            </a:r>
          </a:p>
          <a:p>
            <a:pPr marL="566738" lvl="1" indent="-566738" algn="just" eaLnBrk="1" hangingPunct="1">
              <a:buFontTx/>
              <a:buNone/>
            </a:pPr>
            <a:endParaRPr lang="en-US" dirty="0">
              <a:cs typeface="Times New Roman" pitchFamily="18" charset="0"/>
            </a:endParaRPr>
          </a:p>
          <a:p>
            <a:pPr marL="396875" indent="-396875" algn="just" eaLnBrk="1" hangingPunct="1">
              <a:buFontTx/>
              <a:buAutoNum type="arabicPeriod" startAt="3"/>
            </a:pPr>
            <a:r>
              <a:rPr lang="en-US" b="1" u="sng" dirty="0">
                <a:cs typeface="Times New Roman" pitchFamily="18" charset="0"/>
              </a:rPr>
              <a:t>Trachea</a:t>
            </a:r>
            <a:r>
              <a:rPr lang="en-US" b="1" dirty="0">
                <a:cs typeface="Times New Roman" pitchFamily="18" charset="0"/>
              </a:rPr>
              <a:t> </a:t>
            </a:r>
            <a:r>
              <a:rPr lang="en-US" dirty="0">
                <a:cs typeface="Times New Roman" pitchFamily="18" charset="0"/>
              </a:rPr>
              <a:t>(Wind Pipe):</a:t>
            </a:r>
            <a:r>
              <a:rPr lang="en-US" b="1" dirty="0">
                <a:cs typeface="Times New Roman" pitchFamily="18" charset="0"/>
              </a:rPr>
              <a:t>  </a:t>
            </a:r>
            <a:r>
              <a:rPr lang="en-US" dirty="0">
                <a:cs typeface="Times New Roman" pitchFamily="18" charset="0"/>
              </a:rPr>
              <a:t>carries </a:t>
            </a:r>
            <a:r>
              <a:rPr lang="en-US" b="1" u="sng" dirty="0">
                <a:cs typeface="Times New Roman" pitchFamily="18" charset="0"/>
              </a:rPr>
              <a:t>air</a:t>
            </a:r>
            <a:r>
              <a:rPr lang="en-US" b="1" dirty="0">
                <a:cs typeface="Times New Roman" pitchFamily="18" charset="0"/>
              </a:rPr>
              <a:t> </a:t>
            </a:r>
            <a:r>
              <a:rPr lang="en-US" dirty="0">
                <a:cs typeface="Times New Roman" pitchFamily="18" charset="0"/>
              </a:rPr>
              <a:t>from </a:t>
            </a:r>
            <a:r>
              <a:rPr lang="en-US" b="1" u="sng" dirty="0">
                <a:cs typeface="Times New Roman" pitchFamily="18" charset="0"/>
              </a:rPr>
              <a:t>larynx</a:t>
            </a:r>
            <a:r>
              <a:rPr lang="en-US" dirty="0">
                <a:cs typeface="Times New Roman" pitchFamily="18" charset="0"/>
              </a:rPr>
              <a:t> to </a:t>
            </a:r>
            <a:r>
              <a:rPr lang="en-US" b="1" u="sng" dirty="0">
                <a:cs typeface="Times New Roman" pitchFamily="18" charset="0"/>
              </a:rPr>
              <a:t>lungs</a:t>
            </a:r>
            <a:r>
              <a:rPr lang="en-US" dirty="0">
                <a:cs typeface="Times New Roman" pitchFamily="18" charset="0"/>
              </a:rPr>
              <a:t>. Covered in </a:t>
            </a:r>
            <a:r>
              <a:rPr lang="en-US" b="1" u="sng" dirty="0">
                <a:cs typeface="Times New Roman" pitchFamily="18" charset="0"/>
              </a:rPr>
              <a:t>cartilage </a:t>
            </a:r>
            <a:r>
              <a:rPr lang="en-US" dirty="0">
                <a:cs typeface="Times New Roman" pitchFamily="18" charset="0"/>
              </a:rPr>
              <a:t>for </a:t>
            </a:r>
            <a:r>
              <a:rPr lang="en-US" b="1" u="sng" dirty="0">
                <a:cs typeface="Times New Roman" pitchFamily="18" charset="0"/>
              </a:rPr>
              <a:t>protection</a:t>
            </a:r>
            <a:r>
              <a:rPr lang="en-US" b="1" u="sng" dirty="0"/>
              <a:t> </a:t>
            </a:r>
            <a:r>
              <a:rPr lang="en-US" dirty="0">
                <a:cs typeface="Times New Roman" pitchFamily="18" charset="0"/>
              </a:rPr>
              <a:t/>
            </a:r>
            <a:br>
              <a:rPr lang="en-US" dirty="0">
                <a:cs typeface="Times New Roman" pitchFamily="18" charset="0"/>
              </a:rPr>
            </a:br>
            <a:endParaRPr lang="en-US" dirty="0">
              <a:cs typeface="Times New Roman" pitchFamily="18" charset="0"/>
            </a:endParaRPr>
          </a:p>
          <a:p>
            <a:pPr algn="just" eaLnBrk="1" hangingPunct="1">
              <a:buFontTx/>
              <a:buNone/>
            </a:pPr>
            <a:endParaRPr lang="en-US" dirty="0"/>
          </a:p>
        </p:txBody>
      </p:sp>
      <p:sp>
        <p:nvSpPr>
          <p:cNvPr id="8" name="Left Arrow 7"/>
          <p:cNvSpPr/>
          <p:nvPr/>
        </p:nvSpPr>
        <p:spPr>
          <a:xfrm>
            <a:off x="6118196" y="2766223"/>
            <a:ext cx="609600"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9" name="Left Arrow 8"/>
          <p:cNvSpPr/>
          <p:nvPr/>
        </p:nvSpPr>
        <p:spPr>
          <a:xfrm rot="20125173">
            <a:off x="8235853" y="1692461"/>
            <a:ext cx="609600"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0" name="TextBox 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5800" y="923925"/>
            <a:ext cx="4562475" cy="5543550"/>
          </a:xfrm>
          <a:prstGeom prst="rect">
            <a:avLst/>
          </a:prstGeom>
        </p:spPr>
      </p:pic>
      <p:sp>
        <p:nvSpPr>
          <p:cNvPr id="72706" name="Rectangle 2"/>
          <p:cNvSpPr>
            <a:spLocks noGrp="1" noChangeArrowheads="1"/>
          </p:cNvSpPr>
          <p:nvPr>
            <p:ph type="body" idx="1"/>
          </p:nvPr>
        </p:nvSpPr>
        <p:spPr>
          <a:xfrm>
            <a:off x="327102" y="304800"/>
            <a:ext cx="4572000" cy="4648200"/>
          </a:xfrm>
        </p:spPr>
        <p:txBody>
          <a:bodyPr/>
          <a:lstStyle/>
          <a:p>
            <a:pPr marL="609600" indent="-609600" algn="just" eaLnBrk="1" hangingPunct="1">
              <a:buFontTx/>
              <a:buAutoNum type="arabicPeriod" startAt="5"/>
            </a:pPr>
            <a:r>
              <a:rPr lang="en-US" b="1" u="sng" dirty="0">
                <a:cs typeface="Times New Roman" pitchFamily="18" charset="0"/>
              </a:rPr>
              <a:t>Bronchi</a:t>
            </a:r>
            <a:r>
              <a:rPr lang="en-US" dirty="0">
                <a:cs typeface="Times New Roman" pitchFamily="18" charset="0"/>
              </a:rPr>
              <a:t>/Bronchial tubes:  </a:t>
            </a:r>
            <a:r>
              <a:rPr lang="en-US" b="1" u="sng" dirty="0">
                <a:cs typeface="Times New Roman" pitchFamily="18" charset="0"/>
              </a:rPr>
              <a:t>two tubes </a:t>
            </a:r>
            <a:r>
              <a:rPr lang="en-US" dirty="0">
                <a:cs typeface="Times New Roman" pitchFamily="18" charset="0"/>
              </a:rPr>
              <a:t>split off </a:t>
            </a:r>
            <a:r>
              <a:rPr lang="en-US" b="1" u="sng" dirty="0">
                <a:cs typeface="Times New Roman" pitchFamily="18" charset="0"/>
              </a:rPr>
              <a:t>from trachea</a:t>
            </a:r>
            <a:r>
              <a:rPr lang="en-US" dirty="0">
                <a:cs typeface="Times New Roman" pitchFamily="18" charset="0"/>
              </a:rPr>
              <a:t> - </a:t>
            </a:r>
            <a:r>
              <a:rPr lang="en-US" b="1" u="sng" dirty="0">
                <a:cs typeface="Times New Roman" pitchFamily="18" charset="0"/>
              </a:rPr>
              <a:t>one tube</a:t>
            </a:r>
            <a:r>
              <a:rPr lang="en-US" b="1" dirty="0">
                <a:cs typeface="Times New Roman" pitchFamily="18" charset="0"/>
              </a:rPr>
              <a:t> </a:t>
            </a:r>
            <a:r>
              <a:rPr lang="en-US" dirty="0">
                <a:cs typeface="Times New Roman" pitchFamily="18" charset="0"/>
              </a:rPr>
              <a:t>goes to </a:t>
            </a:r>
            <a:r>
              <a:rPr lang="en-US" b="1" u="sng" dirty="0">
                <a:cs typeface="Times New Roman" pitchFamily="18" charset="0"/>
              </a:rPr>
              <a:t>each lung</a:t>
            </a:r>
            <a:r>
              <a:rPr lang="en-US" dirty="0">
                <a:cs typeface="Times New Roman" pitchFamily="18" charset="0"/>
              </a:rPr>
              <a:t>.</a:t>
            </a:r>
            <a:r>
              <a:rPr lang="en-US" b="1" u="sng" dirty="0">
                <a:cs typeface="Times New Roman" pitchFamily="18" charset="0"/>
              </a:rPr>
              <a:t>  </a:t>
            </a:r>
            <a:r>
              <a:rPr lang="en-US" dirty="0">
                <a:cs typeface="Times New Roman" pitchFamily="18" charset="0"/>
              </a:rPr>
              <a:t>Each tube </a:t>
            </a:r>
            <a:r>
              <a:rPr lang="en-US" b="1" u="sng" dirty="0">
                <a:cs typeface="Times New Roman" pitchFamily="18" charset="0"/>
              </a:rPr>
              <a:t>splits</a:t>
            </a:r>
            <a:r>
              <a:rPr lang="en-US" b="1" dirty="0">
                <a:cs typeface="Times New Roman" pitchFamily="18" charset="0"/>
              </a:rPr>
              <a:t> </a:t>
            </a:r>
            <a:r>
              <a:rPr lang="en-US" dirty="0">
                <a:cs typeface="Times New Roman" pitchFamily="18" charset="0"/>
              </a:rPr>
              <a:t>into </a:t>
            </a:r>
            <a:r>
              <a:rPr lang="en-US" b="1" u="sng" dirty="0">
                <a:cs typeface="Times New Roman" pitchFamily="18" charset="0"/>
              </a:rPr>
              <a:t>tiny tubes</a:t>
            </a:r>
            <a:r>
              <a:rPr lang="en-US" dirty="0">
                <a:cs typeface="Times New Roman" pitchFamily="18" charset="0"/>
              </a:rPr>
              <a:t> called (#</a:t>
            </a:r>
            <a:r>
              <a:rPr lang="en-US" b="1" dirty="0">
                <a:cs typeface="Times New Roman" pitchFamily="18" charset="0"/>
              </a:rPr>
              <a:t>7</a:t>
            </a:r>
            <a:r>
              <a:rPr lang="en-US" dirty="0">
                <a:cs typeface="Times New Roman" pitchFamily="18" charset="0"/>
              </a:rPr>
              <a:t>) </a:t>
            </a:r>
            <a:r>
              <a:rPr lang="en-US" b="1" u="sng" dirty="0">
                <a:cs typeface="Times New Roman" pitchFamily="18" charset="0"/>
              </a:rPr>
              <a:t>bronchioles</a:t>
            </a:r>
            <a:r>
              <a:rPr lang="en-US" dirty="0">
                <a:cs typeface="Times New Roman" pitchFamily="18" charset="0"/>
              </a:rPr>
              <a:t>) </a:t>
            </a:r>
          </a:p>
        </p:txBody>
      </p:sp>
      <p:sp>
        <p:nvSpPr>
          <p:cNvPr id="6" name="Left Arrow 5"/>
          <p:cNvSpPr/>
          <p:nvPr/>
        </p:nvSpPr>
        <p:spPr>
          <a:xfrm>
            <a:off x="7446107" y="3124200"/>
            <a:ext cx="609600"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7" name="Left Arrow 6"/>
          <p:cNvSpPr/>
          <p:nvPr/>
        </p:nvSpPr>
        <p:spPr>
          <a:xfrm rot="19193629">
            <a:off x="6879370" y="2468963"/>
            <a:ext cx="609600"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99550"/>
                    </a14:imgEffect>
                  </a14:imgLayer>
                </a14:imgProps>
              </a:ext>
            </a:extLst>
          </a:blip>
          <a:stretch>
            <a:fillRect/>
          </a:stretch>
        </p:blipFill>
        <p:spPr>
          <a:xfrm>
            <a:off x="358853" y="1119293"/>
            <a:ext cx="7721264" cy="5487075"/>
          </a:xfrm>
          <a:prstGeom prst="rect">
            <a:avLst/>
          </a:prstGeom>
        </p:spPr>
      </p:pic>
      <p:sp>
        <p:nvSpPr>
          <p:cNvPr id="73728" name="Oval 73727"/>
          <p:cNvSpPr/>
          <p:nvPr/>
        </p:nvSpPr>
        <p:spPr>
          <a:xfrm>
            <a:off x="1285650" y="4553793"/>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40822" y="4272379"/>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81000" y="4234054"/>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09893" y="4135760"/>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p:cNvSpPr>
            <a:spLocks noGrp="1" noChangeArrowheads="1"/>
          </p:cNvSpPr>
          <p:nvPr>
            <p:ph type="body" idx="1"/>
          </p:nvPr>
        </p:nvSpPr>
        <p:spPr>
          <a:xfrm>
            <a:off x="504372" y="267097"/>
            <a:ext cx="8182428" cy="2057400"/>
          </a:xfrm>
        </p:spPr>
        <p:txBody>
          <a:bodyPr/>
          <a:lstStyle/>
          <a:p>
            <a:pPr marL="609600" indent="-609600" algn="just" eaLnBrk="1" hangingPunct="1">
              <a:buFontTx/>
              <a:buAutoNum type="arabicPeriod" startAt="6"/>
            </a:pPr>
            <a:r>
              <a:rPr lang="en-US" sz="2400" b="1" u="sng" dirty="0">
                <a:cs typeface="Times New Roman" pitchFamily="18" charset="0"/>
              </a:rPr>
              <a:t>Alveoli</a:t>
            </a:r>
            <a:r>
              <a:rPr lang="en-US" sz="2400" dirty="0">
                <a:cs typeface="Times New Roman" pitchFamily="18" charset="0"/>
              </a:rPr>
              <a:t> </a:t>
            </a:r>
            <a:r>
              <a:rPr lang="en-US" sz="2400" b="1" dirty="0">
                <a:cs typeface="Times New Roman" pitchFamily="18" charset="0"/>
              </a:rPr>
              <a:t>(Air Sacks):  </a:t>
            </a:r>
            <a:r>
              <a:rPr lang="en-US" sz="2400" b="1" u="sng" dirty="0">
                <a:cs typeface="Times New Roman" pitchFamily="18" charset="0"/>
              </a:rPr>
              <a:t>tiny sacks</a:t>
            </a:r>
            <a:r>
              <a:rPr lang="en-US" sz="2400" b="1" dirty="0">
                <a:cs typeface="Times New Roman" pitchFamily="18" charset="0"/>
              </a:rPr>
              <a:t> </a:t>
            </a:r>
            <a:r>
              <a:rPr lang="en-US" sz="2400" dirty="0">
                <a:cs typeface="Times New Roman" pitchFamily="18" charset="0"/>
              </a:rPr>
              <a:t>in  </a:t>
            </a:r>
            <a:r>
              <a:rPr lang="en-US" sz="2400" b="1" dirty="0">
                <a:cs typeface="Times New Roman" pitchFamily="18" charset="0"/>
              </a:rPr>
              <a:t>(#8)</a:t>
            </a:r>
            <a:r>
              <a:rPr lang="en-US" sz="2400" dirty="0">
                <a:cs typeface="Times New Roman" pitchFamily="18" charset="0"/>
              </a:rPr>
              <a:t> </a:t>
            </a:r>
            <a:r>
              <a:rPr lang="en-US" sz="2400" b="1" u="sng" dirty="0">
                <a:cs typeface="Times New Roman" pitchFamily="18" charset="0"/>
              </a:rPr>
              <a:t>lungs</a:t>
            </a:r>
            <a:r>
              <a:rPr lang="en-US" sz="2400" dirty="0">
                <a:cs typeface="Times New Roman" pitchFamily="18" charset="0"/>
              </a:rPr>
              <a:t> are surrounded by </a:t>
            </a:r>
            <a:r>
              <a:rPr lang="en-US" sz="2400" b="1" u="sng" dirty="0">
                <a:cs typeface="Times New Roman" pitchFamily="18" charset="0"/>
              </a:rPr>
              <a:t>capillaries</a:t>
            </a:r>
            <a:r>
              <a:rPr lang="en-US" sz="2400" dirty="0">
                <a:cs typeface="Times New Roman" pitchFamily="18" charset="0"/>
              </a:rPr>
              <a:t> (</a:t>
            </a:r>
            <a:r>
              <a:rPr lang="en-US" sz="2400" b="1" u="sng" dirty="0">
                <a:cs typeface="Times New Roman" pitchFamily="18" charset="0"/>
              </a:rPr>
              <a:t>oxygen enters bloodstream</a:t>
            </a:r>
            <a:r>
              <a:rPr lang="en-US" sz="2400" b="1" dirty="0">
                <a:cs typeface="Times New Roman" pitchFamily="18" charset="0"/>
              </a:rPr>
              <a:t> </a:t>
            </a:r>
            <a:r>
              <a:rPr lang="en-US" sz="2400" dirty="0">
                <a:cs typeface="Times New Roman" pitchFamily="18" charset="0"/>
              </a:rPr>
              <a:t>and </a:t>
            </a:r>
            <a:r>
              <a:rPr lang="en-US" sz="2400" b="1" u="sng" dirty="0">
                <a:cs typeface="Times New Roman" pitchFamily="18" charset="0"/>
              </a:rPr>
              <a:t>carbon dioxide exits</a:t>
            </a:r>
            <a:r>
              <a:rPr lang="en-US" sz="2400" dirty="0">
                <a:cs typeface="Times New Roman" pitchFamily="18" charset="0"/>
              </a:rPr>
              <a:t>).  </a:t>
            </a:r>
          </a:p>
        </p:txBody>
      </p:sp>
      <p:sp>
        <p:nvSpPr>
          <p:cNvPr id="6" name="TextBox 5"/>
          <p:cNvSpPr txBox="1"/>
          <p:nvPr/>
        </p:nvSpPr>
        <p:spPr>
          <a:xfrm>
            <a:off x="2408638" y="2976638"/>
            <a:ext cx="1219200" cy="400110"/>
          </a:xfrm>
          <a:prstGeom prst="rect">
            <a:avLst/>
          </a:prstGeom>
          <a:noFill/>
        </p:spPr>
        <p:txBody>
          <a:bodyPr wrap="square" rtlCol="0">
            <a:spAutoFit/>
          </a:bodyPr>
          <a:lstStyle/>
          <a:p>
            <a:pPr algn="ctr"/>
            <a:r>
              <a:rPr lang="en-US" sz="2000" b="1" dirty="0">
                <a:latin typeface="+mn-lt"/>
              </a:rPr>
              <a:t>Alveoli</a:t>
            </a:r>
          </a:p>
        </p:txBody>
      </p:sp>
      <p:cxnSp>
        <p:nvCxnSpPr>
          <p:cNvPr id="8" name="Straight Arrow Connector 7"/>
          <p:cNvCxnSpPr/>
          <p:nvPr/>
        </p:nvCxnSpPr>
        <p:spPr>
          <a:xfrm flipV="1">
            <a:off x="3018238" y="5124508"/>
            <a:ext cx="837134" cy="5428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936939" y="4875677"/>
            <a:ext cx="90131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21933" y="4905956"/>
            <a:ext cx="779489" cy="638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1000" y="3791028"/>
            <a:ext cx="714293" cy="4349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18588" y="4875677"/>
            <a:ext cx="1371600" cy="461665"/>
          </a:xfrm>
          <a:prstGeom prst="rect">
            <a:avLst/>
          </a:prstGeom>
          <a:noFill/>
        </p:spPr>
        <p:txBody>
          <a:bodyPr wrap="square" rtlCol="0">
            <a:spAutoFit/>
          </a:bodyPr>
          <a:lstStyle/>
          <a:p>
            <a:pPr algn="ctr"/>
            <a:r>
              <a:rPr lang="en-US" b="1" dirty="0">
                <a:solidFill>
                  <a:schemeClr val="accent2"/>
                </a:solidFill>
                <a:latin typeface="+mn-lt"/>
              </a:rPr>
              <a:t>CO</a:t>
            </a:r>
            <a:r>
              <a:rPr lang="en-US" b="1" baseline="-25000" dirty="0">
                <a:solidFill>
                  <a:schemeClr val="accent2"/>
                </a:solidFill>
                <a:latin typeface="+mn-lt"/>
              </a:rPr>
              <a:t>2 </a:t>
            </a:r>
            <a:r>
              <a:rPr lang="en-US" b="1" dirty="0">
                <a:solidFill>
                  <a:schemeClr val="accent2"/>
                </a:solidFill>
                <a:latin typeface="+mn-lt"/>
              </a:rPr>
              <a:t>OUT</a:t>
            </a:r>
          </a:p>
        </p:txBody>
      </p:sp>
      <p:sp>
        <p:nvSpPr>
          <p:cNvPr id="22" name="TextBox 21"/>
          <p:cNvSpPr txBox="1"/>
          <p:nvPr/>
        </p:nvSpPr>
        <p:spPr>
          <a:xfrm>
            <a:off x="5601374" y="4589029"/>
            <a:ext cx="1981200" cy="461665"/>
          </a:xfrm>
          <a:prstGeom prst="rect">
            <a:avLst/>
          </a:prstGeom>
          <a:noFill/>
        </p:spPr>
        <p:txBody>
          <a:bodyPr wrap="square" rtlCol="0">
            <a:spAutoFit/>
          </a:bodyPr>
          <a:lstStyle/>
          <a:p>
            <a:pPr algn="ctr"/>
            <a:r>
              <a:rPr lang="en-US" b="1" dirty="0">
                <a:solidFill>
                  <a:srgbClr val="FF0000"/>
                </a:solidFill>
                <a:latin typeface="+mn-lt"/>
              </a:rPr>
              <a:t>O</a:t>
            </a:r>
            <a:r>
              <a:rPr lang="en-US" b="1" baseline="-25000" dirty="0">
                <a:solidFill>
                  <a:srgbClr val="FF0000"/>
                </a:solidFill>
                <a:latin typeface="+mn-lt"/>
              </a:rPr>
              <a:t>2  </a:t>
            </a:r>
            <a:r>
              <a:rPr lang="en-US" b="1" dirty="0">
                <a:solidFill>
                  <a:srgbClr val="FF0000"/>
                </a:solidFill>
                <a:latin typeface="+mn-lt"/>
              </a:rPr>
              <a:t>IN</a:t>
            </a:r>
          </a:p>
        </p:txBody>
      </p:sp>
      <p:sp>
        <p:nvSpPr>
          <p:cNvPr id="50" name="Oval 49"/>
          <p:cNvSpPr/>
          <p:nvPr/>
        </p:nvSpPr>
        <p:spPr>
          <a:xfrm>
            <a:off x="801031" y="3853443"/>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3676" y="4363199"/>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26777" y="4053047"/>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89594" y="4455294"/>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01824" y="4632481"/>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61850" y="4303202"/>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43361" y="3116145"/>
            <a:ext cx="2021174" cy="646331"/>
          </a:xfrm>
          <a:prstGeom prst="rect">
            <a:avLst/>
          </a:prstGeom>
          <a:noFill/>
        </p:spPr>
        <p:txBody>
          <a:bodyPr wrap="square" rtlCol="0">
            <a:spAutoFit/>
          </a:bodyPr>
          <a:lstStyle/>
          <a:p>
            <a:pPr algn="ctr"/>
            <a:r>
              <a:rPr lang="en-US" sz="1800" b="1" dirty="0">
                <a:solidFill>
                  <a:schemeClr val="accent2"/>
                </a:solidFill>
              </a:rPr>
              <a:t>CO</a:t>
            </a:r>
            <a:r>
              <a:rPr lang="en-US" sz="1800" b="1" baseline="-25000" dirty="0">
                <a:solidFill>
                  <a:schemeClr val="accent2"/>
                </a:solidFill>
              </a:rPr>
              <a:t>2 </a:t>
            </a:r>
            <a:r>
              <a:rPr lang="en-US" sz="1800" b="1" dirty="0">
                <a:solidFill>
                  <a:schemeClr val="accent2"/>
                </a:solidFill>
                <a:latin typeface="+mn-lt"/>
              </a:rPr>
              <a:t>Blood from Body to Lungs</a:t>
            </a:r>
          </a:p>
        </p:txBody>
      </p:sp>
      <p:sp>
        <p:nvSpPr>
          <p:cNvPr id="33" name="TextBox 32"/>
          <p:cNvSpPr txBox="1"/>
          <p:nvPr/>
        </p:nvSpPr>
        <p:spPr>
          <a:xfrm>
            <a:off x="7129056" y="3921037"/>
            <a:ext cx="1981200" cy="646331"/>
          </a:xfrm>
          <a:prstGeom prst="rect">
            <a:avLst/>
          </a:prstGeom>
          <a:noFill/>
        </p:spPr>
        <p:txBody>
          <a:bodyPr wrap="square" rtlCol="0">
            <a:spAutoFit/>
          </a:bodyPr>
          <a:lstStyle/>
          <a:p>
            <a:pPr algn="ctr"/>
            <a:r>
              <a:rPr lang="en-US" sz="1800" b="1" dirty="0">
                <a:solidFill>
                  <a:srgbClr val="FF0000"/>
                </a:solidFill>
              </a:rPr>
              <a:t>O</a:t>
            </a:r>
            <a:r>
              <a:rPr lang="en-US" sz="1800" b="1" baseline="-25000" dirty="0">
                <a:solidFill>
                  <a:srgbClr val="FF0000"/>
                </a:solidFill>
              </a:rPr>
              <a:t>2 </a:t>
            </a:r>
            <a:r>
              <a:rPr lang="en-US" sz="1800" b="1" dirty="0">
                <a:solidFill>
                  <a:srgbClr val="FF0000"/>
                </a:solidFill>
                <a:latin typeface="+mn-lt"/>
              </a:rPr>
              <a:t>Blood Out from Lungs to Body</a:t>
            </a:r>
          </a:p>
        </p:txBody>
      </p:sp>
      <p:sp>
        <p:nvSpPr>
          <p:cNvPr id="27" name="Oval 26"/>
          <p:cNvSpPr/>
          <p:nvPr/>
        </p:nvSpPr>
        <p:spPr>
          <a:xfrm>
            <a:off x="4757714" y="1460854"/>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2" name="Oval 41"/>
          <p:cNvSpPr/>
          <p:nvPr/>
        </p:nvSpPr>
        <p:spPr>
          <a:xfrm>
            <a:off x="4870849" y="1197384"/>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Oval 42"/>
          <p:cNvSpPr/>
          <p:nvPr/>
        </p:nvSpPr>
        <p:spPr>
          <a:xfrm>
            <a:off x="4764117" y="1842082"/>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4" name="Oval 43"/>
          <p:cNvSpPr/>
          <p:nvPr/>
        </p:nvSpPr>
        <p:spPr>
          <a:xfrm>
            <a:off x="4953000" y="1676400"/>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Oval 44"/>
          <p:cNvSpPr/>
          <p:nvPr/>
        </p:nvSpPr>
        <p:spPr>
          <a:xfrm>
            <a:off x="4755118" y="2167776"/>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1" name="Left Arrow 50"/>
          <p:cNvSpPr/>
          <p:nvPr/>
        </p:nvSpPr>
        <p:spPr>
          <a:xfrm rot="19344196">
            <a:off x="5992890" y="2889689"/>
            <a:ext cx="837576"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36" name="Oval 35"/>
          <p:cNvSpPr/>
          <p:nvPr/>
        </p:nvSpPr>
        <p:spPr>
          <a:xfrm>
            <a:off x="152400" y="5413785"/>
            <a:ext cx="381000" cy="399207"/>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9572" y="5889192"/>
            <a:ext cx="304800" cy="298103"/>
          </a:xfrm>
          <a:prstGeom prst="ellipse">
            <a:avLst/>
          </a:prstGeom>
          <a:solidFill>
            <a:schemeClr val="accent2"/>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28600" y="6255678"/>
            <a:ext cx="231463" cy="251109"/>
          </a:xfrm>
          <a:prstGeom prst="ellipse">
            <a:avLst/>
          </a:prstGeom>
          <a:solidFill>
            <a:srgbClr val="92D05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304800" y="5454060"/>
            <a:ext cx="1630065" cy="307777"/>
          </a:xfrm>
          <a:prstGeom prst="rect">
            <a:avLst/>
          </a:prstGeom>
          <a:noFill/>
        </p:spPr>
        <p:txBody>
          <a:bodyPr wrap="square" rtlCol="0">
            <a:spAutoFit/>
          </a:bodyPr>
          <a:lstStyle/>
          <a:p>
            <a:pPr algn="ctr"/>
            <a:r>
              <a:rPr lang="en-US" sz="1400" dirty="0">
                <a:latin typeface="+mn-lt"/>
              </a:rPr>
              <a:t>Red Blood Cell</a:t>
            </a:r>
          </a:p>
        </p:txBody>
      </p:sp>
      <p:sp>
        <p:nvSpPr>
          <p:cNvPr id="39" name="TextBox 38"/>
          <p:cNvSpPr txBox="1"/>
          <p:nvPr/>
        </p:nvSpPr>
        <p:spPr>
          <a:xfrm>
            <a:off x="337458" y="5776633"/>
            <a:ext cx="1640174" cy="523220"/>
          </a:xfrm>
          <a:prstGeom prst="rect">
            <a:avLst/>
          </a:prstGeom>
          <a:noFill/>
        </p:spPr>
        <p:txBody>
          <a:bodyPr wrap="square" rtlCol="0">
            <a:spAutoFit/>
          </a:bodyPr>
          <a:lstStyle/>
          <a:p>
            <a:pPr algn="ctr"/>
            <a:r>
              <a:rPr lang="en-US" sz="1400" dirty="0">
                <a:latin typeface="+mn-lt"/>
              </a:rPr>
              <a:t>Carbon Dioxide Molecule</a:t>
            </a:r>
          </a:p>
        </p:txBody>
      </p:sp>
      <p:sp>
        <p:nvSpPr>
          <p:cNvPr id="40" name="TextBox 39"/>
          <p:cNvSpPr txBox="1"/>
          <p:nvPr/>
        </p:nvSpPr>
        <p:spPr>
          <a:xfrm>
            <a:off x="261258" y="6245423"/>
            <a:ext cx="1893585" cy="307777"/>
          </a:xfrm>
          <a:prstGeom prst="rect">
            <a:avLst/>
          </a:prstGeom>
          <a:noFill/>
        </p:spPr>
        <p:txBody>
          <a:bodyPr wrap="square" rtlCol="0">
            <a:spAutoFit/>
          </a:bodyPr>
          <a:lstStyle/>
          <a:p>
            <a:pPr algn="ctr"/>
            <a:r>
              <a:rPr lang="en-US" sz="1400" dirty="0">
                <a:latin typeface="+mn-lt"/>
              </a:rPr>
              <a:t>Oxygen Molecule</a:t>
            </a:r>
          </a:p>
        </p:txBody>
      </p:sp>
      <p:sp>
        <p:nvSpPr>
          <p:cNvPr id="41" name="TextBox 40"/>
          <p:cNvSpPr txBox="1"/>
          <p:nvPr/>
        </p:nvSpPr>
        <p:spPr>
          <a:xfrm>
            <a:off x="4755118" y="1467974"/>
            <a:ext cx="2021174" cy="369332"/>
          </a:xfrm>
          <a:prstGeom prst="rect">
            <a:avLst/>
          </a:prstGeom>
          <a:noFill/>
        </p:spPr>
        <p:txBody>
          <a:bodyPr wrap="square" rtlCol="0">
            <a:spAutoFit/>
          </a:bodyPr>
          <a:lstStyle/>
          <a:p>
            <a:pPr algn="ctr"/>
            <a:r>
              <a:rPr lang="en-US" sz="1800" b="1" dirty="0">
                <a:latin typeface="+mj-lt"/>
              </a:rPr>
              <a:t>Mouth</a:t>
            </a:r>
          </a:p>
        </p:txBody>
      </p:sp>
      <p:cxnSp>
        <p:nvCxnSpPr>
          <p:cNvPr id="7" name="Straight Arrow Connector 6"/>
          <p:cNvCxnSpPr/>
          <p:nvPr/>
        </p:nvCxnSpPr>
        <p:spPr>
          <a:xfrm flipV="1">
            <a:off x="5791092" y="1801954"/>
            <a:ext cx="0" cy="5779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6" name="TextBox 4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0 0 L 0 0 C 0.00225 0.00625 0.0092 0.02569 0.01302 0.03079 C 0.01441 0.03264 0.01684 0.03217 0.01875 0.03264 C 0.02691 0.03981 0.02066 0.03356 0.03038 0.04815 C 0.03177 0.05023 0.03333 0.05185 0.03472 0.05393 C 0.03628 0.05648 0.03732 0.05926 0.03906 0.06157 C 0.04271 0.06713 0.0467 0.07199 0.05069 0.07708 C 0.05607 0.08426 0.05312 0.08194 0.05937 0.08472 C 0.06024 0.0868 0.06146 0.08866 0.06215 0.09051 C 0.06285 0.09236 0.06285 0.09467 0.06371 0.09653 C 0.06528 0.0993 0.06788 0.10116 0.06944 0.10416 C 0.07048 0.10602 0.07135 0.1081 0.07239 0.10995 C 0.07326 0.11134 0.07413 0.11296 0.07535 0.11389 C 0.07795 0.11551 0.08403 0.11759 0.08403 0.11759 C 0.08541 0.11898 0.08663 0.12083 0.08837 0.12153 C 0.09201 0.12338 0.09635 0.12291 0.09982 0.12546 C 0.10191 0.12662 0.10364 0.12801 0.10573 0.12916 C 0.10712 0.13009 0.10868 0.13032 0.11007 0.13125 C 0.12135 0.13866 0.10781 0.13217 0.11875 0.13704 C 0.12257 0.14074 0.12639 0.14491 0.13038 0.14861 C 0.13177 0.14977 0.13333 0.15092 0.13472 0.15231 C 0.13767 0.15602 0.13941 0.16319 0.1434 0.16389 L 0.15208 0.16597 C 0.15677 0.17014 0.15469 0.16967 0.15781 0.16967 L 0.15937 0.16967 C 0.1618 0.17546 0.16337 0.18217 0.16649 0.18727 C 0.16979 0.19213 0.17396 0.19537 0.17812 0.19884 C 0.18055 0.20069 0.18298 0.20254 0.18541 0.20463 C 0.18837 0.20694 0.1908 0.21111 0.1941 0.21227 C 0.21232 0.21829 0.18975 0.21065 0.20434 0.2162 C 0.20625 0.2169 0.20816 0.21736 0.21007 0.21805 C 0.21146 0.21991 0.21267 0.22222 0.21441 0.22384 C 0.22066 0.22986 0.225 0.22847 0.23316 0.22963 C 0.25816 0.24305 0.23611 0.23241 0.29705 0.23727 C 0.30191 0.23773 0.3066 0.23866 0.31146 0.23935 C 0.32535 0.24537 0.30972 0.23935 0.3434 0.23935 C 0.34687 0.23935 0.35017 0.24051 0.35347 0.2412 L 0.371 0.23935 C 0.37812 0.23866 0.38559 0.23912 0.39271 0.23727 C 0.39392 0.23704 0.39548 0.23356 0.39548 0.23356 L 0.39548 0.23356 C 0.39982 0.23287 0.40434 0.23287 0.40868 0.23148 C 0.41024 0.23102 0.41146 0.22893 0.41302 0.22778 C 0.41475 0.22616 0.41666 0.22477 0.41875 0.22384 C 0.41875 0.22384 0.43316 0.21898 0.43611 0.21805 L 0.44201 0.2162 C 0.44392 0.21551 0.44583 0.21481 0.44774 0.21412 L 0.45781 0.21041 C 0.4743 0.20463 0.46441 0.20879 0.47378 0.20463 C 0.47535 0.20324 0.47673 0.20208 0.47812 0.20069 C 0.47916 0.19954 0.47969 0.19722 0.48107 0.19676 C 0.4868 0.19514 0.49271 0.1956 0.49844 0.19491 C 0.49982 0.19352 0.50121 0.19213 0.50278 0.19097 C 0.50416 0.19004 0.5059 0.19004 0.50712 0.18912 C 0.5092 0.1875 0.51094 0.18495 0.51302 0.18333 C 0.51614 0.18055 0.51962 0.17778 0.52309 0.17546 C 0.52448 0.17477 0.52604 0.17454 0.52743 0.17361 C 0.53003 0.17199 0.53212 0.16921 0.53472 0.16782 C 0.53698 0.16666 0.53958 0.16666 0.54201 0.16597 C 0.54531 0.16481 0.54878 0.16342 0.55208 0.16204 C 0.55451 0.16088 0.55677 0.15926 0.55937 0.1581 C 0.56232 0.15694 0.56944 0.15509 0.57239 0.1544 C 0.5743 0.15231 0.57604 0.15023 0.57812 0.14861 C 0.57951 0.14745 0.58107 0.14745 0.58246 0.14653 C 0.58524 0.14491 0.59305 0.13634 0.5941 0.13495 C 0.59531 0.13333 0.59583 0.13102 0.59705 0.12916 C 0.59791 0.12778 0.59913 0.12685 0.59982 0.12546 C 0.60191 0.12176 0.60573 0.11389 0.60573 0.11389 C 0.60625 0.11111 0.60607 0.10833 0.60712 0.10602 C 0.60712 0.10602 0.61163 0.1 0.61302 0.09838 L 0.61302 0.09838 C 0.61684 0.09329 0.62031 0.0875 0.62448 0.08287 C 0.62569 0.08171 0.6276 0.08194 0.62882 0.08102 C 0.63038 0.07986 0.63177 0.07847 0.63316 0.07708 C 0.63524 0.07268 0.63628 0.06736 0.63906 0.06366 C 0.64288 0.05856 0.65295 0.05301 0.65781 0.04815 C 0.68194 0.02407 0.64305 0.06273 0.67083 0.03657 C 0.67344 0.03426 0.67552 0.03079 0.67812 0.02893 C 0.67986 0.02754 0.68212 0.02754 0.68403 0.02685 C 0.68541 0.02639 0.68698 0.02592 0.68837 0.025 C 0.69392 0.02129 0.69739 0.01597 0.70416 0.01528 L 0.74479 0.01157 C 0.74722 0.01088 0.74965 0.00949 0.75208 0.00949 C 0.75885 0.00949 0.76562 0.01088 0.77239 0.01157 C 0.77326 0.01157 0.7743 0.01157 0.77535 0.01157 L 0.77535 0.01157 L 0.77535 0.01157 " pathEditMode="relative" ptsTypes="AAAAAAAAAAAAAAAAAAAAAAAAAAAAAAAAAAAAAAAAAAAAAAAAAAAAAAAAAAAAAAAAAAAAAAAAAAAAAAAAAAAAAAAA">
                                      <p:cBhvr>
                                        <p:cTn id="6" dur="6000" fill="hold"/>
                                        <p:tgtEl>
                                          <p:spTgt spid="73728"/>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 0 L 0 0 C 0.0092 0.00487 0.02031 0.01019 0.02882 0.01737 C 0.03212 0.01991 0.03455 0.02408 0.03767 0.02686 C 0.0408 0.02987 0.04427 0.03241 0.04774 0.03473 C 0.05 0.03635 0.05278 0.03681 0.05503 0.03866 C 0.06198 0.04445 0.0684 0.05162 0.07535 0.05787 C 0.07691 0.05926 0.08455 0.06505 0.08681 0.0676 C 0.08837 0.06922 0.08958 0.07176 0.09115 0.07338 C 0.09392 0.07616 0.09722 0.07825 0.1 0.08102 C 0.10503 0.08612 0.10365 0.09028 0.10868 0.09838 C 0.11198 0.10417 0.11719 0.10787 0.12014 0.11389 C 0.12118 0.11598 0.1217 0.11829 0.12309 0.11968 C 0.12674 0.12362 0.13142 0.125 0.13472 0.1294 L 0.14635 0.14491 C 0.14774 0.14676 0.14896 0.14908 0.15069 0.1507 C 0.15208 0.15186 0.15365 0.15301 0.15503 0.15463 C 0.15712 0.15695 0.15903 0.1595 0.16076 0.16227 C 0.16198 0.16412 0.16233 0.16667 0.16371 0.16806 C 0.17743 0.18334 0.16128 0.15903 0.17535 0.17778 C 0.17656 0.1794 0.17708 0.18172 0.17812 0.18357 C 0.18142 0.1882 0.18576 0.19167 0.18837 0.197 C 0.18924 0.19908 0.18993 0.20139 0.19132 0.20278 C 0.19236 0.20417 0.1941 0.20417 0.19566 0.20487 C 0.19948 0.20625 0.2033 0.20787 0.20712 0.20857 C 0.22222 0.21112 0.21493 0.20996 0.22899 0.2125 C 0.23038 0.21389 0.23194 0.21482 0.23333 0.21644 C 0.23437 0.2176 0.23611 0.22014 0.23611 0.22014 L 0.23767 0.22014 C 0.24028 0.22084 0.26858 0.22639 0.2724 0.22801 C 0.29931 0.23912 0.25434 0.22963 0.29132 0.23565 C 0.29375 0.23658 0.3033 0.24051 0.30712 0.24144 C 0.30972 0.24213 0.32031 0.24422 0.32309 0.24537 C 0.32708 0.247 0.33073 0.24977 0.33472 0.25116 C 0.34062 0.25348 0.35729 0.25463 0.36076 0.2551 L 0.36944 0.25695 C 0.37187 0.25764 0.37431 0.25857 0.37674 0.2588 C 0.3816 0.25973 0.38646 0.26019 0.39132 0.26088 L 0.40434 0.26274 C 0.40625 0.26343 0.40816 0.26482 0.41007 0.26482 C 0.42378 0.26482 0.43472 0.26274 0.44774 0.26088 C 0.45069 0.25996 0.45503 0.25857 0.45799 0.25695 C 0.46267 0.25417 0.46337 0.25255 0.46806 0.25116 C 0.47101 0.25024 0.47674 0.24931 0.47674 0.24931 L 0.4783 0.24931 C 0.48351 0.24792 0.48889 0.247 0.4941 0.24537 C 0.49566 0.24491 0.49722 0.24445 0.49844 0.24352 C 0.50625 0.2382 0.49965 0.23866 0.51163 0.23565 C 0.51632 0.2345 0.52118 0.2345 0.52604 0.2338 C 0.52795 0.23311 0.53003 0.23287 0.53194 0.23195 C 0.54792 0.22223 0.53125 0.22871 0.54496 0.22408 C 0.55955 0.21297 0.55139 0.21829 0.56962 0.20857 L 0.56962 0.20857 C 0.57344 0.20602 0.57743 0.20371 0.58108 0.20093 C 0.59219 0.19237 0.5816 0.197 0.59271 0.19329 C 0.59514 0.19051 0.59722 0.1875 0.6 0.18542 C 0.60365 0.18287 0.60781 0.18172 0.61163 0.17963 C 0.61458 0.17801 0.61736 0.1757 0.62031 0.17385 C 0.62222 0.1713 0.62396 0.16829 0.62604 0.16621 C 0.62778 0.16436 0.63038 0.16436 0.63194 0.16227 C 0.63299 0.16088 0.63229 0.15787 0.63333 0.15649 C 0.6349 0.1544 0.63733 0.1544 0.63906 0.15255 C 0.64306 0.14885 0.65017 0.13912 0.65503 0.13519 C 0.65781 0.13287 0.66094 0.13172 0.66371 0.1294 C 0.6658 0.12778 0.66771 0.1257 0.66962 0.12362 C 0.67257 0.11991 0.67465 0.11436 0.6783 0.11204 L 0.68698 0.10625 C 0.68889 0.10371 0.69045 0.1007 0.69271 0.09838 C 0.69392 0.09723 0.69583 0.09769 0.69705 0.09653 C 0.69705 0.09653 0.70608 0.0845 0.70868 0.08102 C 0.70972 0.07987 0.71042 0.07825 0.71163 0.07732 C 0.72569 0.06459 0.70382 0.08426 0.7217 0.0676 C 0.72465 0.06482 0.72743 0.06227 0.73038 0.05973 C 0.73281 0.05787 0.7349 0.05463 0.73767 0.05394 L 0.74496 0.05209 C 0.75104 0.04653 0.74792 0.04838 0.7566 0.0463 C 0.75937 0.04561 0.76233 0.04514 0.76528 0.04445 C 0.76771 0.04375 0.76996 0.04237 0.7724 0.04237 C 0.79618 0.0419 0.81979 0.04237 0.84358 0.04237 L 0.84358 0.04237 L 0.84358 0.04237 " pathEditMode="relative" ptsTypes="AAAAAAAAAAAAAAAAAAAAAAAAAAAAAAAAAAAAAAAAAAAAAAAAAAAAAAAAAAAAAAAAAAAAAAAAAAAAAAAAA">
                                      <p:cBhvr>
                                        <p:cTn id="8" dur="6000" fill="hold"/>
                                        <p:tgtEl>
                                          <p:spTgt spid="48"/>
                                        </p:tgtEl>
                                        <p:attrNameLst>
                                          <p:attrName>ppt_x</p:attrName>
                                          <p:attrName>ppt_y</p:attrName>
                                        </p:attrNameLst>
                                      </p:cBhvr>
                                    </p:animMotion>
                                  </p:childTnLst>
                                </p:cTn>
                              </p:par>
                              <p:par>
                                <p:cTn id="9" presetID="0" presetClass="path" presetSubtype="0" repeatCount="indefinite" accel="50000" decel="50000" fill="hold" grpId="0" nodeType="withEffect">
                                  <p:stCondLst>
                                    <p:cond delay="0"/>
                                  </p:stCondLst>
                                  <p:childTnLst>
                                    <p:animMotion origin="layout" path="M 0 0 L 0 0 C 0.00191 0.00695 0.00399 0.01389 0.00572 0.02107 C 0.00694 0.02616 0.00763 0.03148 0.00868 0.03658 C 0.00902 0.03912 0.00937 0.0419 0.01006 0.04445 C 0.01284 0.05347 0.01354 0.05579 0.01579 0.06574 C 0.01649 0.06829 0.01684 0.07083 0.01736 0.07338 C 0.0184 0.08125 0.01857 0.08935 0.0217 0.09653 C 0.02256 0.09884 0.02447 0.10046 0.02604 0.10232 C 0.03055 0.12662 0.02482 0.09653 0.02881 0.11597 C 0.02951 0.11852 0.02951 0.1213 0.03038 0.12361 C 0.03177 0.12801 0.03385 0.13009 0.03611 0.13333 C 0.04027 0.14977 0.03454 0.12963 0.04045 0.14306 C 0.04131 0.14468 0.04097 0.14722 0.04201 0.14884 C 0.04305 0.1507 0.04496 0.15116 0.04635 0.15255 C 0.05191 0.1588 0.046 0.15509 0.05347 0.15833 C 0.06267 0.1787 0.0526 0.15903 0.06371 0.17384 C 0.07204 0.18519 0.06024 0.17454 0.071 0.18542 C 0.07465 0.18935 0.07916 0.19398 0.08402 0.19514 C 0.08784 0.19607 0.09166 0.19653 0.09566 0.19722 C 0.1085 0.20278 0.10121 0.20046 0.11736 0.20301 C 0.11875 0.20417 0.12013 0.20579 0.1217 0.20671 C 0.12552 0.20949 0.13072 0.20949 0.13472 0.21065 C 0.13628 0.21111 0.1375 0.21204 0.13906 0.2125 C 0.14149 0.21343 0.14392 0.21366 0.14635 0.21458 C 0.1493 0.21551 0.15503 0.21829 0.15503 0.21829 C 0.15642 0.22037 0.15746 0.22338 0.15937 0.22408 L 0.16371 0.22222 L 0.16371 0.22222 C 0.16909 0.22824 0.18159 0.24398 0.18836 0.24537 L 0.19704 0.24745 C 0.21562 0.25972 0.20642 0.25486 0.22465 0.26296 C 0.22465 0.26296 0.23333 0.26667 0.23333 0.26667 L 0.24496 0.26875 C 0.25677 0.27824 0.24722 0.27199 0.25937 0.27639 C 0.26232 0.27755 0.2651 0.27917 0.26805 0.28033 C 0.27777 0.28357 0.28229 0.2838 0.29131 0.28611 C 0.29375 0.28658 0.296 0.28773 0.29843 0.28796 C 0.30486 0.28889 0.31111 0.28935 0.31736 0.29005 C 0.33715 0.28935 0.35694 0.28982 0.37673 0.28796 C 0.37847 0.28773 0.37951 0.28495 0.38107 0.28403 C 0.3835 0.28287 0.38593 0.28287 0.38836 0.28218 L 0.39566 0.27245 L 0.39704 0.27245 C 0.41041 0.2713 0.42048 0.2713 0.43333 0.26667 C 0.43541 0.26597 0.43715 0.26389 0.43906 0.26296 C 0.4434 0.26065 0.44774 0.2588 0.45208 0.25695 C 0.48125 0.2463 0.45607 0.25718 0.46961 0.25116 C 0.48107 0.23958 0.46892 0.25023 0.48836 0.24167 C 0.49722 0.23773 0.50555 0.23195 0.51441 0.22801 C 0.51597 0.22732 0.51736 0.22662 0.51892 0.22616 C 0.52621 0.22384 0.53472 0.22315 0.54201 0.22222 C 0.54635 0.22107 0.55104 0.22083 0.55503 0.21829 C 0.56128 0.21482 0.56649 0.20903 0.57239 0.20486 C 0.57482 0.20324 0.57725 0.20232 0.57968 0.20093 C 0.59062 0.17917 0.57309 0.21134 0.58836 0.19329 C 0.59149 0.18958 0.59236 0.1831 0.59566 0.17963 C 0.60034 0.175 0.60642 0.17384 0.61163 0.17014 C 0.61527 0.16736 0.61857 0.16389 0.6217 0.16042 C 0.62534 0.15625 0.62968 0.15255 0.63194 0.14676 C 0.63281 0.14421 0.6335 0.14144 0.63472 0.13912 C 0.63593 0.13727 0.63784 0.13681 0.63923 0.13519 C 0.64079 0.13357 0.64184 0.13125 0.64357 0.1294 C 0.64722 0.12546 0.65173 0.12245 0.65503 0.11783 L 0.66232 0.1081 C 0.66579 0.1037 0.66822 0.09977 0.67256 0.09653 C 0.67378 0.0956 0.67534 0.09537 0.67691 0.09468 C 0.67881 0.09259 0.68055 0.09028 0.68263 0.08889 C 0.68437 0.08773 0.68663 0.08773 0.68836 0.08681 C 0.69097 0.08588 0.69322 0.08403 0.69566 0.0831 C 0.69965 0.08125 0.70642 0.07986 0.71024 0.07917 C 0.72222 0.07685 0.71909 0.07361 0.72326 0.07917 L 0.72326 0.08102 C 0.73819 0.07986 0.75329 0.07523 0.76822 0.07732 C 0.78454 0.0794 0.77777 0.07917 0.78854 0.07917 L 0.78854 0.07917 " pathEditMode="relative" ptsTypes="AAAAAAAAAAAAAAAAAAAAAAAAAAAAAAAAAAAAAAAAAAAAAAAAAAAAAAAAAAAAAAAAAAAAAAAAAAAA">
                                      <p:cBhvr>
                                        <p:cTn id="10" dur="6000" fill="hold"/>
                                        <p:tgtEl>
                                          <p:spTgt spid="47"/>
                                        </p:tgtEl>
                                        <p:attrNameLst>
                                          <p:attrName>ppt_x</p:attrName>
                                          <p:attrName>ppt_y</p:attrName>
                                        </p:attrNameLst>
                                      </p:cBhvr>
                                    </p:animMotion>
                                  </p:childTnLst>
                                </p:cTn>
                              </p:par>
                              <p:par>
                                <p:cTn id="11" presetID="0" presetClass="path" presetSubtype="0" repeatCount="indefinite" accel="50000" decel="50000" fill="hold" grpId="0" nodeType="withEffect">
                                  <p:stCondLst>
                                    <p:cond delay="0"/>
                                  </p:stCondLst>
                                  <p:childTnLst>
                                    <p:animMotion origin="layout" path="M 0 0 L 0 0 C 0.01145 0.00046 0.02309 0.00023 0.03472 0.00185 C 0.03767 0.00231 0.0434 0.00578 0.0434 0.00578 C 0.04982 0.01435 0.04583 0.01065 0.05642 0.01528 L 0.06076 0.01736 C 0.06215 0.01921 0.06336 0.02176 0.0651 0.02315 C 0.07534 0.03078 0.06857 0.01412 0.08246 0.03264 C 0.0835 0.03403 0.0842 0.03588 0.08541 0.03657 C 0.08819 0.03842 0.09409 0.04051 0.09409 0.04051 C 0.09705 0.04305 0.09948 0.04676 0.10277 0.04815 C 0.10434 0.04884 0.10573 0.0493 0.10711 0.05 C 0.1184 0.05764 0.10486 0.05116 0.1158 0.05602 C 0.1217 0.06736 0.11527 0.05741 0.12309 0.06366 C 0.1243 0.06458 0.125 0.06643 0.12604 0.06759 C 0.12777 0.06944 0.13003 0.07129 0.13177 0.07338 C 0.13281 0.07453 0.13368 0.07616 0.13472 0.07708 C 0.13923 0.08171 0.14392 0.08565 0.14913 0.08866 C 0.15052 0.08958 0.15208 0.09004 0.15347 0.09074 L 0.15937 0.09838 C 0.16024 0.09977 0.16232 0.10046 0.16232 0.10231 L 0.16232 0.1081 L 0.16232 0.10995 C 0.16666 0.11458 0.17083 0.11921 0.17534 0.12361 C 0.17673 0.125 0.1783 0.12592 0.17968 0.12731 C 0.19045 0.13935 0.17604 0.12685 0.19114 0.13889 C 0.19288 0.14236 0.1967 0.15 0.19843 0.15254 C 0.20069 0.15532 0.20364 0.15717 0.20573 0.16018 C 0.20798 0.16366 0.20937 0.16828 0.21145 0.17176 C 0.21406 0.17592 0.21736 0.17963 0.22014 0.18333 L 0.22448 0.18912 C 0.22552 0.19051 0.22639 0.19213 0.22743 0.19305 C 0.22899 0.19444 0.23055 0.19537 0.23177 0.19699 C 0.23333 0.19861 0.23437 0.20116 0.23611 0.20278 C 0.23836 0.20463 0.24114 0.20486 0.2434 0.20648 C 0.24652 0.20879 0.24861 0.21389 0.25208 0.21435 C 0.27326 0.21713 0.29461 0.21551 0.3158 0.2162 C 0.31788 0.2169 0.31979 0.21759 0.3217 0.21805 C 0.3408 0.22268 0.32448 0.21759 0.33767 0.22199 C 0.34132 0.22685 0.34045 0.22662 0.34635 0.22986 C 0.34913 0.23125 0.35503 0.23356 0.35503 0.23356 C 0.35746 0.23611 0.35972 0.23889 0.36232 0.24143 C 0.3651 0.24398 0.3684 0.24583 0.371 0.24907 C 0.37239 0.25092 0.37378 0.25301 0.37534 0.25486 C 0.37916 0.25926 0.3809 0.25926 0.38541 0.2625 C 0.38698 0.26366 0.38819 0.26551 0.38975 0.26643 C 0.38975 0.26643 0.40069 0.27129 0.40277 0.27222 L 0.40711 0.2743 C 0.4158 0.27338 0.42968 0.27245 0.43906 0.27037 C 0.4434 0.26921 0.45208 0.26643 0.45208 0.26643 L 0.45208 0.26643 C 0.45607 0.2662 0.47812 0.26574 0.48698 0.2625 C 0.50711 0.25532 0.47639 0.2618 0.50711 0.25486 C 0.51614 0.25278 0.53455 0.25162 0.54201 0.25092 C 0.5434 0.25046 0.54496 0.25 0.54635 0.24907 C 0.54878 0.24745 0.55086 0.24467 0.55364 0.24328 C 0.55729 0.24143 0.5651 0.23935 0.5651 0.23935 C 0.56666 0.23819 0.56788 0.23657 0.56944 0.23565 C 0.57395 0.23264 0.58142 0.23241 0.58541 0.23171 C 0.59548 0.22291 0.5908 0.22546 0.59843 0.22199 C 0.60034 0.22014 0.60243 0.21828 0.60434 0.2162 C 0.60538 0.21504 0.60607 0.21342 0.60711 0.21227 C 0.61059 0.20879 0.61336 0.20717 0.61736 0.20463 C 0.61927 0.20208 0.62083 0.19907 0.62309 0.19699 C 0.6243 0.19583 0.62639 0.19653 0.62743 0.19491 C 0.64027 0.17801 0.62378 0.19074 0.63767 0.18148 C 0.63854 0.17963 0.63958 0.17754 0.64045 0.17569 C 0.64201 0.17315 0.64357 0.1706 0.64496 0.16805 C 0.65017 0.15671 0.64479 0.16296 0.65208 0.15625 C 0.65416 0.14838 0.65399 0.14699 0.65937 0.13889 C 0.66093 0.13657 0.66354 0.13541 0.6651 0.1331 C 0.67014 0.12639 0.66545 0.12754 0.67239 0.12361 C 0.67517 0.12176 0.6783 0.12129 0.68107 0.11967 C 0.68507 0.11736 0.68854 0.11366 0.6927 0.11203 C 0.71007 0.10509 0.70225 0.10717 0.71597 0.10416 C 0.725 0.0919 0.71788 0.09861 0.73177 0.09444 C 0.74514 0.09074 0.73941 0.09004 0.75364 0.0868 C 0.76371 0.08449 0.77395 0.08333 0.78402 0.08102 C 0.79375 0.07893 0.7927 0.0831 0.7927 0.07523 L 0.7927 0.07523 C 0.80173 0.07407 0.81007 0.07338 0.81875 0.07129 C 0.83611 0.06713 0.81493 0.07153 0.82899 0.06759 C 0.83177 0.06666 0.83472 0.06597 0.83767 0.06551 C 0.84687 0.06458 0.85607 0.06435 0.8651 0.06366 L 0.88975 0.0618 C 0.89548 0.05926 0.89444 0.05949 0.90139 0.05787 C 0.90191 0.05764 0.90243 0.05787 0.90277 0.05787 L 0.90277 0.05787 " pathEditMode="relative" ptsTypes="AAAAAAAAAAAAAAAAAAAAAAAAAAAAAAAAAAAAAAAAAAAAAAAAAAAAAAAAAAAAAAAAAAAAAAAAAAAAAAAAAAAAAAAA">
                                      <p:cBhvr>
                                        <p:cTn id="12" dur="6000" fill="hold"/>
                                        <p:tgtEl>
                                          <p:spTgt spid="49"/>
                                        </p:tgtEl>
                                        <p:attrNameLst>
                                          <p:attrName>ppt_x</p:attrName>
                                          <p:attrName>ppt_y</p:attrName>
                                        </p:attrNameLst>
                                      </p:cBhvr>
                                    </p:animMotion>
                                  </p:childTnLst>
                                </p:cTn>
                              </p:par>
                              <p:par>
                                <p:cTn id="13" presetID="0" presetClass="path" presetSubtype="0" repeatCount="indefinite" accel="50000" decel="50000" fill="hold" grpId="0" nodeType="withEffect">
                                  <p:stCondLst>
                                    <p:cond delay="0"/>
                                  </p:stCondLst>
                                  <p:childTnLst>
                                    <p:animMotion origin="layout" path="M 0 0 L 0 0 C 0.00972 0.00787 0.01997 0.01528 0.02882 0.025 C 0.03212 0.02847 0.03507 0.03217 0.03768 0.03657 C 0.03959 0.04004 0.04063 0.04421 0.04202 0.04815 C 0.04254 0.05 0.04254 0.05231 0.0434 0.05393 C 0.04497 0.05694 0.04722 0.05926 0.04913 0.0618 C 0.05035 0.06597 0.05209 0.07361 0.05347 0.07708 C 0.05469 0.08009 0.05643 0.08241 0.05781 0.08495 C 0.05886 0.08889 0.05938 0.09282 0.06077 0.09653 L 0.06649 0.11203 C 0.06702 0.11574 0.06702 0.11991 0.06806 0.12361 C 0.06858 0.12569 0.06997 0.12731 0.07084 0.1294 C 0.0724 0.13264 0.07396 0.13565 0.07535 0.13912 C 0.08316 0.16018 0.0757 0.1456 0.08403 0.16018 L 0.08837 0.17778 C 0.08872 0.17963 0.08941 0.18148 0.08976 0.18356 C 0.08993 0.18495 0.09132 0.19629 0.09271 0.19884 C 0.09375 0.20116 0.09549 0.20278 0.09705 0.20463 C 0.09792 0.20787 0.09827 0.2118 0.09983 0.21435 C 0.10139 0.21666 0.10382 0.2169 0.10573 0.21828 C 0.11459 0.22477 0.11354 0.22569 0.12448 0.23171 C 0.12639 0.23287 0.12847 0.2331 0.13038 0.23379 C 0.13177 0.23495 0.13334 0.23611 0.13472 0.2375 C 0.14722 0.24953 0.13455 0.23819 0.14479 0.24722 C 0.14653 0.25625 0.14427 0.25486 0.14913 0.25486 L 0.14913 0.25486 C 0.15399 0.2581 0.15886 0.26157 0.16372 0.26458 C 0.16597 0.2662 0.16858 0.2669 0.17084 0.26852 C 0.1809 0.27523 0.16893 0.27037 0.18108 0.2743 C 0.18299 0.27569 0.1849 0.27708 0.18681 0.27824 C 0.1908 0.28032 0.20191 0.28472 0.20573 0.28588 C 0.20816 0.28657 0.21059 0.28703 0.21285 0.28773 C 0.23143 0.29328 0.20417 0.28588 0.22604 0.29166 C 0.22795 0.29352 0.22952 0.29629 0.23177 0.29745 C 0.24288 0.30347 0.23715 0.29629 0.24479 0.30139 C 0.25035 0.30509 0.25608 0.30949 0.26077 0.31481 C 0.26858 0.32384 0.26268 0.32153 0.27674 0.33032 C 0.27986 0.33241 0.28351 0.3331 0.28681 0.33426 C 0.3033 0.33981 0.32084 0.33727 0.3375 0.33796 C 0.35834 0.34028 0.35955 0.34004 0.38247 0.34375 C 0.38924 0.34491 0.39601 0.34722 0.40278 0.34768 L 0.43316 0.34977 C 0.46059 0.34768 0.45313 0.35602 0.46215 0.34375 L 0.46354 0.34375 C 0.46823 0.3419 0.47761 0.33866 0.48247 0.33426 C 0.48507 0.33194 0.48715 0.3287 0.48976 0.32639 C 0.49948 0.31782 0.50174 0.31666 0.51007 0.31111 C 0.51441 0.30463 0.5184 0.29791 0.52309 0.29166 C 0.52674 0.2868 0.53056 0.28217 0.53455 0.27824 C 0.54115 0.27176 0.54931 0.26828 0.55486 0.26088 C 0.56007 0.25393 0.5566 0.25764 0.56649 0.25116 C 0.56997 0.24653 0.57257 0.24097 0.57674 0.2375 C 0.58056 0.23426 0.58542 0.23403 0.58976 0.23171 C 0.59167 0.23078 0.59375 0.2294 0.59549 0.22801 C 0.60052 0.22361 0.60538 0.21944 0.61007 0.21435 C 0.61285 0.21111 0.61545 0.20717 0.61875 0.20463 C 0.62709 0.19815 0.63785 0.19653 0.64479 0.18727 C 0.64618 0.18541 0.6474 0.18287 0.64913 0.18148 C 0.65365 0.17778 0.65851 0.17708 0.66354 0.17569 C 0.67031 0.16967 0.67136 0.16875 0.68108 0.16227 C 0.68229 0.16134 0.68386 0.16088 0.68542 0.16018 C 0.68785 0.15903 0.69028 0.15787 0.69254 0.15648 C 0.69688 0.15393 0.70104 0.15023 0.70556 0.14861 C 0.71024 0.14699 0.71528 0.14745 0.72014 0.14676 C 0.7342 0.13541 0.72066 0.14444 0.74479 0.13912 C 0.74774 0.13842 0.75035 0.13565 0.75347 0.13518 C 0.76302 0.13356 0.77274 0.13379 0.78247 0.13333 C 0.78542 0.13194 0.79011 0.13333 0.79115 0.1294 L 0.79254 0.12361 L 0.7941 0.12361 C 0.80226 0.1243 0.81042 0.1243 0.81858 0.12546 C 0.82014 0.12569 0.82153 0.12685 0.82309 0.12731 C 0.825 0.12824 0.82691 0.1287 0.82882 0.1294 C 0.83021 0.12986 0.8316 0.13125 0.83316 0.13125 C 0.8408 0.13194 0.84861 0.13125 0.85643 0.13125 L 0.85643 0.13125 " pathEditMode="relative" ptsTypes="AAAAAAAAAAAAAAAAAAAAAAAAAAAAAAAAAAAAAAAAAAAAAAAAAAAAAAAAAAAAAAAAAAAAAAAAAAAAA">
                                      <p:cBhvr>
                                        <p:cTn id="14" dur="6000" fill="hold"/>
                                        <p:tgtEl>
                                          <p:spTgt spid="50"/>
                                        </p:tgtEl>
                                        <p:attrNameLst>
                                          <p:attrName>ppt_x</p:attrName>
                                          <p:attrName>ppt_y</p:attrName>
                                        </p:attrNameLst>
                                      </p:cBhvr>
                                    </p:animMotion>
                                  </p:childTnLst>
                                </p:cTn>
                              </p:par>
                              <p:par>
                                <p:cTn id="15" presetID="0" presetClass="path" presetSubtype="0" repeatCount="indefinite" accel="50000" decel="50000" fill="hold" grpId="0" nodeType="withEffect">
                                  <p:stCondLst>
                                    <p:cond delay="0"/>
                                  </p:stCondLst>
                                  <p:childTnLst>
                                    <p:animMotion origin="layout" path="M 0 0 L 0 0 C 0.00468 -0.00255 0.00954 -0.00556 0.01441 -0.00787 C 0.01701 -0.00903 0.02517 -0.01111 0.02743 -0.01158 C 0.03732 -0.00718 0.02517 -0.01274 0.03906 -0.00579 C 0.04045 -0.0051 0.04201 -0.00463 0.0434 -0.00394 C 0.04635 -0.00209 0.04913 0 0.05208 0.00185 C 0.0559 0.00694 0.05885 0.01226 0.06371 0.01551 C 0.0651 0.01643 0.06666 0.01666 0.06805 0.01736 L 0.07534 0.02708 C 0.07673 0.02893 0.07777 0.03194 0.07968 0.03287 L 0.08402 0.03472 C 0.0875 0.03935 0.08975 0.04305 0.09409 0.04629 C 0.09548 0.04722 0.09704 0.04768 0.09843 0.04814 C 0.1 0.05023 0.10104 0.05254 0.10277 0.05416 C 0.12604 0.07314 0.11007 0.05902 0.1217 0.06574 C 0.12691 0.06851 0.12743 0.06944 0.13177 0.07338 C 0.13958 0.08889 0.12934 0.07014 0.13906 0.0831 C 0.14774 0.09467 0.13246 0.08426 0.15069 0.10046 L 0.15937 0.1081 C 0.16302 0.12268 0.15816 0.10486 0.16371 0.11967 C 0.16527 0.12407 0.16632 0.12893 0.16805 0.13333 C 0.16875 0.13495 0.171 0.13703 0.171 0.13703 L 0.171 0.13703 C 0.17586 0.14236 0.18055 0.14745 0.18541 0.15254 C 0.1868 0.15393 0.18854 0.15486 0.18975 0.15648 C 0.19791 0.16736 0.18611 0.15787 0.19843 0.1662 C 0.21788 0.19189 0.19479 0.16342 0.20868 0.17569 C 0.21041 0.17731 0.21128 0.18009 0.21302 0.18148 C 0.21475 0.18333 0.21684 0.18402 0.21875 0.18541 C 0.221 0.18703 0.2276 0.19351 0.22899 0.19514 C 0.23194 0.19884 0.23507 0.20231 0.23767 0.20671 C 0.23958 0.20995 0.24097 0.21389 0.2434 0.21643 C 0.24496 0.21805 0.24739 0.21736 0.2493 0.21828 C 0.26649 0.22685 0.24236 0.21782 0.26232 0.22407 C 0.28628 0.23171 0.27187 0.22847 0.29132 0.23171 C 0.3085 0.23842 0.29427 0.23379 0.31441 0.2375 C 0.32326 0.23935 0.31927 0.23889 0.32604 0.24143 C 0.32795 0.24213 0.32986 0.24282 0.33194 0.24351 C 0.34149 0.24282 0.35121 0.24259 0.36093 0.24143 C 0.36232 0.2412 0.36371 0.24004 0.36527 0.23958 C 0.36718 0.23889 0.36909 0.23842 0.371 0.2375 C 0.37395 0.23634 0.37673 0.23472 0.37968 0.23379 C 0.38159 0.2331 0.38368 0.23264 0.38541 0.23171 C 0.38993 0.23009 0.39861 0.22592 0.39861 0.22592 C 0.4 0.22476 0.40191 0.22407 0.40295 0.22222 C 0.40659 0.21435 0.40572 0.20926 0.40572 0.20092 L 0.40572 0.19907 C 0.40625 0.18865 0.40659 0.17824 0.40729 0.16805 C 0.40746 0.16412 0.40833 0.16041 0.40868 0.15648 C 0.40937 0.1493 0.4092 0.14213 0.41007 0.13518 C 0.41059 0.13125 0.41302 0.12361 0.41302 0.12361 C 0.41354 0.10879 0.41388 0.09398 0.41441 0.07916 C 0.41493 0.06944 0.41475 0.05972 0.41597 0.05023 C 0.41666 0.04421 0.42031 0.03287 0.42031 0.03287 C 0.42135 0.02268 0.42187 0.01759 0.42326 0.00764 C 0.42361 0.00439 0.42378 0.00115 0.42465 -0.00209 C 0.42517 -0.00417 0.42656 -0.00579 0.4276 -0.00787 C 0.42795 -0.01111 0.42864 -0.01412 0.42899 -0.01736 C 0.42968 -0.02361 0.4309 -0.04375 0.43194 -0.05024 C 0.43229 -0.05348 0.4342 -0.05973 0.43628 -0.06181 C 0.4375 -0.0632 0.44062 -0.06389 0.44062 -0.06389 L 0.44062 -0.06389 C 0.44305 -0.07986 0.44496 -0.09607 0.44791 -0.11204 C 0.44826 -0.11482 0.45 -0.11713 0.45069 -0.11991 C 0.45069 -0.11991 0.45659 -0.14306 0.45659 -0.14306 L 0.45798 -0.14885 C 0.4585 -0.15463 0.4592 -0.16042 0.45937 -0.16621 C 0.4618 -0.21806 0.45711 -0.19746 0.46232 -0.21829 C 0.46371 -0.27338 0.45416 -0.25973 0.46527 -0.27431 L 0.46527 -0.27431 C 0.46788 -0.32755 0.46458 -0.28287 0.46961 -0.32084 C 0.47031 -0.32593 0.46996 -0.33125 0.471 -0.33635 C 0.47204 -0.34098 0.47395 -0.34537 0.47534 -0.34977 C 0.47586 -0.36459 0.47691 -0.3794 0.47691 -0.39422 C 0.47691 -0.41158 0.47621 -0.42894 0.47534 -0.4463 C 0.47534 -0.44838 0.47413 -0.45024 0.47395 -0.45209 C 0.47361 -0.45787 0.47395 -0.46366 0.47395 -0.46945 L 0.47395 -0.46945 L 0.47395 -0.46945 " pathEditMode="relative" ptsTypes="AAAAAAAAAAAAAAAAAAAAAAAAAAAAAAAAAAAAAAAAAAAAAAAAAAAAAAAAAAAAAAAAAAAAAAAAAAAAAAAA">
                                      <p:cBhvr>
                                        <p:cTn id="16" dur="6000" fill="hold"/>
                                        <p:tgtEl>
                                          <p:spTgt spid="24"/>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0"/>
                                  </p:stCondLst>
                                  <p:childTnLst>
                                    <p:animMotion origin="layout" path="M 0 0 L 0 0 C 0.0033 0.00371 0.0066 0.00787 0.01007 0.01158 C 0.01146 0.01297 0.0132 0.01366 0.01441 0.01528 C 0.01563 0.0169 0.01632 0.01922 0.01736 0.02107 C 0.01771 0.02385 0.01806 0.02639 0.01875 0.02894 C 0.01945 0.03102 0.02083 0.03264 0.0217 0.03473 C 0.02899 0.05186 0.02031 0.03403 0.02743 0.04815 C 0.02795 0.05024 0.02813 0.05232 0.02899 0.05394 C 0.03056 0.05811 0.03472 0.06551 0.03472 0.06551 C 0.03524 0.0676 0.03542 0.06968 0.03611 0.0713 C 0.03698 0.07338 0.03837 0.075 0.03906 0.07732 C 0.04445 0.0963 0.03663 0.07917 0.0434 0.0926 L 0.04636 0.10417 C 0.0467 0.10625 0.0474 0.10811 0.04774 0.10996 C 0.04827 0.11274 0.04827 0.11551 0.04913 0.11783 C 0.05018 0.12014 0.05208 0.12176 0.05347 0.12362 C 0.05608 0.13357 0.0533 0.1257 0.05799 0.13334 C 0.05903 0.13496 0.05972 0.13704 0.06077 0.13912 C 0.06215 0.14167 0.06372 0.14422 0.06511 0.14676 C 0.06719 0.15487 0.06806 0.16135 0.0724 0.16806 C 0.07361 0.16968 0.07535 0.17037 0.07674 0.17199 C 0.08559 0.18195 0.07865 0.17824 0.08837 0.18149 C 0.09132 0.18403 0.09375 0.18774 0.09705 0.18936 C 0.1059 0.19329 0.09653 0.18866 0.10712 0.19514 C 0.10955 0.19653 0.11215 0.19746 0.11441 0.19885 C 0.1257 0.20649 0.11215 0.19977 0.12309 0.20463 C 0.12465 0.20672 0.12587 0.2088 0.12743 0.21042 C 0.13021 0.21343 0.13611 0.21829 0.13611 0.21829 C 0.13715 0.22014 0.13768 0.22246 0.13906 0.22408 C 0.1408 0.22593 0.14306 0.22639 0.14497 0.22801 C 0.14636 0.22917 0.14792 0.23033 0.14931 0.23172 C 0.15486 0.23797 0.15139 0.2375 0.15504 0.2375 L 0.15504 0.2375 C 0.15955 0.23959 0.16893 0.24283 0.17396 0.24723 C 0.17847 0.25139 0.17518 0.25186 0.18108 0.25487 C 0.18351 0.25602 0.18594 0.25625 0.18837 0.25695 C 0.19184 0.25949 0.19514 0.26204 0.19844 0.26459 C 0.2 0.26574 0.20139 0.26737 0.20295 0.26852 C 0.20417 0.26945 0.20573 0.26968 0.20729 0.27037 C 0.20868 0.27176 0.21024 0.27269 0.21163 0.27431 C 0.21511 0.27848 0.21702 0.28658 0.2217 0.28774 C 0.23038 0.29005 0.22656 0.28866 0.23333 0.29167 C 0.23802 0.29792 0.23559 0.29584 0.24497 0.29931 C 0.25504 0.30324 0.25573 0.30301 0.26528 0.30533 C 0.27483 0.30463 0.28455 0.3044 0.29427 0.30324 C 0.2967 0.30301 0.29896 0.30162 0.30139 0.30139 C 0.30868 0.30047 0.31597 0.3 0.32327 0.29931 C 0.32604 0.29815 0.32969 0.29838 0.33195 0.29561 C 0.33281 0.29422 0.33386 0.29306 0.33472 0.29167 C 0.34219 0.2794 0.33351 0.29144 0.34063 0.28195 C 0.34375 0.26945 0.33941 0.28172 0.34636 0.27431 C 0.34774 0.27292 0.34827 0.27037 0.34931 0.26852 C 0.34983 0.26667 0.35035 0.26459 0.3507 0.26274 C 0.35174 0.25764 0.35365 0.24723 0.35365 0.24723 C 0.35417 0.24144 0.35434 0.23565 0.35504 0.22987 C 0.35538 0.22732 0.35625 0.22477 0.3566 0.22223 C 0.35781 0.20741 0.35452 0.19098 0.35938 0.17778 L 0.36233 0.16991 L 0.36233 0.16991 C 0.36285 0.15973 0.36302 0.14931 0.36372 0.13912 C 0.36406 0.13449 0.3658 0.12987 0.36667 0.12547 C 0.36719 0.12292 0.36771 0.12037 0.36806 0.11783 C 0.36893 0.11227 0.36979 0.10232 0.37101 0.09653 C 0.37188 0.0926 0.37327 0.08889 0.37396 0.08496 C 0.37726 0.06713 0.37465 0.07385 0.37969 0.06366 C 0.38021 0.06042 0.38021 0.05695 0.38125 0.05394 C 0.38177 0.05232 0.38351 0.05186 0.38403 0.05024 C 0.38524 0.04723 0.38681 0.03241 0.38698 0.03079 C 0.39063 0.00463 0.38646 0.03334 0.38993 0.01528 C 0.39045 0.01227 0.39063 0.0088 0.39132 0.00579 C 0.39219 0.00186 0.39427 -0.00578 0.39427 -0.00578 C 0.39479 -0.01689 0.39531 -0.02777 0.39566 -0.03865 C 0.39722 -0.07847 0.39705 -0.06666 0.39705 -0.08888 L 0.39705 -0.08888 C 0.39757 -0.09745 0.39774 -0.10578 0.39861 -0.11412 C 0.39879 -0.1162 0.39983 -0.11782 0.4 -0.1199 C 0.4007 -0.125 0.40087 -0.13032 0.40156 -0.13541 C 0.40469 -0.1625 0.40122 -0.13217 0.40434 -0.15069 C 0.40504 -0.15463 0.40538 -0.15856 0.4059 -0.1625 C 0.40625 -0.19838 0.40643 -0.23449 0.40729 -0.2706 C 0.40729 -0.27268 0.40851 -0.2743 0.40868 -0.27638 C 0.40955 -0.28541 0.41007 -0.29444 0.41024 -0.30347 C 0.41059 -0.32592 0.41024 -0.34861 0.41024 -0.37106 L 0.41024 -0.37291 C 0.40799 -0.40578 0.40868 -0.38726 0.40868 -0.42893 L 0.40868 -0.42893 " pathEditMode="relative" ptsTypes="AAAAAAAAAAAAAAAAAAAAAAAAAAAAAAAAAAAAAAAAAAAAAAAAAAAAAAAAAAAAAAAAAAAAAAAAAAAAAAAAAAAAAAA">
                                      <p:cBhvr>
                                        <p:cTn id="18" dur="6000" fill="hold"/>
                                        <p:tgtEl>
                                          <p:spTgt spid="28"/>
                                        </p:tgtEl>
                                        <p:attrNameLst>
                                          <p:attrName>ppt_x</p:attrName>
                                          <p:attrName>ppt_y</p:attrName>
                                        </p:attrNameLst>
                                      </p:cBhvr>
                                    </p:animMotion>
                                  </p:childTnLst>
                                </p:cTn>
                              </p:par>
                              <p:par>
                                <p:cTn id="19" presetID="0" presetClass="path" presetSubtype="0" repeatCount="indefinite" accel="50000" decel="50000" fill="hold" grpId="0" nodeType="withEffect">
                                  <p:stCondLst>
                                    <p:cond delay="0"/>
                                  </p:stCondLst>
                                  <p:childTnLst>
                                    <p:animMotion origin="layout" path="M 0 0 L 0 0 C 0.00434 0.00833 0.00885 0.01667 0.01302 0.02523 C 0.01406 0.02755 0.01458 0.03055 0.01579 0.03287 C 0.01718 0.03565 0.02673 0.05139 0.02881 0.05231 L 0.03333 0.05417 C 0.03854 0.0588 0.03802 0.05764 0.04201 0.06574 C 0.04305 0.06829 0.04357 0.0713 0.04479 0.07361 C 0.04652 0.07639 0.04878 0.0787 0.05069 0.08125 C 0.05416 0.09514 0.04982 0.07778 0.05347 0.09467 C 0.05399 0.09676 0.05451 0.09861 0.05503 0.10046 C 0.0559 0.11134 0.05607 0.11782 0.05781 0.12755 C 0.06024 0.14028 0.05989 0.12685 0.06215 0.14884 C 0.06267 0.15347 0.0625 0.1581 0.06371 0.1625 C 0.06493 0.16667 0.0684 0.16967 0.06944 0.17407 C 0.06996 0.17592 0.06979 0.17824 0.071 0.17986 C 0.07343 0.1831 0.07708 0.18426 0.07968 0.1875 C 0.08246 0.19143 0.08489 0.19606 0.08836 0.19907 C 0.09114 0.20162 0.09427 0.20393 0.09704 0.20671 C 0.09895 0.2088 0.10069 0.21088 0.10277 0.21273 C 0.10468 0.21412 0.10677 0.21505 0.10868 0.21643 C 0.11006 0.21759 0.11163 0.21898 0.11302 0.22037 C 0.11406 0.22153 0.11458 0.22361 0.11579 0.2243 C 0.12048 0.22639 0.12552 0.22662 0.13038 0.22801 C 0.13229 0.2287 0.1342 0.2294 0.13611 0.23009 C 0.1375 0.23125 0.14409 0.23819 0.14635 0.23958 C 0.14774 0.24051 0.14913 0.24097 0.15069 0.24167 C 0.15503 0.24606 0.1585 0.25278 0.16371 0.25509 L 0.17673 0.26088 L 0.18107 0.26296 C 0.18159 0.26597 0.1809 0.27014 0.18246 0.27245 C 0.18472 0.27569 0.18802 0.27801 0.19131 0.27824 C 0.20763 0.27986 0.22413 0.27824 0.24045 0.27824 L 0.2434 0.27824 C 0.24774 0.27778 0.25208 0.27731 0.25642 0.27639 C 0.25937 0.27569 0.26441 0.27222 0.26666 0.2706 C 0.26805 0.26944 0.26944 0.26782 0.271 0.26667 C 0.27239 0.26574 0.27378 0.26551 0.27534 0.26481 C 0.27847 0.26204 0.2802 0.26111 0.28246 0.25717 C 0.28368 0.25532 0.28437 0.25301 0.28541 0.25116 C 0.2901 0.24398 0.29045 0.24421 0.29566 0.23958 C 0.30017 0.23055 0.29791 0.23611 0.30138 0.22222 L 0.30277 0.21643 C 0.30329 0.21204 0.30364 0.20741 0.30434 0.20301 C 0.30642 0.1875 0.3052 0.20347 0.30711 0.18565 C 0.30781 0.17986 0.30798 0.17384 0.30868 0.16829 C 0.30937 0.16227 0.31059 0.15648 0.31145 0.15069 C 0.31284 0.14282 0.31267 0.14421 0.31441 0.13727 C 0.3151 0.10116 0.30555 0.07245 0.32031 0.04653 C 0.32152 0.04421 0.32326 0.04282 0.32465 0.04074 C 0.32673 0.03704 0.32899 0.03125 0.33038 0.02708 C 0.33385 0.0169 0.33055 0.01736 0.33472 0.01736 L 0.33472 0.01551 C 0.33611 0.01042 0.33784 0.00532 0.33906 0 C 0.3427 -0.01551 0.33784 -0.0044 0.3434 -0.01528 C 0.34392 -0.01921 0.34409 -0.02315 0.34479 -0.02708 C 0.34548 -0.02963 0.34687 -0.03218 0.34774 -0.03472 C 0.34843 -0.03658 0.34878 -0.03866 0.34913 -0.04051 C 0.34965 -0.04445 0.34965 -0.04838 0.35069 -0.05208 C 0.35555 -0.07176 0.35208 -0.04236 0.35503 -0.06574 C 0.35659 -0.07847 0.35746 -0.09144 0.35937 -0.10417 C 0.36024 -0.11065 0.36145 -0.11713 0.36232 -0.12361 C 0.36302 -0.1294 0.36267 -0.13542 0.36371 -0.14097 C 0.36423 -0.14375 0.36579 -0.14607 0.36666 -0.14861 C 0.36892 -0.15648 0.36961 -0.16042 0.371 -0.16806 C 0.37187 -0.18542 0.36666 -0.20579 0.37378 -0.22014 C 0.37638 -0.22523 0.37743 -0.22801 0.38107 -0.23171 C 0.38142 -0.23218 0.38211 -0.23171 0.38263 -0.23171 L 0.38263 -0.23171 C 0.38211 -0.26273 0.38194 -0.29375 0.38107 -0.32454 C 0.3809 -0.33241 0.38038 -0.34005 0.37968 -0.34769 C 0.37951 -0.34977 0.37829 -0.35162 0.37812 -0.35347 C 0.37777 -0.38241 0.37812 -0.41158 0.37812 -0.44051 L 0.37673 -0.44051 C 0.37517 -0.46875 0.37534 -0.45857 0.37534 -0.4713 L 0.37534 -0.4713 " pathEditMode="relative" ptsTypes="AAAAAAAAAAAAAAAAAAAAAAAAAAAAAAAAAAAAAAAAAAAAAAAAAAAAAAAAAAAAAAAAAAAAAAAAAAAA">
                                      <p:cBhvr>
                                        <p:cTn id="20" dur="6000" fill="hold"/>
                                        <p:tgtEl>
                                          <p:spTgt spid="31"/>
                                        </p:tgtEl>
                                        <p:attrNameLst>
                                          <p:attrName>ppt_x</p:attrName>
                                          <p:attrName>ppt_y</p:attrName>
                                        </p:attrNameLst>
                                      </p:cBhvr>
                                    </p:animMotion>
                                  </p:childTnLst>
                                </p:cTn>
                              </p:par>
                              <p:par>
                                <p:cTn id="21" presetID="0" presetClass="path" presetSubtype="0" repeatCount="indefinite" accel="50000" decel="50000" fill="hold" grpId="0" nodeType="withEffect">
                                  <p:stCondLst>
                                    <p:cond delay="0"/>
                                  </p:stCondLst>
                                  <p:childTnLst>
                                    <p:animMotion origin="layout" path="M 0 0 L 0 0 C 0.00434 0.00763 0.00834 0.01574 0.01302 0.02314 C 0.01598 0.028 0.02309 0.03657 0.02309 0.03657 C 0.02361 0.03981 0.02344 0.04351 0.02448 0.04629 C 0.02587 0.04953 0.03039 0.05416 0.03039 0.05416 C 0.03264 0.06319 0.03073 0.05833 0.03768 0.06759 L 0.04202 0.07338 C 0.04566 0.08333 0.04844 0.09166 0.05504 0.10046 C 0.05695 0.103 0.05851 0.10601 0.06077 0.1081 C 0.0625 0.10995 0.06493 0.11018 0.0665 0.11203 C 0.06875 0.11412 0.07032 0.11736 0.0724 0.11967 C 0.07813 0.12638 0.08438 0.13194 0.08976 0.13912 C 0.09115 0.14097 0.09236 0.14351 0.0941 0.1449 C 0.09636 0.14675 0.09896 0.14745 0.10139 0.14884 C 0.11632 0.16458 0.10104 0.14907 0.1158 0.16226 C 0.12344 0.16898 0.12066 0.16875 0.13039 0.17384 C 0.13351 0.17546 0.14202 0.17824 0.14636 0.17963 C 0.15226 0.19166 0.14705 0.18425 0.16511 0.1875 C 0.17882 0.18958 0.16563 0.18912 0.18247 0.19328 C 0.18733 0.19421 0.19219 0.19444 0.19705 0.19513 C 0.21059 0.19953 0.19393 0.19328 0.21007 0.20277 C 0.21181 0.20393 0.21389 0.20393 0.2158 0.20486 C 0.21927 0.20648 0.22275 0.20833 0.22604 0.21064 C 0.229 0.21273 0.23177 0.21597 0.23473 0.21828 C 0.2375 0.2206 0.24479 0.22476 0.24775 0.22592 C 0.25 0.22708 0.25261 0.22754 0.25504 0.228 C 0.26407 0.22939 0.28247 0.23194 0.28247 0.23194 C 0.29462 0.23125 0.30677 0.23148 0.31875 0.22986 C 0.32466 0.22916 0.32552 0.22338 0.32882 0.21828 C 0.33073 0.2155 0.33282 0.21342 0.33473 0.21064 C 0.33768 0.20601 0.34271 0.1956 0.34479 0.1912 C 0.34879 0.17523 0.34688 0.18356 0.3507 0.1662 C 0.34445 0.13333 0.34931 0.17013 0.35348 0.12361 C 0.35417 0.11666 0.35261 0.10949 0.35209 0.10231 C 0.34948 0.01481 0.3507 0.06898 0.3507 -0.05996 L 0.35209 -0.05996 C 0.35452 -0.06505 0.35625 -0.07084 0.35938 -0.07547 C 0.36077 -0.07755 0.36389 -0.07686 0.36511 -0.07917 C 0.3665 -0.08195 0.36528 -0.08612 0.3665 -0.08889 C 0.36841 -0.09283 0.37188 -0.09491 0.37379 -0.09862 L 0.37969 -0.11019 C 0.38004 -0.11274 0.38039 -0.11551 0.38108 -0.11783 C 0.38768 -0.1419 0.38698 -0.13982 0.39271 -0.15463 C 0.39358 -0.16227 0.39497 -0.17014 0.39549 -0.17778 L 0.39844 -0.21459 C 0.39896 -0.23125 0.39914 -0.24815 0.39983 -0.26482 C 0.40157 -0.3007 0.40139 -0.26135 0.40139 -0.28218 L 0.40278 -0.28403 C 0.4033 -0.30996 0.40313 -0.33565 0.40417 -0.36135 C 0.40452 -0.36806 0.40643 -0.37431 0.40712 -0.38079 C 0.40782 -0.38658 0.40834 -0.39237 0.40851 -0.39815 C 0.41025 -0.42894 0.41302 -0.49075 0.41302 -0.49075 L 0.41302 -0.48889 " pathEditMode="relative" ptsTypes="AAAAAAAAAAAAAAAAAAAAAAAAAAAAAAAAAAAAAAAAAAAAAAAAAAAAAA">
                                      <p:cBhvr>
                                        <p:cTn id="22" dur="6000" fill="hold"/>
                                        <p:tgtEl>
                                          <p:spTgt spid="29"/>
                                        </p:tgtEl>
                                        <p:attrNameLst>
                                          <p:attrName>ppt_x</p:attrName>
                                          <p:attrName>ppt_y</p:attrName>
                                        </p:attrNameLst>
                                      </p:cBhvr>
                                    </p:animMotion>
                                  </p:childTnLst>
                                </p:cTn>
                              </p:par>
                              <p:par>
                                <p:cTn id="23" presetID="0" presetClass="path" presetSubtype="0" repeatCount="indefinite" accel="50000" decel="50000" fill="hold" grpId="0" nodeType="withEffect">
                                  <p:stCondLst>
                                    <p:cond delay="0"/>
                                  </p:stCondLst>
                                  <p:childTnLst>
                                    <p:animMotion origin="layout" path="M 0 0 L 0 0 C 0.00139 0.00509 0.00295 0.01018 0.00434 0.01551 C 0.00486 0.01782 0.00468 0.02083 0.00573 0.02314 C 0.00677 0.02546 0.00868 0.02685 0.01007 0.02893 C 0.01163 0.03148 0.01302 0.03402 0.01441 0.03657 C 0.01632 0.04051 0.01823 0.04444 0.02014 0.04814 C 0.02118 0.05023 0.02187 0.05231 0.02309 0.05393 C 0.025 0.05671 0.02708 0.05902 0.02882 0.0618 C 0.0335 0.06898 0.03055 0.06921 0.03767 0.07731 C 0.03871 0.07847 0.04045 0.07847 0.04201 0.07916 L 0.05069 0.09074 C 0.05156 0.09213 0.05225 0.09398 0.05347 0.09467 L 0.05781 0.09652 C 0.06024 0.10439 0.0618 0.11134 0.06649 0.11782 C 0.06944 0.12176 0.07205 0.12615 0.07534 0.12939 C 0.07725 0.13125 0.07934 0.1331 0.08107 0.13518 C 0.08368 0.13819 0.08541 0.14236 0.08837 0.1449 C 0.08975 0.14606 0.09149 0.14699 0.09271 0.14861 C 0.10052 0.15926 0.09305 0.15463 0.10139 0.15833 C 0.10382 0.16088 0.1059 0.16389 0.10868 0.1662 C 0.10989 0.16713 0.11163 0.16713 0.11302 0.16805 C 0.11458 0.16898 0.1158 0.17083 0.11736 0.17199 C 0.11875 0.17268 0.12014 0.17314 0.1217 0.17384 C 0.125 0.17523 0.1283 0.17662 0.13177 0.17777 C 0.14514 0.18148 0.15052 0.18171 0.16371 0.18356 C 0.1651 0.18402 0.16649 0.18495 0.16805 0.18541 C 0.20017 0.19676 0.18559 0.1912 0.23767 0.1912 L 0.23767 0.1912 C 0.24149 0.19375 0.24566 0.1956 0.24913 0.19884 C 0.25069 0.20023 0.25069 0.20324 0.25208 0.20463 C 0.2533 0.20602 0.25503 0.20578 0.25642 0.20671 C 0.25798 0.20764 0.2592 0.20949 0.26076 0.21041 C 0.26354 0.21227 0.26649 0.21319 0.26944 0.21435 L 0.27378 0.2162 C 0.28055 0.21574 0.28732 0.21551 0.29409 0.21435 C 0.30087 0.21342 0.2993 0.20833 0.30712 0.20463 L 0.31146 0.20277 C 0.31093 0.19699 0.31076 0.1912 0.31007 0.18541 C 0.30972 0.18333 0.30885 0.18171 0.30868 0.17963 C 0.30781 0.17314 0.30764 0.16666 0.30712 0.16018 C 0.30659 0.12176 0.30416 0.0287 0.30712 -0.01945 C 0.30729 -0.02176 0.3092 -0.02315 0.31007 -0.02523 C 0.31215 -0.03033 0.31389 -0.03542 0.3158 -0.04051 C 0.31632 -0.04445 0.31614 -0.04861 0.31736 -0.05232 C 0.31823 -0.0551 0.32014 -0.05741 0.3217 -0.05996 C 0.32534 -0.06574 0.32587 -0.06551 0.33038 -0.06968 C 0.33125 -0.07153 0.33212 -0.07361 0.33316 -0.07547 C 0.33455 -0.07755 0.33767 -0.08125 0.33767 -0.08125 L 0.33767 -0.08125 C 0.33854 -0.08889 0.33889 -0.09676 0.34045 -0.1044 C 0.34097 -0.10672 0.34271 -0.10811 0.3434 -0.11019 C 0.34479 -0.11505 0.34514 -0.12061 0.34635 -0.1257 C 0.34705 -0.12894 0.34843 -0.13195 0.34913 -0.13519 C 0.34982 -0.13773 0.35 -0.14051 0.35069 -0.14306 C 0.35607 -0.16482 0.35156 -0.1419 0.35503 -0.16042 C 0.35538 -0.17593 0.35607 -0.19121 0.35642 -0.20672 C 0.35694 -0.22662 0.35712 -0.24676 0.35781 -0.26667 C 0.35816 -0.27315 0.35885 -0.27963 0.35937 -0.28588 C 0.36059 -0.30186 0.36024 -0.29815 0.36215 -0.31111 C 0.36267 -0.32269 0.36302 -0.33426 0.36371 -0.34584 C 0.3651 -0.37107 0.3651 -0.35324 0.3651 -0.36135 L 0.3651 -0.36135 C 0.36684 -0.48056 0.36649 -0.43079 0.36649 -0.50996 L 0.36649 -0.50996 L 0.36649 -0.50996 " pathEditMode="relative" ptsTypes="AAAAAAAAAAAAAAAAAAAAAAAAAAAAAAAAAAAAAAAAAAAAAAAAAAAAAAAAAAAAAAAAAA">
                                      <p:cBhvr>
                                        <p:cTn id="24" dur="6000" fill="hold"/>
                                        <p:tgtEl>
                                          <p:spTgt spid="30"/>
                                        </p:tgtEl>
                                        <p:attrNameLst>
                                          <p:attrName>ppt_x</p:attrName>
                                          <p:attrName>ppt_y</p:attrName>
                                        </p:attrNameLst>
                                      </p:cBhvr>
                                    </p:animMotion>
                                  </p:childTnLst>
                                </p:cTn>
                              </p:par>
                              <p:par>
                                <p:cTn id="25" presetID="0" presetClass="path" presetSubtype="0" repeatCount="indefinite" accel="50000" decel="50000" fill="hold" grpId="0" nodeType="withEffect">
                                  <p:stCondLst>
                                    <p:cond delay="0"/>
                                  </p:stCondLst>
                                  <p:childTnLst>
                                    <p:animMotion origin="layout" path="M 0 0 L 0 0 C -0.00104 0.00579 -0.00191 0.01157 -0.00295 0.01736 C -0.00329 0.01991 -0.00399 0.02245 -0.00434 0.025 C -0.00486 0.02894 -0.00538 0.03264 -0.00572 0.03657 C -0.00625 0.04491 -0.00607 0.05347 -0.00729 0.06181 C -0.00746 0.06343 -0.00954 0.06389 -0.01006 0.06551 C -0.01111 0.06852 -0.01111 0.07199 -0.01163 0.07523 C -0.01423 0.11713 -0.01545 0.13218 -0.01441 0.18727 C -0.01406 0.20995 -0.01006 0.25486 -0.01006 0.25486 C -0.00972 0.26644 -0.00885 0.31273 -0.00729 0.33032 C -0.00711 0.33241 -0.00607 0.33403 -0.00572 0.33611 C -0.0052 0.33981 -0.00486 0.34375 -0.00434 0.34769 C -0.00399 0.35023 -0.00329 0.35278 -0.00295 0.35532 C -0.00243 0.35856 -0.00191 0.36181 -0.00138 0.36505 C -0.00312 0.37199 -0.00295 0.36875 -0.00295 0.37477 L -0.00295 0.37477 C -0.00243 0.40556 -0.00277 0.43657 -0.00138 0.46736 C -0.00138 0.46968 0.00087 0.47106 0.00139 0.47315 C 0.00278 0.47824 0.0033 0.48356 0.00434 0.48866 C 0.00469 0.49074 0.00539 0.49259 0.00573 0.49444 C 0.00643 0.49769 0.00643 0.50116 0.0073 0.50417 C 0.00782 0.50625 0.00938 0.50787 0.01007 0.50995 C 0.01164 0.51389 0.0125 0.52176 0.01303 0.52546 C 0.01355 0.5338 0.01407 0.54213 0.01441 0.55046 C 0.01598 0.58264 0.01598 0.57569 0.01598 0.5912 L 0.01737 0.59306 C 0.01684 0.61736 0.01355 0.6588 0.01875 0.68588 C 0.0198 0.69028 0.02309 0.69329 0.02466 0.69745 C 0.02553 0.7 0.02639 0.70278 0.02761 0.70509 C 0.02987 0.70995 0.03247 0.70995 0.03629 0.71273 C 0.04462 0.71921 0.03612 0.71574 0.04931 0.71875 C 0.05365 0.71806 0.05799 0.71759 0.06233 0.71667 C 0.06389 0.71644 0.06511 0.71528 0.06667 0.71481 C 0.07934 0.70995 0.06632 0.71551 0.07674 0.71088 C 0.0783 0.70833 0.07934 0.70532 0.08108 0.70324 C 0.08716 0.69606 0.08716 0.69861 0.09271 0.69537 C 0.0948 0.69421 0.09671 0.69306 0.09844 0.69167 C 0.1 0.69051 0.10157 0.68912 0.10296 0.68773 C 0.104 0.68657 0.10469 0.68495 0.10573 0.6838 C 0.11025 0.67986 0.11233 0.67986 0.11737 0.67801 C 0.12778 0.66875 0.12292 0.67245 0.13178 0.66644 C 0.13334 0.66458 0.13438 0.66204 0.13612 0.66065 C 0.13889 0.6588 0.14219 0.65856 0.14497 0.65671 C 0.1474 0.65532 0.14983 0.65301 0.15209 0.65093 C 0.17049 0.63565 0.1408 0.66042 0.16077 0.64144 C 0.17865 0.62431 0.15053 0.65694 0.17535 0.62986 C 0.17917 0.62569 0.18212 0.61898 0.18698 0.6162 C 0.18872 0.61528 0.1908 0.61505 0.19271 0.61435 C 0.19879 0.60602 0.19584 0.60648 0.2 0.60648 L 0.2 0.60648 C 0.20712 0.59884 0.21303 0.58796 0.22171 0.58333 C 0.22414 0.58218 0.22674 0.58125 0.229 0.57963 C 0.23108 0.57801 0.23282 0.57569 0.23473 0.57361 C 0.23612 0.57245 0.2375 0.57106 0.23907 0.56991 C 0.24184 0.56782 0.2448 0.56597 0.24775 0.56412 C 0.26164 0.5456 0.24393 0.56759 0.25643 0.55625 C 0.25955 0.55347 0.26198 0.54931 0.26511 0.54676 C 0.26684 0.54537 0.2691 0.5456 0.27101 0.54468 C 0.27379 0.54352 0.27674 0.54213 0.27969 0.54097 C 0.28299 0.53958 0.28646 0.53866 0.28976 0.53704 C 0.30417 0.53009 0.28473 0.53519 0.30573 0.53125 C 0.32084 0.51921 0.30678 0.52847 0.33612 0.52338 C 0.34011 0.52292 0.34775 0.51968 0.34775 0.51968 C 0.35105 0.52037 0.35452 0.52153 0.35782 0.52153 C 0.3599 0.52153 0.36164 0.51968 0.36372 0.51968 C 0.37188 0.51968 0.38004 0.52083 0.38837 0.52153 C 0.40278 0.52407 0.39601 0.52338 0.40869 0.52338 L 0.40869 0.52338 " pathEditMode="relative" ptsTypes="AAAAAAAAAAAAAAAAAAAAAAAAAAAAAAAAAAAAAAAAAAAAAAAAAAAAAAAAAAAAAAAAAAAAA">
                                      <p:cBhvr>
                                        <p:cTn id="26" dur="6000" fill="hold"/>
                                        <p:tgtEl>
                                          <p:spTgt spid="42"/>
                                        </p:tgtEl>
                                        <p:attrNameLst>
                                          <p:attrName>ppt_x</p:attrName>
                                          <p:attrName>ppt_y</p:attrName>
                                        </p:attrNameLst>
                                      </p:cBhvr>
                                    </p:animMotion>
                                  </p:childTnLst>
                                </p:cTn>
                              </p:par>
                              <p:par>
                                <p:cTn id="27" presetID="0" presetClass="path" presetSubtype="0" repeatCount="indefinite" accel="50000" decel="50000" fill="hold" grpId="0" nodeType="withEffect">
                                  <p:stCondLst>
                                    <p:cond delay="0"/>
                                  </p:stCondLst>
                                  <p:childTnLst>
                                    <p:animMotion origin="layout" path="M 0 0 L 0 0 C -0.0033 0.04768 -0.00243 0.02384 0.00139 0.1081 C 0.00156 0.11134 0.00243 0.11458 0.00295 0.11782 C 0.00347 0.12153 0.00399 0.12546 0.00434 0.1294 C 0.00504 0.13634 0.00521 0.14352 0.00573 0.15069 C 0.00625 0.15648 0.00695 0.16227 0.00729 0.16805 C 0.01198 0.24143 0.0059 0.1574 0.01007 0.21435 C 0.01059 0.2537 0.01076 0.29305 0.01163 0.33217 C 0.01163 0.33611 0.01285 0.34004 0.01302 0.34398 C 0.01337 0.35278 0.01302 0.3618 0.01302 0.37083 L 0.01441 0.37291 C 0.02101 0.39861 0.01597 0.39028 0.02465 0.40185 C 0.02552 0.40509 0.02674 0.4081 0.02761 0.41157 C 0.02934 0.41875 0.0283 0.41852 0.03038 0.425 C 0.03125 0.42778 0.03229 0.43009 0.03333 0.43287 C 0.03386 0.43541 0.03438 0.43796 0.03472 0.44051 C 0.03524 0.44375 0.03559 0.44699 0.03629 0.45023 C 0.03663 0.45208 0.03715 0.45393 0.03767 0.45602 C 0.0382 0.46041 0.0382 0.46504 0.03906 0.46944 C 0.03958 0.47176 0.04201 0.47291 0.04201 0.47523 C 0.04288 0.51713 0.04201 0.55903 0.04201 0.60092 L 0.04201 0.60486 C 0.04254 0.62477 0.04271 0.64467 0.0434 0.66458 C 0.04375 0.67037 0.04531 0.67384 0.04774 0.67824 C 0.04861 0.67963 0.04948 0.68125 0.0507 0.68194 C 0.05243 0.68333 0.05469 0.68333 0.0566 0.68403 C 0.05938 0.68518 0.06233 0.68657 0.06528 0.68796 C 0.07483 0.68727 0.08455 0.6875 0.09427 0.68588 C 0.09601 0.68565 0.09705 0.6831 0.09861 0.68194 C 0.1 0.68125 0.10139 0.68078 0.10295 0.68009 C 0.11198 0.66805 0.09879 0.68426 0.11007 0.6743 C 0.11337 0.67153 0.11563 0.66736 0.11892 0.66458 C 0.12969 0.65555 0.13004 0.65602 0.13906 0.65301 C 0.14115 0.65185 0.14323 0.65115 0.14497 0.6493 C 0.1467 0.64699 0.14774 0.64398 0.14931 0.64143 C 0.1507 0.63935 0.15208 0.6375 0.15365 0.63565 C 0.15972 0.6287 0.16198 0.62824 0.16962 0.62222 C 0.17379 0.61875 0.17535 0.61666 0.17969 0.6125 C 0.18108 0.61111 0.18247 0.60949 0.18403 0.60856 C 0.18872 0.60578 0.19861 0.60092 0.19861 0.60092 C 0.20104 0.59699 0.2033 0.59305 0.20573 0.58935 C 0.21007 0.58333 0.21493 0.57824 0.21892 0.57199 C 0.21979 0.57037 0.21927 0.56759 0.22031 0.5662 C 0.22465 0.56018 0.23021 0.55625 0.23472 0.55069 C 0.2632 0.51666 0.23351 0.54768 0.25938 0.52176 L 0.26233 0.51203 L 0.26233 0.51203 C 0.26771 0.50995 0.27292 0.50787 0.2783 0.50625 C 0.28073 0.50532 0.28316 0.50532 0.28559 0.50416 C 0.2875 0.50324 0.28924 0.50115 0.29132 0.50046 C 0.29566 0.49861 0.3 0.49791 0.30434 0.49653 C 0.3125 0.49398 0.31597 0.4919 0.32604 0.49074 C 0.33715 0.48935 0.34826 0.48958 0.35938 0.48889 C 0.38802 0.48703 0.38073 0.4875 0.40434 0.48495 C 0.42813 0.47268 0.41649 0.47523 0.43924 0.47523 L 0.43924 0.47523 " pathEditMode="relative" ptsTypes="AAAAAAAAAAAAAAAAAAAAAAAAAAAAAAAAAAAAAAAAAAAAAAAAAAAAAAAAA">
                                      <p:cBhvr>
                                        <p:cTn id="28" dur="6000" fill="hold"/>
                                        <p:tgtEl>
                                          <p:spTgt spid="27"/>
                                        </p:tgtEl>
                                        <p:attrNameLst>
                                          <p:attrName>ppt_x</p:attrName>
                                          <p:attrName>ppt_y</p:attrName>
                                        </p:attrNameLst>
                                      </p:cBhvr>
                                    </p:animMotion>
                                  </p:childTnLst>
                                </p:cTn>
                              </p:par>
                              <p:par>
                                <p:cTn id="29" presetID="0" presetClass="path" presetSubtype="0" repeatCount="indefinite" accel="50000" decel="50000" fill="hold" grpId="0" nodeType="withEffect">
                                  <p:stCondLst>
                                    <p:cond delay="0"/>
                                  </p:stCondLst>
                                  <p:childTnLst>
                                    <p:animMotion origin="layout" path="M 0 0 L 0 0 C -0.00087 0.00579 -0.00191 0.01157 -0.00278 0.01736 C -0.00382 0.02361 -0.00451 0.03032 -0.00573 0.03657 C -0.01666 0.09213 -0.00746 0.03495 -0.01441 0.08102 C -0.01545 0.10926 -0.01857 0.13773 -0.01736 0.16597 C -0.01354 0.24745 -0.01684 0.2088 -0.00868 0.28195 C -0.00764 0.3007 -0.00642 0.31921 -0.00573 0.33796 L -0.00434 0.37269 L -0.00434 0.37269 C 0.00035 0.39028 0.00382 0.40185 0.00729 0.41921 C 0.01146 0.44051 0.00903 0.43056 0.01163 0.44815 C 0.0125 0.45394 0.01354 0.45972 0.01459 0.46551 C 0.01407 0.48611 0.0132 0.50671 0.0132 0.52732 C 0.0132 0.5544 0.01459 0.60857 0.01459 0.60857 L 0.01597 0.61042 C 0.02344 0.61875 0.03212 0.62963 0.04063 0.63542 C 0.05365 0.64468 0.06233 0.64445 0.07691 0.64722 C 0.08368 0.64514 0.0908 0.64491 0.09722 0.6412 C 0.10122 0.63889 0.10365 0.6331 0.10729 0.62963 C 0.11094 0.62662 0.11511 0.62454 0.11893 0.62199 C 0.13594 0.59931 0.10868 0.63472 0.13629 0.60278 C 0.14427 0.59329 0.15226 0.58403 0.15955 0.57361 C 0.16441 0.56667 0.16702 0.55671 0.17257 0.55046 C 0.17882 0.54352 0.1875 0.5412 0.19427 0.53495 C 0.20157 0.52824 0.20747 0.51921 0.21459 0.51181 C 0.22396 0.50185 0.23386 0.49259 0.24358 0.48287 C 0.24879 0.47778 0.25434 0.47292 0.25938 0.46736 C 0.27396 0.45162 0.28229 0.43912 0.30295 0.43449 L 0.32032 0.43079 C 0.32361 0.43009 0.33038 0.4287 0.33038 0.4287 L 0.33038 0.4287 C 0.33525 0.43009 0.34757 0.43357 0.35365 0.43449 C 0.35851 0.43542 0.36337 0.43588 0.36806 0.43657 C 0.3724 0.43843 0.37674 0.44074 0.38125 0.44236 C 0.38837 0.44468 0.38507 0.44352 0.39132 0.44607 C 0.39722 0.4581 0.3908 0.44838 0.40729 0.45394 C 0.41997 0.4581 0.40764 0.45787 0.41302 0.45787 L 0.41459 0.45787 " pathEditMode="relative" ptsTypes="AAAAAAAAAAAAAAAAAAAAAAAAAAAAAAAAAAAAAAA">
                                      <p:cBhvr>
                                        <p:cTn id="30" dur="6000" fill="hold"/>
                                        <p:tgtEl>
                                          <p:spTgt spid="44"/>
                                        </p:tgtEl>
                                        <p:attrNameLst>
                                          <p:attrName>ppt_x</p:attrName>
                                          <p:attrName>ppt_y</p:attrName>
                                        </p:attrNameLst>
                                      </p:cBhvr>
                                    </p:animMotion>
                                  </p:childTnLst>
                                </p:cTn>
                              </p:par>
                              <p:par>
                                <p:cTn id="31" presetID="0" presetClass="path" presetSubtype="0" repeatCount="indefinite" accel="50000" decel="50000" fill="hold" grpId="0" nodeType="withEffect">
                                  <p:stCondLst>
                                    <p:cond delay="0"/>
                                  </p:stCondLst>
                                  <p:childTnLst>
                                    <p:animMotion origin="layout" path="M 0 0 L 0 0 C -0.00087 0.02523 -0.00312 0.07986 -0.00278 0.10046 C -0.0026 0.11528 -0.00087 0.13009 0 0.14491 C 0.00052 0.15116 0.0007 0.15764 0.00156 0.16412 C 0.00174 0.1662 0.00261 0.16805 0.00295 0.16991 C 0.00347 0.17315 0.00382 0.17639 0.00434 0.17963 C 0.00573 0.18727 0.00729 0.19514 0.00868 0.20278 C 0.00972 0.21967 0.00903 0.23009 0.01302 0.24537 C 0.01424 0.2493 0.01597 0.25301 0.01736 0.25694 C 0.01788 0.27037 0.01771 0.28403 0.01892 0.29745 C 0.0191 0.29977 0.02101 0.30116 0.02188 0.30324 C 0.02448 0.31157 0.02448 0.31481 0.02622 0.32268 C 0.02726 0.32778 0.02899 0.33287 0.03056 0.33796 C 0.0342 0.37291 0.02917 0.33379 0.0349 0.36134 C 0.03559 0.36504 0.03576 0.36898 0.03629 0.37291 C 0.03733 0.38125 0.03767 0.38773 0.03924 0.39606 C 0.03958 0.39791 0.04011 0.39977 0.04063 0.40185 C 0.04219 0.41782 0.0382 0.41736 0.04358 0.41736 L 0.04358 0.41921 C 0.0441 0.45903 0.0441 0.49907 0.04497 0.53889 C 0.04514 0.54421 0.04688 0.57361 0.04792 0.58148 C 0.04809 0.58356 0.04896 0.58541 0.04931 0.58727 C 0.05017 0.5912 0.05052 0.59815 0.05365 0.60092 C 0.05538 0.60231 0.05747 0.60208 0.05955 0.60278 C 0.06372 0.60856 0.06389 0.61088 0.07101 0.61041 C 0.08125 0.60995 0.10156 0.60671 0.10156 0.60671 C 0.10399 0.60532 0.10642 0.6044 0.10868 0.60278 C 0.11389 0.59907 0.12517 0.58727 0.12899 0.58333 C 0.12899 0.58333 0.14063 0.57176 0.14063 0.57176 C 0.15226 0.55116 0.13733 0.57639 0.1507 0.55833 C 0.15243 0.55602 0.15313 0.55231 0.15504 0.55069 C 0.16146 0.54514 0.16927 0.54305 0.17535 0.53703 C 0.17934 0.5331 0.18264 0.52824 0.18698 0.52546 C 0.19601 0.51944 0.1908 0.52268 0.20295 0.51574 C 0.21563 0.49907 0.20556 0.51088 0.22604 0.49259 C 0.24115 0.47916 0.23837 0.47963 0.25365 0.46944 C 0.2559 0.46782 0.25851 0.46666 0.26094 0.46551 C 0.26615 0.46319 0.27153 0.46157 0.27691 0.45972 C 0.29479 0.44791 0.27639 0.45856 0.29427 0.45208 C 0.31788 0.44328 0.30399 0.44421 0.31892 0.44421 L 0.31892 0.44236 C 0.34028 0.43171 0.32188 0.43981 0.33767 0.43472 C 0.33924 0.43426 0.34063 0.4331 0.34201 0.43264 C 0.35451 0.42963 0.37361 0.42963 0.38403 0.42893 C 0.40347 0.43102 0.42136 0.43541 0.44063 0.43078 C 0.44201 0.43055 0.44254 0.42824 0.44358 0.42685 L 0.44358 0.42685 " pathEditMode="relative" ptsTypes="AAAAAAAAAAAAAAAAAAAAAAAAAAAAAAAAAAAAAAAAAAAAAAAA">
                                      <p:cBhvr>
                                        <p:cTn id="32" dur="6000" fill="hold"/>
                                        <p:tgtEl>
                                          <p:spTgt spid="43"/>
                                        </p:tgtEl>
                                        <p:attrNameLst>
                                          <p:attrName>ppt_x</p:attrName>
                                          <p:attrName>ppt_y</p:attrName>
                                        </p:attrNameLst>
                                      </p:cBhvr>
                                    </p:animMotion>
                                  </p:childTnLst>
                                </p:cTn>
                              </p:par>
                              <p:par>
                                <p:cTn id="33" presetID="0" presetClass="path" presetSubtype="0" repeatCount="indefinite" accel="50000" decel="50000" fill="hold" grpId="0" nodeType="withEffect">
                                  <p:stCondLst>
                                    <p:cond delay="0"/>
                                  </p:stCondLst>
                                  <p:childTnLst>
                                    <p:animMotion origin="layout" path="M 0 0 L 0 0 C -0.00052 0.01158 -0.00069 0.02315 -0.00156 0.03472 C -0.00173 0.03797 -0.00277 0.04097 -0.00295 0.04422 C -0.00555 0.07685 -0.00104 0.0625 -0.00729 0.07917 C -0.00833 0.0875 -0.00989 0.09584 -0.01024 0.10417 C -0.01128 0.12732 -0.01093 0.1507 -0.01163 0.17385 C -0.01197 0.18218 -0.01267 0.19051 -0.01302 0.19885 C -0.01267 0.21621 -0.0125 0.2338 -0.01163 0.25116 C -0.01111 0.2625 -0.01024 0.26297 -0.00868 0.27222 C -0.00694 0.28334 -0.00729 0.28519 -0.00434 0.29746 C -0.00364 0.3007 -0.00225 0.30394 -0.00156 0.30718 C -0.00086 0.30972 -0.00104 0.3125 0 0.31482 C 0.00053 0.31644 0.00191 0.31736 0.00278 0.31875 C 0.00625 0.32431 0.01303 0.33611 0.01303 0.33611 C 0.01632 0.34931 0.01181 0.33334 0.01875 0.34954 C 0.02379 0.36135 0.01632 0.35023 0.0231 0.35926 C 0.02622 0.37755 0.02292 0.37246 0.02744 0.37871 L 0.02744 0.38056 C 0.02796 0.39074 0.02865 0.40116 0.029 0.41135 C 0.02952 0.43403 0.02917 0.45648 0.03039 0.47917 C 0.03073 0.48449 0.03247 0.48935 0.03334 0.49445 C 0.03369 0.49769 0.03421 0.50093 0.03473 0.50417 C 0.03525 0.5081 0.03542 0.51204 0.03612 0.51574 C 0.0375 0.52246 0.0415 0.53241 0.0448 0.53704 C 0.04723 0.54028 0.04879 0.54537 0.05209 0.54676 C 0.05834 0.54954 0.05504 0.54815 0.06233 0.5507 C 0.0724 0.55 0.08264 0.54977 0.09271 0.54861 C 0.09497 0.54838 0.10157 0.54398 0.10278 0.54283 C 0.10487 0.54121 0.10643 0.5382 0.10869 0.53704 C 0.11129 0.53565 0.11441 0.53588 0.11737 0.53519 C 0.11928 0.5338 0.12136 0.53287 0.1231 0.53125 C 0.12535 0.52917 0.12657 0.52547 0.129 0.52361 C 0.13056 0.52222 0.13282 0.52222 0.13473 0.52153 C 0.13664 0.51783 0.13803 0.5132 0.14046 0.50996 C 0.14254 0.50741 0.14549 0.50648 0.14775 0.50417 C 0.14896 0.50324 0.14948 0.50139 0.1507 0.50023 C 0.15417 0.49722 0.15695 0.4963 0.16077 0.49445 C 0.16719 0.48172 0.15973 0.49607 0.16806 0.48287 C 0.16962 0.48056 0.17101 0.47778 0.1724 0.47523 C 0.17344 0.47338 0.17396 0.47084 0.17535 0.46945 C 0.17691 0.4676 0.17917 0.4669 0.18108 0.46551 C 0.18889 0.45949 0.18178 0.4632 0.18976 0.45972 C 0.1908 0.45857 0.1915 0.45695 0.19271 0.45579 C 0.19393 0.45486 0.19566 0.45463 0.19705 0.45394 C 0.19948 0.45278 0.20191 0.45162 0.20435 0.45 C 0.21476 0.44306 0.20035 0.44792 0.21875 0.44422 C 0.22119 0.44306 0.22362 0.44144 0.22605 0.44051 C 0.23091 0.43843 0.2375 0.43866 0.24202 0.43472 C 0.2481 0.42917 0.24514 0.43241 0.2507 0.425 L 0.25209 0.41922 L 0.25209 0.41922 C 0.25643 0.41667 0.26112 0.41482 0.26511 0.41135 C 0.2731 0.4051 0.26841 0.40278 0.27674 0.39792 C 0.28907 0.39074 0.29601 0.38982 0.30869 0.38635 C 0.32188 0.37454 0.31233 0.38172 0.32605 0.37477 C 0.33091 0.37222 0.33542 0.36783 0.34046 0.3669 L 0.35209 0.36505 C 0.3533 0.36459 0.36771 0.35972 0.37101 0.35926 C 0.38056 0.35834 0.39028 0.3581 0.4 0.35741 C 0.41007 0.35926 0.42049 0.35972 0.43039 0.3632 C 0.43212 0.36366 0.43299 0.36667 0.43334 0.36898 C 0.43403 0.37523 0.43334 0.38172 0.43334 0.3882 L 0.43334 0.3882 " pathEditMode="relative" ptsTypes="AAAAAAAAAAAAAAAAAAAAAAAAAAAAAAAAAAAAAAAAAAAAAAAAAAAAAAAAAAAAAAAA">
                                      <p:cBhvr>
                                        <p:cTn id="34" dur="6100" fill="hold"/>
                                        <p:tgtEl>
                                          <p:spTgt spid="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 grpId="0" animBg="1"/>
      <p:bldP spid="48" grpId="0" animBg="1"/>
      <p:bldP spid="49" grpId="0" animBg="1"/>
      <p:bldP spid="47" grpId="0" animBg="1"/>
      <p:bldP spid="50" grpId="0" animBg="1"/>
      <p:bldP spid="24" grpId="0" animBg="1"/>
      <p:bldP spid="28" grpId="0" animBg="1"/>
      <p:bldP spid="29" grpId="0" animBg="1"/>
      <p:bldP spid="30" grpId="0" animBg="1"/>
      <p:bldP spid="31" grpId="0" animBg="1"/>
      <p:bldP spid="27" grpId="0" animBg="1"/>
      <p:bldP spid="42" grpId="0" animBg="1"/>
      <p:bldP spid="43" grpId="0" animBg="1"/>
      <p:bldP spid="44" grpId="0" animBg="1"/>
      <p:bldP spid="4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786438" y="880145"/>
            <a:ext cx="3048000" cy="2308324"/>
          </a:xfrm>
          <a:prstGeom prst="rect">
            <a:avLst/>
          </a:prstGeom>
          <a:noFill/>
        </p:spPr>
        <p:txBody>
          <a:bodyPr wrap="square" rtlCol="0">
            <a:spAutoFit/>
          </a:bodyPr>
          <a:lstStyle/>
          <a:p>
            <a:pPr algn="ctr"/>
            <a:r>
              <a:rPr lang="en-US" b="1" i="1" dirty="0">
                <a:solidFill>
                  <a:srgbClr val="CC0099"/>
                </a:solidFill>
                <a:latin typeface="+mn-lt"/>
              </a:rPr>
              <a:t>Each lung has thousands of alveoli, making the breathable surface area of the lung the size of a tennis court!</a:t>
            </a:r>
          </a:p>
        </p:txBody>
      </p:sp>
      <p:pic>
        <p:nvPicPr>
          <p:cNvPr id="2" name="Picture 1"/>
          <p:cNvPicPr>
            <a:picLocks noChangeAspect="1"/>
          </p:cNvPicPr>
          <p:nvPr/>
        </p:nvPicPr>
        <p:blipFill>
          <a:blip r:embed="rId2"/>
          <a:stretch>
            <a:fillRect/>
          </a:stretch>
        </p:blipFill>
        <p:spPr>
          <a:xfrm>
            <a:off x="609600" y="381000"/>
            <a:ext cx="5176838" cy="6290020"/>
          </a:xfrm>
          <a:prstGeom prst="rect">
            <a:avLst/>
          </a:prstGeom>
        </p:spPr>
      </p:pic>
      <p:sp>
        <p:nvSpPr>
          <p:cNvPr id="763" name="Left Arrow 762"/>
          <p:cNvSpPr/>
          <p:nvPr/>
        </p:nvSpPr>
        <p:spPr>
          <a:xfrm rot="21243749">
            <a:off x="5555676" y="3702387"/>
            <a:ext cx="837576"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39335352"/>
      </p:ext>
    </p:extLst>
  </p:cSld>
  <p:clrMapOvr>
    <a:masterClrMapping/>
  </p:clrMapOvr>
  <p:transition spd="slow">
    <p:cove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5000" y="968651"/>
            <a:ext cx="3221954" cy="3914775"/>
          </a:xfrm>
          <a:prstGeom prst="rect">
            <a:avLst/>
          </a:prstGeom>
        </p:spPr>
      </p:pic>
      <p:sp>
        <p:nvSpPr>
          <p:cNvPr id="301058" name="Rectangle 2"/>
          <p:cNvSpPr>
            <a:spLocks noGrp="1" noChangeArrowheads="1"/>
          </p:cNvSpPr>
          <p:nvPr>
            <p:ph type="body" idx="1"/>
          </p:nvPr>
        </p:nvSpPr>
        <p:spPr>
          <a:xfrm>
            <a:off x="277477" y="381000"/>
            <a:ext cx="5361323" cy="6096000"/>
          </a:xfrm>
        </p:spPr>
        <p:txBody>
          <a:bodyPr/>
          <a:lstStyle/>
          <a:p>
            <a:pPr marL="228600" indent="-228600" algn="ctr">
              <a:buFontTx/>
              <a:buNone/>
            </a:pPr>
            <a:r>
              <a:rPr lang="en-US" sz="2800" b="1" dirty="0">
                <a:cs typeface="Times New Roman" panose="02020603050405020304" pitchFamily="18" charset="0"/>
              </a:rPr>
              <a:t>Breathing and Respiration</a:t>
            </a:r>
          </a:p>
          <a:p>
            <a:pPr marL="6350" indent="-6350" algn="just">
              <a:buFontTx/>
              <a:buNone/>
            </a:pPr>
            <a:r>
              <a:rPr lang="en-US" sz="2600" b="1" u="sng" dirty="0">
                <a:cs typeface="Times New Roman" panose="02020603050405020304" pitchFamily="18" charset="0"/>
              </a:rPr>
              <a:t>Respiration</a:t>
            </a:r>
            <a:r>
              <a:rPr lang="en-US" sz="2600" b="1" dirty="0">
                <a:cs typeface="Times New Roman" panose="02020603050405020304" pitchFamily="18" charset="0"/>
              </a:rPr>
              <a:t>:</a:t>
            </a:r>
            <a:r>
              <a:rPr lang="en-US" sz="2600" dirty="0">
                <a:cs typeface="Times New Roman" panose="02020603050405020304" pitchFamily="18" charset="0"/>
              </a:rPr>
              <a:t> Body obtains and uses </a:t>
            </a:r>
            <a:r>
              <a:rPr lang="en-US" sz="2600" b="1" u="sng" dirty="0">
                <a:cs typeface="Times New Roman" panose="02020603050405020304" pitchFamily="18" charset="0"/>
              </a:rPr>
              <a:t>oxygen</a:t>
            </a:r>
            <a:r>
              <a:rPr lang="en-US" sz="2600" b="1" dirty="0">
                <a:cs typeface="Times New Roman" panose="02020603050405020304" pitchFamily="18" charset="0"/>
              </a:rPr>
              <a:t> </a:t>
            </a:r>
            <a:r>
              <a:rPr lang="en-US" sz="2600" dirty="0">
                <a:cs typeface="Times New Roman" panose="02020603050405020304" pitchFamily="18" charset="0"/>
              </a:rPr>
              <a:t>and removes </a:t>
            </a:r>
            <a:r>
              <a:rPr lang="en-US" sz="2600" b="1" u="sng" dirty="0">
                <a:cs typeface="Times New Roman" panose="02020603050405020304" pitchFamily="18" charset="0"/>
              </a:rPr>
              <a:t>carbon</a:t>
            </a:r>
            <a:r>
              <a:rPr lang="en-US" sz="2600" dirty="0">
                <a:cs typeface="Times New Roman" panose="02020603050405020304" pitchFamily="18" charset="0"/>
              </a:rPr>
              <a:t> </a:t>
            </a:r>
            <a:r>
              <a:rPr lang="en-US" sz="2600" b="1" u="sng" dirty="0">
                <a:cs typeface="Times New Roman" panose="02020603050405020304" pitchFamily="18" charset="0"/>
              </a:rPr>
              <a:t>dioxide</a:t>
            </a:r>
            <a:r>
              <a:rPr lang="en-US" sz="2600" dirty="0">
                <a:cs typeface="Times New Roman" panose="02020603050405020304" pitchFamily="18" charset="0"/>
              </a:rPr>
              <a:t> &amp; water </a:t>
            </a:r>
          </a:p>
          <a:p>
            <a:pPr marL="6350" indent="-6350" algn="just">
              <a:buFontTx/>
              <a:buNone/>
            </a:pPr>
            <a:r>
              <a:rPr lang="en-US" sz="2600" dirty="0">
                <a:cs typeface="Times New Roman" panose="02020603050405020304" pitchFamily="18" charset="0"/>
              </a:rPr>
              <a:t>Two parts to respiration:	</a:t>
            </a:r>
          </a:p>
          <a:p>
            <a:pPr marL="914400" lvl="2" indent="-285750" algn="just">
              <a:buFontTx/>
              <a:buAutoNum type="arabicPeriod"/>
            </a:pPr>
            <a:r>
              <a:rPr lang="en-US" sz="2600" dirty="0">
                <a:cs typeface="Times New Roman" panose="02020603050405020304" pitchFamily="18" charset="0"/>
              </a:rPr>
              <a:t>  </a:t>
            </a:r>
            <a:r>
              <a:rPr lang="en-US" sz="2600" b="1" u="sng" dirty="0">
                <a:cs typeface="Times New Roman" panose="02020603050405020304" pitchFamily="18" charset="0"/>
              </a:rPr>
              <a:t>Breathing:</a:t>
            </a:r>
          </a:p>
          <a:p>
            <a:pPr marL="1657350" lvl="3" indent="-514350" algn="just">
              <a:buFont typeface="+mj-lt"/>
              <a:buAutoNum type="alphaLcPeriod"/>
            </a:pPr>
            <a:r>
              <a:rPr lang="en-US" sz="2600" b="1" u="sng" dirty="0">
                <a:cs typeface="Times New Roman" panose="02020603050405020304" pitchFamily="18" charset="0"/>
              </a:rPr>
              <a:t>Inhale</a:t>
            </a:r>
            <a:r>
              <a:rPr lang="en-US" sz="2600" b="1" dirty="0">
                <a:cs typeface="Times New Roman" panose="02020603050405020304" pitchFamily="18" charset="0"/>
              </a:rPr>
              <a:t> - </a:t>
            </a:r>
            <a:r>
              <a:rPr lang="en-US" sz="2600" b="1" u="sng" dirty="0">
                <a:cs typeface="Times New Roman" panose="02020603050405020304" pitchFamily="18" charset="0"/>
              </a:rPr>
              <a:t>Diaphragm</a:t>
            </a:r>
            <a:r>
              <a:rPr lang="en-US" sz="2600" b="1" dirty="0">
                <a:cs typeface="Times New Roman" panose="02020603050405020304" pitchFamily="18" charset="0"/>
              </a:rPr>
              <a:t> </a:t>
            </a:r>
            <a:r>
              <a:rPr lang="en-US" sz="2600" dirty="0">
                <a:cs typeface="Times New Roman" panose="02020603050405020304" pitchFamily="18" charset="0"/>
              </a:rPr>
              <a:t>- muscle moves down/lungs expand</a:t>
            </a:r>
          </a:p>
          <a:p>
            <a:pPr marL="1657350" lvl="3" indent="-514350" algn="just">
              <a:buFont typeface="+mj-lt"/>
              <a:buAutoNum type="alphaLcPeriod"/>
            </a:pPr>
            <a:r>
              <a:rPr lang="en-US" sz="2600" b="1" u="sng" dirty="0">
                <a:cs typeface="Times New Roman" panose="02020603050405020304" pitchFamily="18" charset="0"/>
              </a:rPr>
              <a:t>Exhale</a:t>
            </a:r>
            <a:r>
              <a:rPr lang="en-US" sz="2600" b="1" dirty="0">
                <a:cs typeface="Times New Roman" panose="02020603050405020304" pitchFamily="18" charset="0"/>
              </a:rPr>
              <a:t> </a:t>
            </a:r>
            <a:r>
              <a:rPr lang="en-US" sz="2600" dirty="0">
                <a:cs typeface="Times New Roman" panose="02020603050405020304" pitchFamily="18" charset="0"/>
              </a:rPr>
              <a:t>- Air moves out automatically </a:t>
            </a:r>
          </a:p>
          <a:p>
            <a:pPr marL="1033463" lvl="2" indent="-404813" algn="just">
              <a:buFontTx/>
              <a:buAutoNum type="arabicPeriod"/>
            </a:pPr>
            <a:r>
              <a:rPr lang="en-US" sz="2600" b="1" u="sng" dirty="0">
                <a:cs typeface="Times New Roman" panose="02020603050405020304" pitchFamily="18" charset="0"/>
              </a:rPr>
              <a:t>Cellular respiration</a:t>
            </a:r>
            <a:r>
              <a:rPr lang="en-US" sz="2600" dirty="0">
                <a:cs typeface="Times New Roman" panose="02020603050405020304" pitchFamily="18" charset="0"/>
              </a:rPr>
              <a:t>:  </a:t>
            </a:r>
            <a:r>
              <a:rPr lang="en-US" sz="2600" b="1" u="sng" dirty="0">
                <a:cs typeface="Times New Roman" panose="02020603050405020304" pitchFamily="18" charset="0"/>
              </a:rPr>
              <a:t>chemical reaction</a:t>
            </a:r>
            <a:r>
              <a:rPr lang="en-US" sz="2600" b="1" dirty="0">
                <a:cs typeface="Times New Roman" panose="02020603050405020304" pitchFamily="18" charset="0"/>
              </a:rPr>
              <a:t> </a:t>
            </a:r>
            <a:r>
              <a:rPr lang="en-US" sz="2600" dirty="0">
                <a:cs typeface="Times New Roman" panose="02020603050405020304" pitchFamily="18" charset="0"/>
              </a:rPr>
              <a:t>that  uses </a:t>
            </a:r>
            <a:r>
              <a:rPr lang="en-US" sz="2600" b="1" u="sng" dirty="0">
                <a:cs typeface="Times New Roman" panose="02020603050405020304" pitchFamily="18" charset="0"/>
              </a:rPr>
              <a:t>oxygen</a:t>
            </a:r>
            <a:r>
              <a:rPr lang="en-US" sz="2600" dirty="0">
                <a:cs typeface="Times New Roman" panose="02020603050405020304" pitchFamily="18" charset="0"/>
              </a:rPr>
              <a:t> to </a:t>
            </a:r>
            <a:r>
              <a:rPr lang="en-US" sz="2600" b="1" u="sng" dirty="0">
                <a:cs typeface="Times New Roman" panose="02020603050405020304" pitchFamily="18" charset="0"/>
              </a:rPr>
              <a:t>release energy</a:t>
            </a:r>
            <a:r>
              <a:rPr lang="en-US" sz="2600" b="1" dirty="0">
                <a:cs typeface="Times New Roman" panose="02020603050405020304" pitchFamily="18" charset="0"/>
              </a:rPr>
              <a:t> </a:t>
            </a:r>
            <a:r>
              <a:rPr lang="en-US" sz="2600" dirty="0">
                <a:cs typeface="Times New Roman" panose="02020603050405020304" pitchFamily="18" charset="0"/>
              </a:rPr>
              <a:t>from food.</a:t>
            </a:r>
            <a:endParaRPr lang="en-US" sz="2600" dirty="0"/>
          </a:p>
        </p:txBody>
      </p:sp>
      <p:sp>
        <p:nvSpPr>
          <p:cNvPr id="2" name="Block Arc 1"/>
          <p:cNvSpPr/>
          <p:nvPr/>
        </p:nvSpPr>
        <p:spPr>
          <a:xfrm rot="10800000">
            <a:off x="5867400" y="4572000"/>
            <a:ext cx="2819400" cy="990600"/>
          </a:xfrm>
          <a:prstGeom prst="blockArc">
            <a:avLst>
              <a:gd name="adj1" fmla="val 10800000"/>
              <a:gd name="adj2" fmla="val 36815"/>
              <a:gd name="adj3" fmla="val 14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402652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2"/>
                                        </p:tgtEl>
                                      </p:cBhvr>
                                      <p:by x="110000" y="110000"/>
                                    </p:animScale>
                                  </p:childTnLst>
                                </p:cTn>
                              </p:par>
                              <p:par>
                                <p:cTn id="7" presetID="6" presetClass="emph" presetSubtype="0" repeatCount="indefinite" fill="hold" nodeType="withEffect">
                                  <p:stCondLst>
                                    <p:cond delay="0"/>
                                  </p:stCondLst>
                                  <p:endCondLst>
                                    <p:cond evt="onNext" delay="0">
                                      <p:tgtEl>
                                        <p:sldTgt/>
                                      </p:tgtEl>
                                    </p:cond>
                                  </p:endCondLst>
                                  <p:childTnLst>
                                    <p:animScale>
                                      <p:cBhvr>
                                        <p:cTn id="8" dur="20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6200" y="0"/>
            <a:ext cx="6858000" cy="6934200"/>
          </a:xfrm>
        </p:spPr>
        <p:txBody>
          <a:bodyPr/>
          <a:lstStyle/>
          <a:p>
            <a:pPr marL="0" indent="0" algn="ctr">
              <a:buNone/>
            </a:pPr>
            <a:r>
              <a:rPr lang="en-US" sz="3600" b="1" dirty="0"/>
              <a:t>Don’t Hold Your Breath!</a:t>
            </a:r>
          </a:p>
          <a:p>
            <a:pPr marL="0" indent="0" algn="just">
              <a:buNone/>
            </a:pPr>
            <a:r>
              <a:rPr lang="en-US" sz="2400" b="1" dirty="0"/>
              <a:t>Objective:  </a:t>
            </a:r>
            <a:r>
              <a:rPr lang="en-US" sz="2000" dirty="0"/>
              <a:t>To compare the amount of air taken in during various breathing exercises.</a:t>
            </a:r>
          </a:p>
          <a:p>
            <a:pPr marL="0" indent="0" algn="just">
              <a:buNone/>
            </a:pPr>
            <a:r>
              <a:rPr lang="en-US" sz="2400" b="1" dirty="0"/>
              <a:t>Background:  </a:t>
            </a:r>
            <a:r>
              <a:rPr lang="en-US" sz="2000" dirty="0"/>
              <a:t>Lung Capacity is the amount of air contained within the lungs during various breathing activities.  It can be measured in several ways:  </a:t>
            </a:r>
          </a:p>
          <a:p>
            <a:pPr marL="0" lvl="0" indent="0" algn="just">
              <a:buNone/>
            </a:pPr>
            <a:r>
              <a:rPr lang="en-US" sz="2000" dirty="0"/>
              <a:t>TOTAL LUNG CAPACITY is the amount of air in the lungs after a very deep inhalation.  This would include vital and residual capacities. </a:t>
            </a:r>
          </a:p>
          <a:p>
            <a:pPr marL="0" lvl="0" indent="0" algn="just">
              <a:buNone/>
            </a:pPr>
            <a:r>
              <a:rPr lang="en-US" sz="2000" dirty="0"/>
              <a:t>RESIDUAL LUNG CAPACITY is any air left in the lungs after a deep exhalation.  Even after you breathe out everything in your lungs, there is still some air in there!</a:t>
            </a:r>
          </a:p>
          <a:p>
            <a:pPr marL="0" lvl="0" indent="0" algn="just">
              <a:buNone/>
            </a:pPr>
            <a:r>
              <a:rPr lang="en-US" sz="2000" dirty="0"/>
              <a:t>VITAL LUNG CAPACITY is the amount of air you can forcibly exhale in a single breath.  So after inhaling as much air as possible, vital capacity would be measured by blowing it all out until you can blow no more.</a:t>
            </a:r>
          </a:p>
          <a:p>
            <a:pPr marL="0" lvl="0" indent="0" algn="just">
              <a:buNone/>
            </a:pPr>
            <a:r>
              <a:rPr lang="en-US" sz="2000" dirty="0"/>
              <a:t>TIDAL LUNG CAPACITY is the amount of air you breathe normally.  This is not a deep breath, but the type of breathing you would do if you were reading a book or washing the dishes.</a:t>
            </a:r>
          </a:p>
        </p:txBody>
      </p:sp>
      <p:pic>
        <p:nvPicPr>
          <p:cNvPr id="187394" name="Picture 2" descr="http://downloads.clipart.com/37902507.jpg?t=1357150586&amp;h=900598dd520e7d7296d0bbedc1b4858e&amp;u=gettingnerdy"/>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7010400" y="1981200"/>
            <a:ext cx="1985359" cy="3200400"/>
          </a:xfrm>
          <a:prstGeom prst="rect">
            <a:avLst/>
          </a:prstGeom>
          <a:noFill/>
          <a:scene3d>
            <a:camera prst="orthographicFront">
              <a:rot lat="0" lon="10799999" rev="0"/>
            </a:camera>
            <a:lightRig rig="threePt" dir="t"/>
          </a:scene3d>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163750245"/>
      </p:ext>
    </p:extLst>
  </p:cSld>
  <p:clrMapOvr>
    <a:masterClrMapping/>
  </p:clrMapOvr>
  <p:transition spd="slow">
    <p:cove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228600" y="152400"/>
            <a:ext cx="6248400" cy="6477000"/>
          </a:xfrm>
        </p:spPr>
        <p:txBody>
          <a:bodyPr/>
          <a:lstStyle/>
          <a:p>
            <a:pPr marL="0" indent="0" algn="ctr">
              <a:buNone/>
            </a:pPr>
            <a:r>
              <a:rPr lang="en-US" sz="3600" b="1" dirty="0"/>
              <a:t>Don’t Hold Your Breath!</a:t>
            </a:r>
          </a:p>
          <a:p>
            <a:pPr marL="0" indent="0" algn="just">
              <a:buNone/>
            </a:pPr>
            <a:r>
              <a:rPr lang="en-US" sz="2400" b="1" dirty="0"/>
              <a:t>What You Do:</a:t>
            </a:r>
          </a:p>
          <a:p>
            <a:pPr marL="0" indent="0" algn="just">
              <a:buNone/>
            </a:pPr>
            <a:r>
              <a:rPr lang="en-US" sz="2000" dirty="0"/>
              <a:t>Stretch out your balloon by pulling it several times.  </a:t>
            </a:r>
          </a:p>
          <a:p>
            <a:pPr marL="0" lvl="0" indent="0">
              <a:buNone/>
            </a:pPr>
            <a:r>
              <a:rPr lang="en-US" sz="2400" dirty="0"/>
              <a:t>- Measure your </a:t>
            </a:r>
            <a:r>
              <a:rPr lang="en-US" sz="2400" b="1" dirty="0"/>
              <a:t>Tidal Capacity (Normal Breath)  </a:t>
            </a:r>
            <a:endParaRPr lang="en-US" sz="2400" dirty="0"/>
          </a:p>
          <a:p>
            <a:pPr marL="508000" lvl="1" indent="-333375">
              <a:buFont typeface="+mj-lt"/>
              <a:buAutoNum type="arabicPeriod"/>
            </a:pPr>
            <a:r>
              <a:rPr lang="en-US" sz="2000" dirty="0"/>
              <a:t>In order to do this, take a normal breath in.  Place the balloon to your lips and exhale a normal breath into the balloon.  DO NOT force the air into the balloon. </a:t>
            </a:r>
          </a:p>
          <a:p>
            <a:pPr marL="508000" lvl="1" indent="-333375">
              <a:buFont typeface="+mj-lt"/>
              <a:buAutoNum type="arabicPeriod"/>
            </a:pPr>
            <a:r>
              <a:rPr lang="en-US" sz="2000" dirty="0"/>
              <a:t>Pinch the open end of the balloon and place the balloon on the table.  Holding the balloon, measure the diameter of the balloon with the ruler.  </a:t>
            </a:r>
          </a:p>
          <a:p>
            <a:pPr marL="508000" lvl="1" indent="-333375">
              <a:buFont typeface="+mj-lt"/>
              <a:buAutoNum type="arabicPeriod"/>
            </a:pPr>
            <a:r>
              <a:rPr lang="en-US" sz="2000" dirty="0"/>
              <a:t>Record your information in the chart below.  Release the air and complete steps 1-5 four more times.  </a:t>
            </a:r>
          </a:p>
          <a:p>
            <a:pPr marL="0" lvl="0" indent="0">
              <a:buNone/>
            </a:pPr>
            <a:r>
              <a:rPr lang="en-US" sz="2400" dirty="0"/>
              <a:t> - Measure your </a:t>
            </a:r>
            <a:r>
              <a:rPr lang="en-US" sz="2400" b="1" dirty="0"/>
              <a:t>Vital Capacity (BIG breath)</a:t>
            </a:r>
            <a:endParaRPr lang="en-US" sz="2400" dirty="0"/>
          </a:p>
          <a:p>
            <a:pPr marL="508000" lvl="1" indent="-333375">
              <a:buAutoNum type="arabicPeriod"/>
            </a:pPr>
            <a:r>
              <a:rPr lang="en-US" sz="2000" dirty="0"/>
              <a:t>In order to do this, take a DEEP breath in.  Place the balloon to your lips and exhale as much breath as you can into the balloon. Force as much air as you can into the balloon.</a:t>
            </a:r>
          </a:p>
          <a:p>
            <a:pPr marL="508000" lvl="1" indent="-333375">
              <a:buAutoNum type="arabicPeriod"/>
            </a:pPr>
            <a:r>
              <a:rPr lang="en-US" sz="2000" dirty="0"/>
              <a:t>Repeat steps 2-3 from above.</a:t>
            </a:r>
          </a:p>
          <a:p>
            <a:pPr marL="0" indent="0" algn="just">
              <a:buNone/>
            </a:pPr>
            <a:endParaRPr lang="en-US" sz="2000" dirty="0"/>
          </a:p>
        </p:txBody>
      </p:sp>
      <p:sp>
        <p:nvSpPr>
          <p:cNvPr id="2" name="Oval 1"/>
          <p:cNvSpPr/>
          <p:nvPr/>
        </p:nvSpPr>
        <p:spPr>
          <a:xfrm>
            <a:off x="6934200" y="3048000"/>
            <a:ext cx="2057400" cy="2057400"/>
          </a:xfrm>
          <a:prstGeom prst="ellipse">
            <a:avLst/>
          </a:prstGeom>
          <a:effectLst>
            <a:glow rad="101600">
              <a:schemeClr val="accent3">
                <a:satMod val="175000"/>
                <a:alpha val="40000"/>
              </a:schemeClr>
            </a:glow>
            <a:outerShdw blurRad="50800" dist="38100" dir="2700000" algn="tl" rotWithShape="0">
              <a:prstClr val="black">
                <a:alpha val="40000"/>
              </a:prstClr>
            </a:outerShdw>
            <a:softEdge rad="31750"/>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rot="10800000">
            <a:off x="7772400" y="2819400"/>
            <a:ext cx="342900" cy="228600"/>
          </a:xfrm>
          <a:prstGeom prst="triangle">
            <a:avLst/>
          </a:prstGeom>
          <a:effectLst>
            <a:glow rad="101600">
              <a:schemeClr val="accent3">
                <a:satMod val="175000"/>
                <a:alpha val="40000"/>
              </a:schemeClr>
            </a:glow>
            <a:outerShdw blurRad="50800" dist="38100" dir="2700000" algn="tl" rotWithShape="0">
              <a:prstClr val="black">
                <a:alpha val="40000"/>
              </a:prstClr>
            </a:outerShdw>
            <a:softEdge rad="31750"/>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53200" y="1676400"/>
            <a:ext cx="381000" cy="3429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6781800" y="18288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a:off x="6781800" y="20701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a:off x="6781800" y="23114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a:off x="6781800" y="25527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6781800" y="27940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a:off x="6781800" y="30353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a:xfrm>
            <a:off x="6781800" y="32766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6781800" y="35179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6781800" y="37592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a:xfrm>
            <a:off x="6781800" y="40005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a:off x="6781800" y="42418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a:off x="6781800" y="4483100"/>
            <a:ext cx="1905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a:off x="6781800" y="4724400"/>
            <a:ext cx="190500" cy="0"/>
          </a:xfrm>
          <a:prstGeom prst="line">
            <a:avLst/>
          </a:prstGeom>
        </p:spPr>
        <p:style>
          <a:lnRef idx="3">
            <a:schemeClr val="accent4"/>
          </a:lnRef>
          <a:fillRef idx="0">
            <a:schemeClr val="accent4"/>
          </a:fillRef>
          <a:effectRef idx="2">
            <a:schemeClr val="accent4"/>
          </a:effectRef>
          <a:fontRef idx="minor">
            <a:schemeClr val="tx1"/>
          </a:fontRef>
        </p:style>
      </p:cxnSp>
      <p:sp>
        <p:nvSpPr>
          <p:cNvPr id="7" name="Oval 6"/>
          <p:cNvSpPr/>
          <p:nvPr/>
        </p:nvSpPr>
        <p:spPr>
          <a:xfrm>
            <a:off x="6781800" y="4876800"/>
            <a:ext cx="95250" cy="152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298749338"/>
      </p:ext>
    </p:extLst>
  </p:cSld>
  <p:clrMapOvr>
    <a:masterClrMapping/>
  </p:clrMapOvr>
  <p:transition spd="slow">
    <p:cove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152400" y="654281"/>
            <a:ext cx="4419600" cy="55769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Just Wasting Away!</a:t>
            </a:r>
          </a:p>
          <a:p>
            <a:pPr marL="0" indent="0" algn="ctr" eaLnBrk="1" hangingPunct="1">
              <a:lnSpc>
                <a:spcPct val="90000"/>
              </a:lnSpc>
              <a:buFontTx/>
              <a:buNone/>
            </a:pPr>
            <a:endParaRPr lang="en-US" sz="2800" b="1" dirty="0">
              <a:latin typeface="+mn-lt"/>
            </a:endParaRPr>
          </a:p>
          <a:p>
            <a:pPr marL="0" indent="0" algn="just" eaLnBrk="1" hangingPunct="1">
              <a:lnSpc>
                <a:spcPct val="90000"/>
              </a:lnSpc>
              <a:buFontTx/>
              <a:buNone/>
            </a:pPr>
            <a:r>
              <a:rPr lang="en-US" sz="2800" b="1" dirty="0">
                <a:latin typeface="+mn-lt"/>
              </a:rPr>
              <a:t>Objective</a:t>
            </a:r>
            <a:r>
              <a:rPr lang="en-US" sz="2800" dirty="0">
                <a:latin typeface="+mn-lt"/>
              </a:rPr>
              <a:t>:  To learn the structure and function of the Urinary/Excretory System</a:t>
            </a:r>
          </a:p>
          <a:p>
            <a:pPr marL="0" indent="0" algn="just" eaLnBrk="1" hangingPunct="1">
              <a:lnSpc>
                <a:spcPct val="90000"/>
              </a:lnSpc>
              <a:buFontTx/>
              <a:buNone/>
            </a:pPr>
            <a:endParaRPr lang="en-US" sz="2800" b="1" dirty="0">
              <a:latin typeface="+mn-lt"/>
            </a:endParaRPr>
          </a:p>
          <a:p>
            <a:pPr lvl="0" algn="just" eaLnBrk="1" hangingPunct="1">
              <a:lnSpc>
                <a:spcPct val="90000"/>
              </a:lnSpc>
            </a:pPr>
            <a:r>
              <a:rPr lang="en-US" sz="2800" b="1" dirty="0">
                <a:latin typeface="+mn-lt"/>
              </a:rPr>
              <a:t>Bell Work</a:t>
            </a:r>
            <a:r>
              <a:rPr lang="en-US" sz="2800" dirty="0">
                <a:latin typeface="+mn-lt"/>
              </a:rPr>
              <a:t>: </a:t>
            </a:r>
            <a:r>
              <a:rPr lang="en-US" dirty="0">
                <a:solidFill>
                  <a:srgbClr val="000000"/>
                </a:solidFill>
                <a:latin typeface="Calibri"/>
              </a:rPr>
              <a:t>The kidneys are similar to the lysosome of the cell.  What do you think they do?</a:t>
            </a:r>
          </a:p>
          <a:p>
            <a:pPr lvl="0" algn="ctr" eaLnBrk="1" hangingPunct="1">
              <a:lnSpc>
                <a:spcPct val="90000"/>
              </a:lnSpc>
            </a:pPr>
            <a:r>
              <a:rPr lang="en-US" b="1" dirty="0">
                <a:solidFill>
                  <a:srgbClr val="000000"/>
                </a:solidFill>
                <a:latin typeface="Calibri"/>
              </a:rPr>
              <a:t>Lysosomes are the waste disposal of the cells.  The kidneys are similar in that they filter waste from the bloodstream and collect it to be eliminated from the body as urine.</a:t>
            </a:r>
          </a:p>
        </p:txBody>
      </p:sp>
      <p:pic>
        <p:nvPicPr>
          <p:cNvPr id="2" name="Picture 1"/>
          <p:cNvPicPr>
            <a:picLocks noChangeAspect="1"/>
          </p:cNvPicPr>
          <p:nvPr/>
        </p:nvPicPr>
        <p:blipFill>
          <a:blip r:embed="rId2"/>
          <a:stretch>
            <a:fillRect/>
          </a:stretch>
        </p:blipFill>
        <p:spPr>
          <a:xfrm>
            <a:off x="4463716" y="1371600"/>
            <a:ext cx="4604084" cy="4789413"/>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110727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5" end="5"/>
                                            </p:txEl>
                                          </p:spTgt>
                                        </p:tgtEl>
                                        <p:attrNameLst>
                                          <p:attrName>style.visibility</p:attrName>
                                        </p:attrNameLst>
                                      </p:cBhvr>
                                      <p:to>
                                        <p:strVal val="visible"/>
                                      </p:to>
                                    </p:set>
                                    <p:anim calcmode="lin" valueType="num">
                                      <p:cBhvr additive="base">
                                        <p:cTn id="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228600" y="167148"/>
            <a:ext cx="5105400" cy="6400800"/>
          </a:xfrm>
        </p:spPr>
        <p:txBody>
          <a:bodyPr/>
          <a:lstStyle/>
          <a:p>
            <a:pPr marL="0" indent="0" algn="just" eaLnBrk="1" hangingPunct="1">
              <a:buFontTx/>
              <a:buNone/>
            </a:pPr>
            <a:r>
              <a:rPr lang="en-US" b="1" cap="small" dirty="0"/>
              <a:t>Function:</a:t>
            </a:r>
            <a:r>
              <a:rPr lang="en-US" sz="2800" b="1" cap="small" dirty="0"/>
              <a:t>  </a:t>
            </a:r>
          </a:p>
          <a:p>
            <a:pPr algn="just" eaLnBrk="1" hangingPunct="1">
              <a:buFontTx/>
              <a:buChar char="-"/>
            </a:pPr>
            <a:r>
              <a:rPr lang="en-US" sz="2800" b="1" u="sng" dirty="0"/>
              <a:t>Collects wastes</a:t>
            </a:r>
            <a:r>
              <a:rPr lang="en-US" sz="2800" dirty="0"/>
              <a:t> produced by cells and </a:t>
            </a:r>
            <a:r>
              <a:rPr lang="en-US" sz="2800" b="1" u="sng" dirty="0"/>
              <a:t>removes</a:t>
            </a:r>
            <a:r>
              <a:rPr lang="en-US" sz="2800" dirty="0"/>
              <a:t> them from the body</a:t>
            </a:r>
          </a:p>
          <a:p>
            <a:pPr algn="just" eaLnBrk="1" hangingPunct="1">
              <a:buFontTx/>
              <a:buChar char="-"/>
            </a:pPr>
            <a:r>
              <a:rPr lang="en-US" sz="2800" dirty="0"/>
              <a:t>Maintains </a:t>
            </a:r>
            <a:r>
              <a:rPr lang="en-US" sz="2800" b="1" u="sng" dirty="0"/>
              <a:t>homeostasis</a:t>
            </a:r>
            <a:r>
              <a:rPr lang="en-US" sz="2800" dirty="0"/>
              <a:t> by regulating body </a:t>
            </a:r>
            <a:r>
              <a:rPr lang="en-US" sz="2800" b="1" u="sng" dirty="0"/>
              <a:t>pH</a:t>
            </a:r>
            <a:r>
              <a:rPr lang="en-US" sz="2800" dirty="0"/>
              <a:t>, </a:t>
            </a:r>
            <a:r>
              <a:rPr lang="en-US" sz="2800" b="1" u="sng" dirty="0"/>
              <a:t>blood pressure</a:t>
            </a:r>
            <a:r>
              <a:rPr lang="en-US" sz="2800" dirty="0"/>
              <a:t>, and eliminating </a:t>
            </a:r>
            <a:r>
              <a:rPr lang="en-US" sz="2800" b="1" u="sng" dirty="0"/>
              <a:t>waste</a:t>
            </a:r>
            <a:r>
              <a:rPr lang="en-US" sz="2800" dirty="0"/>
              <a:t> like </a:t>
            </a:r>
            <a:r>
              <a:rPr lang="en-US" sz="2800" b="1" u="sng" dirty="0"/>
              <a:t>urea</a:t>
            </a:r>
            <a:r>
              <a:rPr lang="en-US" sz="2800" dirty="0"/>
              <a:t> and </a:t>
            </a:r>
            <a:r>
              <a:rPr lang="en-US" sz="2800" b="1" u="sng" dirty="0"/>
              <a:t>salt</a:t>
            </a:r>
          </a:p>
          <a:p>
            <a:pPr algn="just" eaLnBrk="1" hangingPunct="1">
              <a:buFontTx/>
              <a:buChar char="-"/>
            </a:pPr>
            <a:r>
              <a:rPr lang="en-US" sz="2800" dirty="0"/>
              <a:t>Works with other </a:t>
            </a:r>
            <a:r>
              <a:rPr lang="en-US" sz="2800" b="1" u="sng" dirty="0"/>
              <a:t>excretory organs</a:t>
            </a:r>
            <a:r>
              <a:rPr lang="en-US" sz="2800" dirty="0"/>
              <a:t> including the </a:t>
            </a:r>
            <a:r>
              <a:rPr lang="en-US" sz="2800" b="1" u="sng" dirty="0"/>
              <a:t>skin</a:t>
            </a:r>
            <a:r>
              <a:rPr lang="en-US" sz="2800" dirty="0"/>
              <a:t>, </a:t>
            </a:r>
            <a:r>
              <a:rPr lang="en-US" sz="2800" b="1" u="sng" dirty="0"/>
              <a:t>liver</a:t>
            </a:r>
            <a:r>
              <a:rPr lang="en-US" sz="2800" dirty="0"/>
              <a:t>, and </a:t>
            </a:r>
            <a:r>
              <a:rPr lang="en-US" sz="2800" b="1" u="sng" dirty="0"/>
              <a:t>lungs</a:t>
            </a:r>
            <a:r>
              <a:rPr lang="en-US" sz="2800" dirty="0"/>
              <a:t> to remove waste</a:t>
            </a:r>
          </a:p>
          <a:p>
            <a:pPr marL="0" indent="0" algn="just" eaLnBrk="1" hangingPunct="1">
              <a:buNone/>
            </a:pPr>
            <a:endParaRPr lang="en-US" sz="1600" dirty="0"/>
          </a:p>
          <a:p>
            <a:pPr marL="0" indent="0" algn="ctr" eaLnBrk="1" hangingPunct="1">
              <a:buNone/>
            </a:pPr>
            <a:r>
              <a:rPr lang="en-US" sz="2800" dirty="0"/>
              <a:t>Consists of </a:t>
            </a:r>
            <a:r>
              <a:rPr lang="en-US" sz="2800" b="1" dirty="0"/>
              <a:t>kidneys</a:t>
            </a:r>
            <a:r>
              <a:rPr lang="en-US" sz="2800" dirty="0"/>
              <a:t>, </a:t>
            </a:r>
            <a:r>
              <a:rPr lang="en-US" sz="2800" b="1" dirty="0"/>
              <a:t>ureters</a:t>
            </a:r>
            <a:r>
              <a:rPr lang="en-US" sz="2800" dirty="0"/>
              <a:t>, </a:t>
            </a:r>
            <a:r>
              <a:rPr lang="en-US" sz="2800" b="1" dirty="0"/>
              <a:t>bladder</a:t>
            </a:r>
            <a:r>
              <a:rPr lang="en-US" sz="2800" dirty="0"/>
              <a:t> and </a:t>
            </a:r>
            <a:r>
              <a:rPr lang="en-US" sz="2800" b="1" dirty="0"/>
              <a:t>urethra</a:t>
            </a:r>
          </a:p>
          <a:p>
            <a:pPr marL="0" indent="0" algn="ctr" eaLnBrk="1" hangingPunct="1">
              <a:buFontTx/>
              <a:buNone/>
            </a:pPr>
            <a:endParaRPr lang="en-US" sz="3500" dirty="0"/>
          </a:p>
        </p:txBody>
      </p:sp>
      <p:sp>
        <p:nvSpPr>
          <p:cNvPr id="2" name="AutoShape 5" descr="http://downloads.clipart.com/15104736.jpg?t=1355969227&amp;h=8194c84e68ded1b84e1c84346b013e83&amp;u=gettingnerdy"/>
          <p:cNvSpPr>
            <a:spLocks noChangeAspect="1" noChangeArrowheads="1"/>
          </p:cNvSpPr>
          <p:nvPr/>
        </p:nvSpPr>
        <p:spPr bwMode="auto">
          <a:xfrm>
            <a:off x="176213" y="-2751138"/>
            <a:ext cx="4010025" cy="57340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8125" y1="1118" x2="13702" y2="39137"/>
                        <a14:foregroundMark x1="69471" y1="1757" x2="87740" y2="39137"/>
                        <a14:foregroundMark x1="3846" y1="24121" x2="12500" y2="1917"/>
                        <a14:foregroundMark x1="81731" y1="1118" x2="97115" y2="21565"/>
                        <a14:foregroundMark x1="51683" y1="71565" x2="50962" y2="98403"/>
                        <a14:foregroundMark x1="25240" y1="79872" x2="73317" y2="79073"/>
                        <a14:foregroundMark x1="26683" y1="86262" x2="35817" y2="90575"/>
                        <a14:foregroundMark x1="12260" y1="40256" x2="3606" y2="19808"/>
                        <a14:foregroundMark x1="33654" y1="20607" x2="32692" y2="1438"/>
                        <a14:foregroundMark x1="88462" y1="39137" x2="93510" y2="18530"/>
                      </a14:backgroundRemoval>
                    </a14:imgEffect>
                  </a14:imgLayer>
                </a14:imgProps>
              </a:ext>
            </a:extLst>
          </a:blip>
          <a:stretch>
            <a:fillRect/>
          </a:stretch>
        </p:blipFill>
        <p:spPr>
          <a:xfrm>
            <a:off x="5422900" y="971550"/>
            <a:ext cx="3557298" cy="5353050"/>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graphicFrame>
        <p:nvGraphicFramePr>
          <p:cNvPr id="7" name="Diagram 6">
            <a:extLst>
              <a:ext uri="{FF2B5EF4-FFF2-40B4-BE49-F238E27FC236}">
                <a16:creationId xmlns:a16="http://schemas.microsoft.com/office/drawing/2014/main" xmlns="" id="{E253B61E-DBC9-451C-8F86-241CA22420A5}"/>
              </a:ext>
            </a:extLst>
          </p:cNvPr>
          <p:cNvGraphicFramePr/>
          <p:nvPr>
            <p:extLst>
              <p:ext uri="{D42A27DB-BD31-4B8C-83A1-F6EECF244321}">
                <p14:modId xmlns:p14="http://schemas.microsoft.com/office/powerpoint/2010/main" val="2236073542"/>
              </p:ext>
            </p:extLst>
          </p:nvPr>
        </p:nvGraphicFramePr>
        <p:xfrm>
          <a:off x="609600" y="228600"/>
          <a:ext cx="80010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xmlns="" id="{BD59F894-3BEB-48FE-8072-B1D75781AFE5}"/>
              </a:ext>
            </a:extLst>
          </p:cNvPr>
          <p:cNvGrpSpPr/>
          <p:nvPr/>
        </p:nvGrpSpPr>
        <p:grpSpPr>
          <a:xfrm>
            <a:off x="5105400" y="370114"/>
            <a:ext cx="1507778" cy="1207731"/>
            <a:chOff x="5105400" y="370114"/>
            <a:chExt cx="1507778" cy="1207731"/>
          </a:xfrm>
        </p:grpSpPr>
        <p:pic>
          <p:nvPicPr>
            <p:cNvPr id="9" name="Picture 2">
              <a:extLst>
                <a:ext uri="{FF2B5EF4-FFF2-40B4-BE49-F238E27FC236}">
                  <a16:creationId xmlns:a16="http://schemas.microsoft.com/office/drawing/2014/main" xmlns="" id="{FD781C27-65CF-4662-8B63-C67201FE32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6503" y="370114"/>
              <a:ext cx="726675" cy="12077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Arrow Connector 9">
              <a:extLst>
                <a:ext uri="{FF2B5EF4-FFF2-40B4-BE49-F238E27FC236}">
                  <a16:creationId xmlns:a16="http://schemas.microsoft.com/office/drawing/2014/main" xmlns="" id="{FF6160AF-8443-4C06-9692-70A73823BEAA}"/>
                </a:ext>
              </a:extLst>
            </p:cNvPr>
            <p:cNvCxnSpPr/>
            <p:nvPr/>
          </p:nvCxnSpPr>
          <p:spPr>
            <a:xfrm>
              <a:off x="5105400" y="1295400"/>
              <a:ext cx="781103"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E111302C-DC15-4FEB-B531-6D11899BC7FD}"/>
              </a:ext>
            </a:extLst>
          </p:cNvPr>
          <p:cNvGrpSpPr/>
          <p:nvPr/>
        </p:nvGrpSpPr>
        <p:grpSpPr>
          <a:xfrm>
            <a:off x="1905000" y="1143000"/>
            <a:ext cx="1905000" cy="1710613"/>
            <a:chOff x="1905000" y="1143000"/>
            <a:chExt cx="1905000" cy="1710613"/>
          </a:xfrm>
        </p:grpSpPr>
        <p:cxnSp>
          <p:nvCxnSpPr>
            <p:cNvPr id="12" name="Straight Arrow Connector 11">
              <a:extLst>
                <a:ext uri="{FF2B5EF4-FFF2-40B4-BE49-F238E27FC236}">
                  <a16:creationId xmlns:a16="http://schemas.microsoft.com/office/drawing/2014/main" xmlns="" id="{64BBF42C-3DAA-4216-8850-A817879447AE}"/>
                </a:ext>
              </a:extLst>
            </p:cNvPr>
            <p:cNvCxnSpPr/>
            <p:nvPr/>
          </p:nvCxnSpPr>
          <p:spPr>
            <a:xfrm flipH="1">
              <a:off x="2819400" y="2286000"/>
              <a:ext cx="990600"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xmlns="" id="{2CF636A8-EEF6-451B-87A8-430BDA5DED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1143000"/>
              <a:ext cx="914400" cy="17106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4" name="Group 13">
            <a:extLst>
              <a:ext uri="{FF2B5EF4-FFF2-40B4-BE49-F238E27FC236}">
                <a16:creationId xmlns:a16="http://schemas.microsoft.com/office/drawing/2014/main" xmlns="" id="{B87C8A93-3309-4DCF-B0D1-C02CD431252C}"/>
              </a:ext>
            </a:extLst>
          </p:cNvPr>
          <p:cNvGrpSpPr/>
          <p:nvPr/>
        </p:nvGrpSpPr>
        <p:grpSpPr>
          <a:xfrm>
            <a:off x="5495951" y="2438400"/>
            <a:ext cx="2981353" cy="1631028"/>
            <a:chOff x="5495951" y="2438400"/>
            <a:chExt cx="2981353" cy="1631028"/>
          </a:xfrm>
        </p:grpSpPr>
        <p:cxnSp>
          <p:nvCxnSpPr>
            <p:cNvPr id="15" name="Straight Arrow Connector 14">
              <a:extLst>
                <a:ext uri="{FF2B5EF4-FFF2-40B4-BE49-F238E27FC236}">
                  <a16:creationId xmlns:a16="http://schemas.microsoft.com/office/drawing/2014/main" xmlns="" id="{F9236142-AE22-4188-8CAC-B93B28DB91A8}"/>
                </a:ext>
              </a:extLst>
            </p:cNvPr>
            <p:cNvCxnSpPr/>
            <p:nvPr/>
          </p:nvCxnSpPr>
          <p:spPr>
            <a:xfrm>
              <a:off x="5495951" y="3472544"/>
              <a:ext cx="1590649"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3">
              <a:extLst>
                <a:ext uri="{FF2B5EF4-FFF2-40B4-BE49-F238E27FC236}">
                  <a16:creationId xmlns:a16="http://schemas.microsoft.com/office/drawing/2014/main" xmlns="" id="{48A20EE2-5089-4D47-9F92-2E81EB9A64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9666" y="2438400"/>
              <a:ext cx="1277638" cy="16310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7" name="Group 16">
            <a:extLst>
              <a:ext uri="{FF2B5EF4-FFF2-40B4-BE49-F238E27FC236}">
                <a16:creationId xmlns:a16="http://schemas.microsoft.com/office/drawing/2014/main" xmlns="" id="{533FC12C-E46D-47AC-B874-891099FBDE3E}"/>
              </a:ext>
            </a:extLst>
          </p:cNvPr>
          <p:cNvGrpSpPr/>
          <p:nvPr/>
        </p:nvGrpSpPr>
        <p:grpSpPr>
          <a:xfrm>
            <a:off x="381000" y="3253914"/>
            <a:ext cx="2438400" cy="1942174"/>
            <a:chOff x="381000" y="3253914"/>
            <a:chExt cx="2438400" cy="1942174"/>
          </a:xfrm>
        </p:grpSpPr>
        <p:cxnSp>
          <p:nvCxnSpPr>
            <p:cNvPr id="18" name="Straight Arrow Connector 17">
              <a:extLst>
                <a:ext uri="{FF2B5EF4-FFF2-40B4-BE49-F238E27FC236}">
                  <a16:creationId xmlns:a16="http://schemas.microsoft.com/office/drawing/2014/main" xmlns="" id="{E1B7A92A-C8B7-4F3B-AF59-69340F214704}"/>
                </a:ext>
              </a:extLst>
            </p:cNvPr>
            <p:cNvCxnSpPr/>
            <p:nvPr/>
          </p:nvCxnSpPr>
          <p:spPr>
            <a:xfrm flipH="1">
              <a:off x="1228689" y="4648200"/>
              <a:ext cx="1590711"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xmlns="" id="{6EE0EDFD-B4DF-4513-BE86-382AAA2109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253914"/>
              <a:ext cx="847689" cy="19421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0" name="Group 19">
            <a:extLst>
              <a:ext uri="{FF2B5EF4-FFF2-40B4-BE49-F238E27FC236}">
                <a16:creationId xmlns:a16="http://schemas.microsoft.com/office/drawing/2014/main" xmlns="" id="{25F5F857-B013-4A26-8956-D562E673AF44}"/>
              </a:ext>
            </a:extLst>
          </p:cNvPr>
          <p:cNvGrpSpPr/>
          <p:nvPr/>
        </p:nvGrpSpPr>
        <p:grpSpPr>
          <a:xfrm>
            <a:off x="5746989" y="4506687"/>
            <a:ext cx="3290715" cy="1946796"/>
            <a:chOff x="5746989" y="4506687"/>
            <a:chExt cx="3290715" cy="1946796"/>
          </a:xfrm>
        </p:grpSpPr>
        <p:cxnSp>
          <p:nvCxnSpPr>
            <p:cNvPr id="21" name="Straight Arrow Connector 20">
              <a:extLst>
                <a:ext uri="{FF2B5EF4-FFF2-40B4-BE49-F238E27FC236}">
                  <a16:creationId xmlns:a16="http://schemas.microsoft.com/office/drawing/2014/main" xmlns="" id="{A6A2377F-995F-417F-A332-E2305E870EB0}"/>
                </a:ext>
              </a:extLst>
            </p:cNvPr>
            <p:cNvCxnSpPr/>
            <p:nvPr/>
          </p:nvCxnSpPr>
          <p:spPr>
            <a:xfrm>
              <a:off x="5746989" y="5867400"/>
              <a:ext cx="2482611"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a:extLst>
                <a:ext uri="{FF2B5EF4-FFF2-40B4-BE49-F238E27FC236}">
                  <a16:creationId xmlns:a16="http://schemas.microsoft.com/office/drawing/2014/main" xmlns="" id="{C14ED798-7501-4417-9AA3-73854EF010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4506687"/>
              <a:ext cx="808104" cy="19467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4013335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96FD32BD-9F60-401C-8907-CEF2F8DEE548}"/>
                                            </p:graphicEl>
                                          </p:spTgt>
                                        </p:tgtEl>
                                        <p:attrNameLst>
                                          <p:attrName>style.visibility</p:attrName>
                                        </p:attrNameLst>
                                      </p:cBhvr>
                                      <p:to>
                                        <p:strVal val="visible"/>
                                      </p:to>
                                    </p:set>
                                    <p:anim calcmode="lin" valueType="num">
                                      <p:cBhvr additive="base">
                                        <p:cTn id="7" dur="1000" fill="hold"/>
                                        <p:tgtEl>
                                          <p:spTgt spid="7">
                                            <p:graphicEl>
                                              <a:dgm id="{96FD32BD-9F60-401C-8907-CEF2F8DEE548}"/>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graphicEl>
                                              <a:dgm id="{96FD32BD-9F60-401C-8907-CEF2F8DEE54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F6B0E011-9EEF-4DE8-8CB7-36F3434A90E8}"/>
                                            </p:graphicEl>
                                          </p:spTgt>
                                        </p:tgtEl>
                                        <p:attrNameLst>
                                          <p:attrName>style.visibility</p:attrName>
                                        </p:attrNameLst>
                                      </p:cBhvr>
                                      <p:to>
                                        <p:strVal val="visible"/>
                                      </p:to>
                                    </p:set>
                                    <p:anim calcmode="lin" valueType="num">
                                      <p:cBhvr additive="base">
                                        <p:cTn id="13" dur="1000" fill="hold"/>
                                        <p:tgtEl>
                                          <p:spTgt spid="7">
                                            <p:graphicEl>
                                              <a:dgm id="{F6B0E011-9EEF-4DE8-8CB7-36F3434A90E8}"/>
                                            </p:graphic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
                                            <p:graphicEl>
                                              <a:dgm id="{F6B0E011-9EEF-4DE8-8CB7-36F3434A90E8}"/>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1254449C-9303-4839-B466-DBBF17DD5FC0}"/>
                                            </p:graphicEl>
                                          </p:spTgt>
                                        </p:tgtEl>
                                        <p:attrNameLst>
                                          <p:attrName>style.visibility</p:attrName>
                                        </p:attrNameLst>
                                      </p:cBhvr>
                                      <p:to>
                                        <p:strVal val="visible"/>
                                      </p:to>
                                    </p:set>
                                    <p:anim calcmode="lin" valueType="num">
                                      <p:cBhvr additive="base">
                                        <p:cTn id="19" dur="1000" fill="hold"/>
                                        <p:tgtEl>
                                          <p:spTgt spid="7">
                                            <p:graphicEl>
                                              <a:dgm id="{1254449C-9303-4839-B466-DBBF17DD5FC0}"/>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
                                            <p:graphicEl>
                                              <a:dgm id="{1254449C-9303-4839-B466-DBBF17DD5FC0}"/>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graphicEl>
                                              <a:dgm id="{643EF4FF-ABD5-41CA-B60E-7B02DE116701}"/>
                                            </p:graphicEl>
                                          </p:spTgt>
                                        </p:tgtEl>
                                        <p:attrNameLst>
                                          <p:attrName>style.visibility</p:attrName>
                                        </p:attrNameLst>
                                      </p:cBhvr>
                                      <p:to>
                                        <p:strVal val="visible"/>
                                      </p:to>
                                    </p:set>
                                    <p:anim calcmode="lin" valueType="num">
                                      <p:cBhvr additive="base">
                                        <p:cTn id="25" dur="1000" fill="hold"/>
                                        <p:tgtEl>
                                          <p:spTgt spid="7">
                                            <p:graphicEl>
                                              <a:dgm id="{643EF4FF-ABD5-41CA-B60E-7B02DE116701}"/>
                                            </p:graphic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
                                            <p:graphicEl>
                                              <a:dgm id="{643EF4FF-ABD5-41CA-B60E-7B02DE116701}"/>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graphicEl>
                                              <a:dgm id="{9E7C0DE9-5D14-4927-BA11-AF71A188DFE1}"/>
                                            </p:graphicEl>
                                          </p:spTgt>
                                        </p:tgtEl>
                                        <p:attrNameLst>
                                          <p:attrName>style.visibility</p:attrName>
                                        </p:attrNameLst>
                                      </p:cBhvr>
                                      <p:to>
                                        <p:strVal val="visible"/>
                                      </p:to>
                                    </p:set>
                                    <p:anim calcmode="lin" valueType="num">
                                      <p:cBhvr additive="base">
                                        <p:cTn id="31" dur="1000" fill="hold"/>
                                        <p:tgtEl>
                                          <p:spTgt spid="7">
                                            <p:graphicEl>
                                              <a:dgm id="{9E7C0DE9-5D14-4927-BA11-AF71A188DFE1}"/>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
                                            <p:graphicEl>
                                              <a:dgm id="{9E7C0DE9-5D14-4927-BA11-AF71A188DFE1}"/>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228600" y="116508"/>
            <a:ext cx="8607149" cy="2855292"/>
          </a:xfrm>
        </p:spPr>
        <p:txBody>
          <a:bodyPr/>
          <a:lstStyle/>
          <a:p>
            <a:pPr marL="463550" lvl="1" indent="-457200" algn="just" eaLnBrk="1" hangingPunct="1">
              <a:lnSpc>
                <a:spcPct val="90000"/>
              </a:lnSpc>
              <a:buFontTx/>
              <a:buAutoNum type="arabicPeriod"/>
              <a:defRPr/>
            </a:pPr>
            <a:r>
              <a:rPr lang="en-US" sz="2400" b="1" u="sng" dirty="0"/>
              <a:t>Kidneys</a:t>
            </a:r>
            <a:r>
              <a:rPr lang="en-US" sz="2400" dirty="0"/>
              <a:t>:  </a:t>
            </a:r>
            <a:r>
              <a:rPr lang="en-US" sz="2400" b="1" u="sng" dirty="0"/>
              <a:t>filter blood</a:t>
            </a:r>
            <a:r>
              <a:rPr lang="en-US" sz="2400" b="1" dirty="0"/>
              <a:t> </a:t>
            </a:r>
            <a:r>
              <a:rPr lang="en-US" sz="2400" dirty="0"/>
              <a:t>of waste using tiny structures called </a:t>
            </a:r>
            <a:r>
              <a:rPr lang="en-US" sz="2400" b="1" u="sng" dirty="0"/>
              <a:t>nephrons</a:t>
            </a:r>
          </a:p>
          <a:p>
            <a:pPr marL="920750" lvl="2" indent="-457200" algn="just" eaLnBrk="1" hangingPunct="1">
              <a:lnSpc>
                <a:spcPct val="90000"/>
              </a:lnSpc>
              <a:buAutoNum type="alphaLcPeriod"/>
              <a:defRPr/>
            </a:pPr>
            <a:r>
              <a:rPr lang="en-US" sz="2200" dirty="0"/>
              <a:t>Nephron consists of two parts – </a:t>
            </a:r>
            <a:r>
              <a:rPr lang="en-US" sz="2200" b="1" u="sng" dirty="0"/>
              <a:t>glomerulus</a:t>
            </a:r>
            <a:r>
              <a:rPr lang="en-US" sz="2200" b="1" dirty="0"/>
              <a:t> </a:t>
            </a:r>
            <a:r>
              <a:rPr lang="en-US" sz="2200" dirty="0"/>
              <a:t>and </a:t>
            </a:r>
            <a:r>
              <a:rPr lang="en-US" sz="2200" b="1" u="sng" dirty="0"/>
              <a:t>renal</a:t>
            </a:r>
            <a:r>
              <a:rPr lang="en-US" sz="2200" dirty="0"/>
              <a:t> </a:t>
            </a:r>
            <a:r>
              <a:rPr lang="en-US" sz="2200" b="1" u="sng" dirty="0"/>
              <a:t>tubule</a:t>
            </a:r>
            <a:endParaRPr lang="en-US" sz="2200" dirty="0"/>
          </a:p>
          <a:p>
            <a:pPr marL="920750" lvl="2" indent="-457200" algn="just" eaLnBrk="1" hangingPunct="1">
              <a:lnSpc>
                <a:spcPct val="90000"/>
              </a:lnSpc>
              <a:buAutoNum type="alphaLcPeriod"/>
              <a:defRPr/>
            </a:pPr>
            <a:r>
              <a:rPr lang="en-US" sz="2200" dirty="0"/>
              <a:t>Includes a </a:t>
            </a:r>
            <a:r>
              <a:rPr lang="en-US" sz="2200" b="1" u="sng" dirty="0"/>
              <a:t>network</a:t>
            </a:r>
            <a:r>
              <a:rPr lang="en-US" sz="2200" dirty="0"/>
              <a:t> of </a:t>
            </a:r>
            <a:r>
              <a:rPr lang="en-US" sz="2200" b="1" u="sng" dirty="0"/>
              <a:t>arterioles</a:t>
            </a:r>
            <a:r>
              <a:rPr lang="en-US" sz="2200" b="1" dirty="0"/>
              <a:t> </a:t>
            </a:r>
            <a:r>
              <a:rPr lang="en-US" sz="2200" dirty="0"/>
              <a:t>and </a:t>
            </a:r>
            <a:r>
              <a:rPr lang="en-US" sz="2200" b="1" u="sng" dirty="0" err="1"/>
              <a:t>venules</a:t>
            </a:r>
            <a:endParaRPr lang="en-US" sz="2200" b="1" u="sng" dirty="0"/>
          </a:p>
          <a:p>
            <a:pPr marL="920750" lvl="2" indent="-457200" algn="just" eaLnBrk="1" hangingPunct="1">
              <a:lnSpc>
                <a:spcPct val="90000"/>
              </a:lnSpc>
              <a:buAutoNum type="alphaLcPeriod"/>
              <a:defRPr/>
            </a:pPr>
            <a:r>
              <a:rPr lang="en-US" sz="2200" b="1" u="sng" dirty="0"/>
              <a:t>Unfiltered</a:t>
            </a:r>
            <a:r>
              <a:rPr lang="en-US" sz="2200" dirty="0"/>
              <a:t> </a:t>
            </a:r>
            <a:r>
              <a:rPr lang="en-US" sz="2200" b="1" u="sng" dirty="0"/>
              <a:t>blood</a:t>
            </a:r>
            <a:r>
              <a:rPr lang="en-US" sz="2200" dirty="0"/>
              <a:t> from </a:t>
            </a:r>
            <a:r>
              <a:rPr lang="en-US" sz="2200" b="1" u="sng" dirty="0"/>
              <a:t>artery</a:t>
            </a:r>
            <a:r>
              <a:rPr lang="en-US" sz="2200" dirty="0"/>
              <a:t> </a:t>
            </a:r>
            <a:r>
              <a:rPr lang="en-US" sz="2200" b="1" u="sng" dirty="0"/>
              <a:t>enters</a:t>
            </a:r>
            <a:r>
              <a:rPr lang="en-US" sz="2200" dirty="0"/>
              <a:t> kidney and passes through nephrons, </a:t>
            </a:r>
            <a:r>
              <a:rPr lang="en-US" sz="2200" b="1" u="sng" dirty="0"/>
              <a:t>removing waste</a:t>
            </a:r>
          </a:p>
          <a:p>
            <a:pPr marL="920750" lvl="2" indent="-457200" algn="just" eaLnBrk="1" hangingPunct="1">
              <a:lnSpc>
                <a:spcPct val="90000"/>
              </a:lnSpc>
              <a:buAutoNum type="alphaLcPeriod"/>
              <a:defRPr/>
            </a:pPr>
            <a:r>
              <a:rPr lang="en-US" sz="2200" dirty="0"/>
              <a:t>Nephrons </a:t>
            </a:r>
            <a:r>
              <a:rPr lang="en-US" sz="2200" b="1" u="sng" dirty="0"/>
              <a:t>collect</a:t>
            </a:r>
            <a:r>
              <a:rPr lang="en-US" sz="2200" dirty="0"/>
              <a:t> </a:t>
            </a:r>
            <a:r>
              <a:rPr lang="en-US" sz="2200" b="1" u="sng" dirty="0"/>
              <a:t>waste</a:t>
            </a:r>
            <a:r>
              <a:rPr lang="en-US" sz="2200" dirty="0"/>
              <a:t> and release to </a:t>
            </a:r>
            <a:r>
              <a:rPr lang="en-US" sz="2200" b="1" u="sng" dirty="0"/>
              <a:t>ureters</a:t>
            </a:r>
          </a:p>
          <a:p>
            <a:pPr marL="920750" lvl="2" indent="-457200" algn="just" eaLnBrk="1" hangingPunct="1">
              <a:lnSpc>
                <a:spcPct val="90000"/>
              </a:lnSpc>
              <a:buAutoNum type="alphaLcPeriod"/>
              <a:defRPr/>
            </a:pPr>
            <a:r>
              <a:rPr lang="en-US" sz="2200" b="1" u="sng" dirty="0"/>
              <a:t>Filtered</a:t>
            </a:r>
            <a:r>
              <a:rPr lang="en-US" sz="2200" dirty="0"/>
              <a:t> </a:t>
            </a:r>
            <a:r>
              <a:rPr lang="en-US" sz="2200" b="1" u="sng" dirty="0"/>
              <a:t>blood</a:t>
            </a:r>
            <a:r>
              <a:rPr lang="en-US" sz="2200" dirty="0"/>
              <a:t> returns to </a:t>
            </a:r>
            <a:r>
              <a:rPr lang="en-US" sz="2200" b="1" u="sng" dirty="0"/>
              <a:t>bloodstream</a:t>
            </a:r>
            <a:r>
              <a:rPr lang="en-US" sz="2200" dirty="0"/>
              <a:t> in </a:t>
            </a:r>
            <a:r>
              <a:rPr lang="en-US" sz="2200" b="1" u="sng" dirty="0"/>
              <a:t>veins</a:t>
            </a:r>
          </a:p>
        </p:txBody>
      </p:sp>
      <p:sp>
        <p:nvSpPr>
          <p:cNvPr id="2" name="AutoShape 5" descr="http://downloads.clipart.com/15104736.jpg?t=1355969227&amp;h=8194c84e68ded1b84e1c84346b013e83&amp;u=gettingnerdy"/>
          <p:cNvSpPr>
            <a:spLocks noChangeAspect="1" noChangeArrowheads="1"/>
          </p:cNvSpPr>
          <p:nvPr/>
        </p:nvSpPr>
        <p:spPr bwMode="auto">
          <a:xfrm>
            <a:off x="176213" y="-2751138"/>
            <a:ext cx="4010025" cy="57340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5183253" y="3185121"/>
            <a:ext cx="2487327" cy="3352800"/>
          </a:xfrm>
          <a:prstGeom prst="rect">
            <a:avLst/>
          </a:prstGeom>
        </p:spPr>
      </p:pic>
      <p:grpSp>
        <p:nvGrpSpPr>
          <p:cNvPr id="9" name="Group 8"/>
          <p:cNvGrpSpPr/>
          <p:nvPr/>
        </p:nvGrpSpPr>
        <p:grpSpPr>
          <a:xfrm>
            <a:off x="1430215" y="3655027"/>
            <a:ext cx="1731189" cy="2865043"/>
            <a:chOff x="609600" y="3429000"/>
            <a:chExt cx="1731189" cy="2865043"/>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0" b="43770" l="43990" r="100000">
                          <a14:foregroundMark x1="28125" y1="1118" x2="13702" y2="39137"/>
                          <a14:foregroundMark x1="69471" y1="1757" x2="87740" y2="39137"/>
                          <a14:foregroundMark x1="3846" y1="24121" x2="12500" y2="1917"/>
                          <a14:foregroundMark x1="81731" y1="1118" x2="97115" y2="21565"/>
                          <a14:foregroundMark x1="51683" y1="71565" x2="50962" y2="98403"/>
                          <a14:foregroundMark x1="25240" y1="79872" x2="73317" y2="79073"/>
                          <a14:foregroundMark x1="26683" y1="86262" x2="35817" y2="90575"/>
                          <a14:foregroundMark x1="12260" y1="40256" x2="3606" y2="19808"/>
                          <a14:foregroundMark x1="33654" y1="20607" x2="32692" y2="1438"/>
                          <a14:foregroundMark x1="88462" y1="39137" x2="93510" y2="18530"/>
                        </a14:backgroundRemoval>
                      </a14:imgEffect>
                    </a14:imgLayer>
                  </a14:imgProps>
                </a:ext>
              </a:extLst>
            </a:blip>
            <a:srcRect l="59902" b="55902"/>
            <a:stretch/>
          </p:blipFill>
          <p:spPr>
            <a:xfrm>
              <a:off x="609600" y="3429000"/>
              <a:ext cx="1731189" cy="2865043"/>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5">
                      <a14:imgEffect>
                        <a14:backgroundRemoval t="0" b="100000" l="0" r="100000">
                          <a14:foregroundMark x1="89474" y1="5857" x2="92982" y2="97397"/>
                          <a14:foregroundMark x1="79825" y1="16703" x2="64912" y2="651"/>
                          <a14:foregroundMark x1="73392" y1="17787" x2="68713" y2="28633"/>
                          <a14:foregroundMark x1="67251" y1="32755" x2="66959" y2="56399"/>
                          <a14:foregroundMark x1="66959" y1="61605" x2="64620" y2="73753"/>
                          <a14:foregroundMark x1="61988" y1="75922" x2="61404" y2="87202"/>
                          <a14:foregroundMark x1="63450" y1="85249" x2="51754" y2="86551"/>
                          <a14:foregroundMark x1="52924" y1="84382" x2="51754" y2="38178"/>
                          <a14:foregroundMark x1="49415" y1="33839" x2="53801" y2="17137"/>
                          <a14:foregroundMark x1="26023" y1="28850" x2="36842" y2="19306"/>
                          <a14:foregroundMark x1="46199" y1="22777" x2="36842" y2="5857"/>
                          <a14:foregroundMark x1="58187" y1="6725" x2="47368" y2="868"/>
                          <a14:backgroundMark x1="48538" y1="20824" x2="48538" y2="20824"/>
                          <a14:backgroundMark x1="64035" y1="11714" x2="64035" y2="11714"/>
                          <a14:backgroundMark x1="67544" y1="8460" x2="67544" y2="8460"/>
                          <a14:backgroundMark x1="58480" y1="8677" x2="58480" y2="8677"/>
                          <a14:backgroundMark x1="69883" y1="56616" x2="69883" y2="56616"/>
                        </a14:backgroundRemoval>
                      </a14:imgEffect>
                    </a14:imgLayer>
                  </a14:imgProps>
                </a:ext>
              </a:extLst>
            </a:blip>
            <a:stretch>
              <a:fillRect/>
            </a:stretch>
          </p:blipFill>
          <p:spPr>
            <a:xfrm rot="504694">
              <a:off x="1013825" y="4043167"/>
              <a:ext cx="249170" cy="335869"/>
            </a:xfrm>
            <a:prstGeom prst="rect">
              <a:avLst/>
            </a:prstGeom>
          </p:spPr>
        </p:pic>
        <p:sp>
          <p:nvSpPr>
            <p:cNvPr id="6" name="Oval 5"/>
            <p:cNvSpPr/>
            <p:nvPr/>
          </p:nvSpPr>
          <p:spPr>
            <a:xfrm>
              <a:off x="833610" y="3906301"/>
              <a:ext cx="609600" cy="609600"/>
            </a:xfrm>
            <a:prstGeom prst="ellipse">
              <a:avLst/>
            </a:prstGeom>
            <a:noFill/>
            <a:ln w="5715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352800" y="4741928"/>
            <a:ext cx="127465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800600" y="2982913"/>
            <a:ext cx="3886200" cy="3722687"/>
          </a:xfrm>
          <a:prstGeom prst="ellipse">
            <a:avLst/>
          </a:prstGeom>
          <a:noFill/>
          <a:ln w="7620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7523057" y="4621482"/>
            <a:ext cx="630343" cy="7598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800600" y="4114800"/>
            <a:ext cx="1019981" cy="1752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627457" y="5257800"/>
            <a:ext cx="712304" cy="609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512904" y="5445528"/>
            <a:ext cx="822831" cy="8028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Left Arrow 31"/>
          <p:cNvSpPr/>
          <p:nvPr/>
        </p:nvSpPr>
        <p:spPr>
          <a:xfrm flipH="1">
            <a:off x="437061" y="3859482"/>
            <a:ext cx="1066972" cy="762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1" name="TextBox 30"/>
          <p:cNvSpPr txBox="1"/>
          <p:nvPr/>
        </p:nvSpPr>
        <p:spPr>
          <a:xfrm>
            <a:off x="3321535" y="3932273"/>
            <a:ext cx="1639196" cy="400110"/>
          </a:xfrm>
          <a:prstGeom prst="rect">
            <a:avLst/>
          </a:prstGeom>
          <a:noFill/>
        </p:spPr>
        <p:txBody>
          <a:bodyPr wrap="square" rtlCol="0">
            <a:spAutoFit/>
          </a:bodyPr>
          <a:lstStyle/>
          <a:p>
            <a:pPr algn="ctr"/>
            <a:r>
              <a:rPr lang="en-US" sz="2000" b="1" cap="small" dirty="0">
                <a:latin typeface="+mn-lt"/>
              </a:rPr>
              <a:t>Glomerulus</a:t>
            </a:r>
          </a:p>
        </p:txBody>
      </p:sp>
      <p:sp>
        <p:nvSpPr>
          <p:cNvPr id="34" name="TextBox 33"/>
          <p:cNvSpPr txBox="1"/>
          <p:nvPr/>
        </p:nvSpPr>
        <p:spPr>
          <a:xfrm>
            <a:off x="3622234" y="5827799"/>
            <a:ext cx="1864166" cy="400110"/>
          </a:xfrm>
          <a:prstGeom prst="rect">
            <a:avLst/>
          </a:prstGeom>
          <a:noFill/>
        </p:spPr>
        <p:txBody>
          <a:bodyPr wrap="square" rtlCol="0">
            <a:spAutoFit/>
          </a:bodyPr>
          <a:lstStyle/>
          <a:p>
            <a:pPr algn="ctr"/>
            <a:r>
              <a:rPr lang="en-US" sz="2000" b="1" cap="small" dirty="0">
                <a:latin typeface="+mn-lt"/>
              </a:rPr>
              <a:t>Arteries &amp; Veins</a:t>
            </a:r>
          </a:p>
        </p:txBody>
      </p:sp>
      <p:sp>
        <p:nvSpPr>
          <p:cNvPr id="35" name="TextBox 34"/>
          <p:cNvSpPr txBox="1"/>
          <p:nvPr/>
        </p:nvSpPr>
        <p:spPr>
          <a:xfrm>
            <a:off x="4627457" y="6212089"/>
            <a:ext cx="1639196" cy="400110"/>
          </a:xfrm>
          <a:prstGeom prst="rect">
            <a:avLst/>
          </a:prstGeom>
          <a:noFill/>
        </p:spPr>
        <p:txBody>
          <a:bodyPr wrap="square" rtlCol="0">
            <a:spAutoFit/>
          </a:bodyPr>
          <a:lstStyle/>
          <a:p>
            <a:pPr algn="ctr"/>
            <a:r>
              <a:rPr lang="en-US" sz="2000" b="1" cap="small" dirty="0">
                <a:latin typeface="+mn-lt"/>
              </a:rPr>
              <a:t>Capillary Bed</a:t>
            </a:r>
          </a:p>
        </p:txBody>
      </p:sp>
      <p:sp>
        <p:nvSpPr>
          <p:cNvPr id="36" name="TextBox 35"/>
          <p:cNvSpPr txBox="1"/>
          <p:nvPr/>
        </p:nvSpPr>
        <p:spPr>
          <a:xfrm>
            <a:off x="7429997" y="4208106"/>
            <a:ext cx="1639196" cy="400110"/>
          </a:xfrm>
          <a:prstGeom prst="rect">
            <a:avLst/>
          </a:prstGeom>
          <a:noFill/>
        </p:spPr>
        <p:txBody>
          <a:bodyPr wrap="square" rtlCol="0">
            <a:spAutoFit/>
          </a:bodyPr>
          <a:lstStyle/>
          <a:p>
            <a:pPr algn="ctr"/>
            <a:r>
              <a:rPr lang="en-US" sz="2000" b="1" cap="small" dirty="0">
                <a:latin typeface="+mn-lt"/>
              </a:rPr>
              <a:t>Tubule</a:t>
            </a:r>
          </a:p>
        </p:txBody>
      </p:sp>
      <p:sp>
        <p:nvSpPr>
          <p:cNvPr id="21" name="TextBox 20"/>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217827794"/>
      </p:ext>
    </p:extLst>
  </p:cSld>
  <p:clrMapOvr>
    <a:masterClrMapping/>
  </p:clrMapOvr>
  <p:transition spd="slow">
    <p:cov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228600" y="838200"/>
            <a:ext cx="5105400" cy="5334000"/>
          </a:xfrm>
        </p:spPr>
        <p:txBody>
          <a:bodyPr/>
          <a:lstStyle/>
          <a:p>
            <a:pPr marL="463550" lvl="2" indent="0" algn="just" eaLnBrk="1" hangingPunct="1">
              <a:lnSpc>
                <a:spcPct val="90000"/>
              </a:lnSpc>
              <a:buNone/>
              <a:defRPr/>
            </a:pPr>
            <a:endParaRPr lang="en-US" dirty="0"/>
          </a:p>
          <a:p>
            <a:pPr marL="520700" lvl="1" indent="-514350" algn="just" eaLnBrk="1" hangingPunct="1">
              <a:lnSpc>
                <a:spcPct val="90000"/>
              </a:lnSpc>
              <a:buAutoNum type="arabicPeriod" startAt="2"/>
              <a:defRPr/>
            </a:pPr>
            <a:r>
              <a:rPr lang="en-US" b="1" u="sng" dirty="0"/>
              <a:t>Ureters</a:t>
            </a:r>
            <a:r>
              <a:rPr lang="en-US" dirty="0"/>
              <a:t>:  </a:t>
            </a:r>
            <a:r>
              <a:rPr lang="en-US" b="1" u="sng" dirty="0"/>
              <a:t>tubes</a:t>
            </a:r>
            <a:r>
              <a:rPr lang="en-US" dirty="0"/>
              <a:t> that </a:t>
            </a:r>
            <a:r>
              <a:rPr lang="en-US" b="1" u="sng" dirty="0"/>
              <a:t>carry urine</a:t>
            </a:r>
            <a:r>
              <a:rPr lang="en-US" dirty="0"/>
              <a:t> from each kidney </a:t>
            </a:r>
            <a:r>
              <a:rPr lang="en-US" b="1" u="sng" dirty="0"/>
              <a:t>to</a:t>
            </a:r>
            <a:r>
              <a:rPr lang="en-US" dirty="0"/>
              <a:t> the </a:t>
            </a:r>
            <a:r>
              <a:rPr lang="en-US" b="1" u="sng" dirty="0"/>
              <a:t>urinary bladder</a:t>
            </a:r>
          </a:p>
          <a:p>
            <a:pPr marL="520700" lvl="1" indent="-514350" algn="just" eaLnBrk="1" hangingPunct="1">
              <a:lnSpc>
                <a:spcPct val="90000"/>
              </a:lnSpc>
              <a:buAutoNum type="arabicPeriod" startAt="2"/>
              <a:defRPr/>
            </a:pPr>
            <a:r>
              <a:rPr lang="en-US" b="1" u="sng" dirty="0"/>
              <a:t>Bladder</a:t>
            </a:r>
            <a:r>
              <a:rPr lang="en-US" dirty="0"/>
              <a:t>:  </a:t>
            </a:r>
            <a:r>
              <a:rPr lang="en-US" b="1" u="sng" dirty="0"/>
              <a:t>stores urine</a:t>
            </a:r>
            <a:r>
              <a:rPr lang="en-US" b="1" dirty="0"/>
              <a:t> </a:t>
            </a:r>
            <a:r>
              <a:rPr lang="en-US" dirty="0"/>
              <a:t>until it is released from the body</a:t>
            </a:r>
          </a:p>
          <a:p>
            <a:pPr marL="520700" lvl="1" indent="-514350" algn="just" eaLnBrk="1" hangingPunct="1">
              <a:lnSpc>
                <a:spcPct val="90000"/>
              </a:lnSpc>
              <a:buAutoNum type="arabicPeriod" startAt="2"/>
              <a:defRPr/>
            </a:pPr>
            <a:r>
              <a:rPr lang="en-US" b="1" u="sng" dirty="0"/>
              <a:t>Urethra</a:t>
            </a:r>
            <a:r>
              <a:rPr lang="en-US" dirty="0"/>
              <a:t>:  </a:t>
            </a:r>
            <a:r>
              <a:rPr lang="en-US" b="1" u="sng" dirty="0"/>
              <a:t>carries urine from</a:t>
            </a:r>
            <a:r>
              <a:rPr lang="en-US" dirty="0"/>
              <a:t> the </a:t>
            </a:r>
            <a:r>
              <a:rPr lang="en-US" b="1" u="sng" dirty="0"/>
              <a:t>bladder</a:t>
            </a:r>
            <a:r>
              <a:rPr lang="en-US" dirty="0"/>
              <a:t> </a:t>
            </a:r>
            <a:r>
              <a:rPr lang="en-US" b="1" u="sng" dirty="0"/>
              <a:t>to</a:t>
            </a:r>
            <a:r>
              <a:rPr lang="en-US" dirty="0"/>
              <a:t> the </a:t>
            </a:r>
            <a:r>
              <a:rPr lang="en-US" b="1" u="sng" dirty="0"/>
              <a:t>outside</a:t>
            </a:r>
            <a:r>
              <a:rPr lang="en-US" dirty="0"/>
              <a:t> of the body</a:t>
            </a:r>
          </a:p>
          <a:p>
            <a:pPr marL="863600" lvl="2" indent="-457200" algn="just" eaLnBrk="1" hangingPunct="1">
              <a:lnSpc>
                <a:spcPct val="90000"/>
              </a:lnSpc>
              <a:buAutoNum type="alphaLcPeriod"/>
              <a:defRPr/>
            </a:pPr>
            <a:r>
              <a:rPr lang="en-US" dirty="0"/>
              <a:t>Males have common exit for both urine and sperm</a:t>
            </a:r>
          </a:p>
          <a:p>
            <a:pPr marL="863600" lvl="2" indent="-457200" algn="just" eaLnBrk="1" hangingPunct="1">
              <a:lnSpc>
                <a:spcPct val="90000"/>
              </a:lnSpc>
              <a:buAutoNum type="alphaLcPeriod"/>
              <a:defRPr/>
            </a:pPr>
            <a:r>
              <a:rPr lang="en-US" dirty="0"/>
              <a:t>Females have a single exit for urine</a:t>
            </a:r>
          </a:p>
        </p:txBody>
      </p:sp>
      <p:sp>
        <p:nvSpPr>
          <p:cNvPr id="2" name="AutoShape 5" descr="http://downloads.clipart.com/15104736.jpg?t=1355969227&amp;h=8194c84e68ded1b84e1c84346b013e83&amp;u=gettingnerdy"/>
          <p:cNvSpPr>
            <a:spLocks noChangeAspect="1" noChangeArrowheads="1"/>
          </p:cNvSpPr>
          <p:nvPr/>
        </p:nvSpPr>
        <p:spPr bwMode="auto">
          <a:xfrm>
            <a:off x="176213" y="-2751138"/>
            <a:ext cx="4010025" cy="57340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8125" y1="1118" x2="13702" y2="39137"/>
                        <a14:foregroundMark x1="69471" y1="1757" x2="87740" y2="39137"/>
                        <a14:foregroundMark x1="3846" y1="24121" x2="12500" y2="1917"/>
                        <a14:foregroundMark x1="81731" y1="1118" x2="97115" y2="21565"/>
                        <a14:foregroundMark x1="51683" y1="71565" x2="50962" y2="98403"/>
                        <a14:foregroundMark x1="25240" y1="79872" x2="73317" y2="79073"/>
                        <a14:foregroundMark x1="26683" y1="86262" x2="35817" y2="90575"/>
                        <a14:foregroundMark x1="12260" y1="40256" x2="3606" y2="19808"/>
                        <a14:foregroundMark x1="33654" y1="20607" x2="32692" y2="1438"/>
                        <a14:foregroundMark x1="88462" y1="39137" x2="93510" y2="18530"/>
                      </a14:backgroundRemoval>
                    </a14:imgEffect>
                  </a14:imgLayer>
                </a14:imgProps>
              </a:ext>
            </a:extLst>
          </a:blip>
          <a:stretch>
            <a:fillRect/>
          </a:stretch>
        </p:blipFill>
        <p:spPr>
          <a:xfrm>
            <a:off x="5422900" y="971550"/>
            <a:ext cx="3557298" cy="5353050"/>
          </a:xfrm>
          <a:prstGeom prst="rect">
            <a:avLst/>
          </a:prstGeom>
        </p:spPr>
      </p:pic>
      <p:sp>
        <p:nvSpPr>
          <p:cNvPr id="6" name="Left Arrow 5"/>
          <p:cNvSpPr/>
          <p:nvPr/>
        </p:nvSpPr>
        <p:spPr>
          <a:xfrm rot="2005112" flipH="1">
            <a:off x="4889415" y="488155"/>
            <a:ext cx="1066972"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Left Arrow 7"/>
          <p:cNvSpPr/>
          <p:nvPr/>
        </p:nvSpPr>
        <p:spPr>
          <a:xfrm flipH="1">
            <a:off x="5422900" y="3267075"/>
            <a:ext cx="1066972"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Left Arrow 8"/>
          <p:cNvSpPr/>
          <p:nvPr/>
        </p:nvSpPr>
        <p:spPr>
          <a:xfrm flipH="1">
            <a:off x="5334000" y="4773882"/>
            <a:ext cx="1066972"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0" name="Left Arrow 9"/>
          <p:cNvSpPr/>
          <p:nvPr/>
        </p:nvSpPr>
        <p:spPr>
          <a:xfrm flipH="1">
            <a:off x="6019800" y="5928309"/>
            <a:ext cx="1066972" cy="762000"/>
          </a:xfrm>
          <a:prstGeom prst="leftArrow">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1" name="TextBox 10"/>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519022113"/>
      </p:ext>
    </p:extLst>
  </p:cSld>
  <p:clrMapOvr>
    <a:masterClrMapping/>
  </p:clrMapOvr>
  <p:transition spd="slow">
    <p:cov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400" y="2286000"/>
            <a:ext cx="3516067" cy="3657600"/>
          </a:xfrm>
          <a:prstGeom prst="rect">
            <a:avLst/>
          </a:prstGeom>
        </p:spPr>
      </p:pic>
      <p:sp>
        <p:nvSpPr>
          <p:cNvPr id="24580" name="Text Box 4"/>
          <p:cNvSpPr txBox="1">
            <a:spLocks noChangeArrowheads="1"/>
          </p:cNvSpPr>
          <p:nvPr/>
        </p:nvSpPr>
        <p:spPr bwMode="auto">
          <a:xfrm>
            <a:off x="304800" y="466460"/>
            <a:ext cx="8534400" cy="5935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4400" b="1" dirty="0">
                <a:latin typeface="+mn-lt"/>
              </a:rPr>
              <a:t>Urine Trouble!</a:t>
            </a:r>
          </a:p>
          <a:p>
            <a:pPr marL="0" indent="0" algn="just" eaLnBrk="1" hangingPunct="1">
              <a:lnSpc>
                <a:spcPct val="90000"/>
              </a:lnSpc>
              <a:buFontTx/>
              <a:buNone/>
            </a:pPr>
            <a:r>
              <a:rPr lang="en-US" sz="2800" b="1" dirty="0">
                <a:latin typeface="+mn-lt"/>
              </a:rPr>
              <a:t>Objective</a:t>
            </a:r>
            <a:r>
              <a:rPr lang="en-US" sz="2800" dirty="0">
                <a:latin typeface="+mn-lt"/>
              </a:rPr>
              <a:t>:  </a:t>
            </a:r>
            <a:r>
              <a:rPr lang="en-US" sz="2800" b="1" dirty="0"/>
              <a:t> </a:t>
            </a:r>
            <a:r>
              <a:rPr lang="en-US" dirty="0">
                <a:latin typeface="+mn-lt"/>
              </a:rPr>
              <a:t>To create a simple kidney model, filter waste from the “blood”, determine the functions of each urinary organ, and analyze the different waste products removed.</a:t>
            </a:r>
          </a:p>
          <a:p>
            <a:pPr marL="0" indent="0" algn="just" eaLnBrk="1" hangingPunct="1">
              <a:lnSpc>
                <a:spcPct val="90000"/>
              </a:lnSpc>
              <a:buFontTx/>
              <a:buNone/>
            </a:pPr>
            <a:r>
              <a:rPr lang="en-US" b="1" dirty="0">
                <a:latin typeface="+mn-lt"/>
              </a:rPr>
              <a:t>Here’s What You’ll need to Conduct this Activity:</a:t>
            </a:r>
          </a:p>
          <a:p>
            <a:pPr marL="344488" lvl="0" indent="-344488">
              <a:buFontTx/>
              <a:buChar char="•"/>
              <a:tabLst>
                <a:tab pos="457200" algn="l"/>
              </a:tabLst>
            </a:pPr>
            <a:r>
              <a:rPr lang="en-US" altLang="en-US" dirty="0">
                <a:latin typeface="Calibri" panose="020F0502020204030204" pitchFamily="34" charset="0"/>
                <a:ea typeface="Calibri" panose="020F0502020204030204" pitchFamily="34" charset="0"/>
                <a:cs typeface="Times New Roman" panose="02020603050405020304" pitchFamily="18" charset="0"/>
              </a:rPr>
              <a:t>Plastic Funnel</a:t>
            </a:r>
            <a:endParaRPr lang="en-US" altLang="en-US" dirty="0"/>
          </a:p>
          <a:p>
            <a:pPr marL="344488" lvl="0" indent="-344488">
              <a:buFontTx/>
              <a:buChar char="•"/>
              <a:tabLst>
                <a:tab pos="457200" algn="l"/>
              </a:tabLst>
            </a:pPr>
            <a:r>
              <a:rPr lang="en-US" altLang="en-US" dirty="0">
                <a:latin typeface="Calibri" panose="020F0502020204030204" pitchFamily="34" charset="0"/>
                <a:ea typeface="Calibri" panose="020F0502020204030204" pitchFamily="34" charset="0"/>
                <a:cs typeface="Times New Roman" panose="02020603050405020304" pitchFamily="18" charset="0"/>
              </a:rPr>
              <a:t>Iodine</a:t>
            </a:r>
            <a:endParaRPr lang="en-US" altLang="en-US" dirty="0"/>
          </a:p>
          <a:p>
            <a:pPr marL="344488" lvl="0" indent="-344488">
              <a:buFontTx/>
              <a:buChar char="•"/>
              <a:tabLst>
                <a:tab pos="457200" algn="l"/>
              </a:tabLst>
            </a:pPr>
            <a:r>
              <a:rPr lang="en-US" altLang="en-US" dirty="0">
                <a:latin typeface="Calibri" panose="020F0502020204030204" pitchFamily="34" charset="0"/>
                <a:ea typeface="Calibri" panose="020F0502020204030204" pitchFamily="34" charset="0"/>
                <a:cs typeface="Times New Roman" panose="02020603050405020304" pitchFamily="18" charset="0"/>
              </a:rPr>
              <a:t>Cornstarch</a:t>
            </a:r>
            <a:endParaRPr lang="en-US" altLang="en-US" dirty="0"/>
          </a:p>
          <a:p>
            <a:pPr marL="344488" lvl="0" indent="-344488">
              <a:buFontTx/>
              <a:buChar char="•"/>
              <a:tabLst>
                <a:tab pos="457200" algn="l"/>
              </a:tabLst>
            </a:pPr>
            <a:r>
              <a:rPr lang="en-US" altLang="en-US" dirty="0">
                <a:latin typeface="Calibri" panose="020F0502020204030204" pitchFamily="34" charset="0"/>
                <a:ea typeface="Calibri" panose="020F0502020204030204" pitchFamily="34" charset="0"/>
                <a:cs typeface="Times New Roman" panose="02020603050405020304" pitchFamily="18" charset="0"/>
              </a:rPr>
              <a:t>Water</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Yellow Food Coloring</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Two 150 ml Beakers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Paper Coffee Filter</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Measuring spoons for measuring/mixing</a:t>
            </a:r>
            <a:endParaRPr lang="en-US" b="1" dirty="0">
              <a:latin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endParaRPr lang="en-US" b="1" dirty="0">
              <a:latin typeface="Calibri" panose="020F0502020204030204" pitchFamily="34" charset="0"/>
              <a:cs typeface="Times New Roman" panose="02020603050405020304" pitchFamily="18" charset="0"/>
            </a:endParaRPr>
          </a:p>
          <a:p>
            <a:pPr marR="0" lvl="0" algn="ctr">
              <a:lnSpc>
                <a:spcPct val="107000"/>
              </a:lnSpc>
              <a:spcBef>
                <a:spcPts val="0"/>
              </a:spcBef>
              <a:spcAft>
                <a:spcPts val="0"/>
              </a:spcAft>
              <a:tabLst>
                <a:tab pos="457200" algn="l"/>
              </a:tabLst>
            </a:pPr>
            <a:r>
              <a:rPr lang="en-US" b="1" dirty="0">
                <a:solidFill>
                  <a:srgbClr val="FF0000"/>
                </a:solidFill>
                <a:latin typeface="Calibri" panose="020F0502020204030204" pitchFamily="34" charset="0"/>
                <a:cs typeface="Times New Roman" panose="02020603050405020304" pitchFamily="18" charset="0"/>
              </a:rPr>
              <a:t>Now, read the background information and let’s get started!</a:t>
            </a:r>
            <a:endParaRPr lang="en-US" b="1" dirty="0">
              <a:solidFill>
                <a:srgbClr val="FF0000"/>
              </a:solidFill>
              <a:latin typeface="+mn-lt"/>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165347245"/>
      </p:ext>
    </p:extLst>
  </p:cSld>
  <p:clrMapOvr>
    <a:masterClrMapping/>
  </p:clrMapOvr>
  <p:transition spd="slow">
    <p:cov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TextBox 24"/>
          <p:cNvSpPr txBox="1"/>
          <p:nvPr/>
        </p:nvSpPr>
        <p:spPr>
          <a:xfrm>
            <a:off x="212416" y="304800"/>
            <a:ext cx="8756857" cy="6309420"/>
          </a:xfrm>
          <a:prstGeom prst="rect">
            <a:avLst/>
          </a:prstGeom>
          <a:noFill/>
        </p:spPr>
        <p:txBody>
          <a:bodyPr wrap="square" rtlCol="0">
            <a:spAutoFit/>
          </a:bodyPr>
          <a:lstStyle/>
          <a:p>
            <a:r>
              <a:rPr lang="en-US" b="1" dirty="0">
                <a:latin typeface="+mn-lt"/>
              </a:rPr>
              <a:t>What You Do: </a:t>
            </a:r>
            <a:endParaRPr lang="en-US" dirty="0">
              <a:latin typeface="+mn-lt"/>
            </a:endParaRPr>
          </a:p>
          <a:p>
            <a:pPr marL="457200" indent="-457200">
              <a:buAutoNum type="arabicPeriod"/>
            </a:pPr>
            <a:r>
              <a:rPr lang="en-US" sz="2000" dirty="0">
                <a:latin typeface="+mn-lt"/>
              </a:rPr>
              <a:t>Set up your functioning kidney model following the diagram to the right.</a:t>
            </a:r>
          </a:p>
          <a:p>
            <a:pPr marL="914400" lvl="1" indent="-457200">
              <a:buAutoNum type="alphaLcPeriod"/>
            </a:pPr>
            <a:r>
              <a:rPr lang="en-US" sz="2000" dirty="0">
                <a:latin typeface="+mn-lt"/>
              </a:rPr>
              <a:t>Place beaker 1 on a stable surface.</a:t>
            </a:r>
          </a:p>
          <a:p>
            <a:pPr marL="914400" lvl="1" indent="-457200">
              <a:buAutoNum type="alphaLcPeriod"/>
            </a:pPr>
            <a:r>
              <a:rPr lang="en-US" sz="2000" dirty="0">
                <a:latin typeface="+mn-lt"/>
              </a:rPr>
              <a:t>Place the funnel so it rests inside the beaker. </a:t>
            </a:r>
          </a:p>
          <a:p>
            <a:pPr marL="914400" lvl="1" indent="-457200">
              <a:buAutoNum type="alphaLcPeriod"/>
            </a:pPr>
            <a:r>
              <a:rPr lang="en-US" sz="2000" dirty="0">
                <a:latin typeface="+mn-lt"/>
              </a:rPr>
              <a:t>Fill the funnel with a paper coffee filter.</a:t>
            </a:r>
          </a:p>
          <a:p>
            <a:pPr marL="914400" lvl="1" indent="-457200">
              <a:buAutoNum type="alphaLcPeriod"/>
            </a:pPr>
            <a:r>
              <a:rPr lang="en-US" sz="2000" dirty="0">
                <a:latin typeface="+mn-lt"/>
              </a:rPr>
              <a:t>Set beaker 2 off to the side. </a:t>
            </a:r>
          </a:p>
          <a:p>
            <a:pPr marL="457200" indent="-457200">
              <a:buAutoNum type="arabicPeriod"/>
            </a:pPr>
            <a:r>
              <a:rPr lang="en-US" sz="2000" dirty="0">
                <a:latin typeface="+mn-lt"/>
              </a:rPr>
              <a:t>Add the following to beaker 2 in this order:</a:t>
            </a:r>
          </a:p>
          <a:p>
            <a:pPr marL="914400" lvl="1" indent="-457200">
              <a:buAutoNum type="alphaLcPeriod"/>
            </a:pPr>
            <a:r>
              <a:rPr lang="en-US" sz="2000" dirty="0">
                <a:latin typeface="+mn-lt"/>
              </a:rPr>
              <a:t>50ml Water</a:t>
            </a:r>
          </a:p>
          <a:p>
            <a:pPr marL="914400" lvl="1" indent="-457200">
              <a:buAutoNum type="alphaLcPeriod"/>
            </a:pPr>
            <a:r>
              <a:rPr lang="en-US" sz="2000" dirty="0">
                <a:latin typeface="+mn-lt"/>
              </a:rPr>
              <a:t>3 drops of yellow food coloring</a:t>
            </a:r>
          </a:p>
          <a:p>
            <a:pPr marL="914400" lvl="1" indent="-457200">
              <a:buAutoNum type="alphaLcPeriod"/>
            </a:pPr>
            <a:r>
              <a:rPr lang="en-US" sz="2000" dirty="0">
                <a:latin typeface="+mn-lt"/>
              </a:rPr>
              <a:t>½ teaspoon Cornstarch</a:t>
            </a:r>
          </a:p>
          <a:p>
            <a:pPr marL="914400" lvl="1" indent="-457200">
              <a:buAutoNum type="alphaLcPeriod"/>
            </a:pPr>
            <a:r>
              <a:rPr lang="en-US" sz="2000" dirty="0">
                <a:latin typeface="+mn-lt"/>
              </a:rPr>
              <a:t>5 drops of iodine</a:t>
            </a:r>
          </a:p>
          <a:p>
            <a:pPr marL="457200" indent="-457200">
              <a:buAutoNum type="arabicPeriod"/>
            </a:pPr>
            <a:r>
              <a:rPr lang="en-US" sz="2000" dirty="0">
                <a:latin typeface="+mn-lt"/>
              </a:rPr>
              <a:t>Mix solution together in beaker 2.  When it’s fully mixed, record the color and consistency of the solution in the table below.</a:t>
            </a:r>
          </a:p>
          <a:p>
            <a:pPr marL="457200" indent="-457200">
              <a:buAutoNum type="arabicPeriod"/>
            </a:pPr>
            <a:r>
              <a:rPr lang="en-US" sz="2000" dirty="0">
                <a:latin typeface="+mn-lt"/>
              </a:rPr>
              <a:t>Now, slowly pour the solution in beaker 2 through the filter paper and funnel so that the solution collects in beaker 1.  Wait until all of the solution has filtered through the paper.</a:t>
            </a:r>
          </a:p>
          <a:p>
            <a:pPr marL="457200" indent="-457200">
              <a:buAutoNum type="arabicPeriod"/>
            </a:pPr>
            <a:r>
              <a:rPr lang="en-US" sz="2000" dirty="0">
                <a:latin typeface="+mn-lt"/>
              </a:rPr>
              <a:t>What changes do you see occurring to the filter paper?  Record your data in the table below.</a:t>
            </a:r>
          </a:p>
          <a:p>
            <a:pPr marL="457200" indent="-457200">
              <a:buAutoNum type="arabicPeriod"/>
            </a:pPr>
            <a:r>
              <a:rPr lang="en-US" sz="2000" dirty="0">
                <a:latin typeface="+mn-lt"/>
              </a:rPr>
              <a:t>What happens to the solution as it is filtered into beaker 2? Record your data in the table on your paper.</a:t>
            </a:r>
          </a:p>
        </p:txBody>
      </p:sp>
      <p:pic>
        <p:nvPicPr>
          <p:cNvPr id="3137" name="Picture 2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492" y="1171899"/>
            <a:ext cx="2171700" cy="2171700"/>
          </a:xfrm>
          <a:prstGeom prst="rect">
            <a:avLst/>
          </a:prstGeom>
          <a:noFill/>
          <a:extLst>
            <a:ext uri="{909E8E84-426E-40dd-AFC4-6F175D3DCCD1}">
              <a14:hiddenFill xmlns="" xmlns:a14="http://schemas.microsoft.com/office/drawing/2010/main">
                <a:solidFill>
                  <a:srgbClr val="FFFFFF"/>
                </a:solidFill>
              </a14:hiddenFill>
            </a:ext>
          </a:extLst>
        </p:spPr>
      </p:pic>
      <p:pic>
        <p:nvPicPr>
          <p:cNvPr id="3136" name="Picture 31"/>
          <p:cNvPicPr>
            <a:picLocks noChangeAspect="1" noChangeArrowheads="1"/>
          </p:cNvPicPr>
          <p:nvPr/>
        </p:nvPicPr>
        <p:blipFill>
          <a:blip r:embed="rId3">
            <a:extLst>
              <a:ext uri="{28A0092B-C50C-407E-A947-70E740481C1C}">
                <a14:useLocalDpi xmlns:a14="http://schemas.microsoft.com/office/drawing/2010/main" val="0"/>
              </a:ext>
            </a:extLst>
          </a:blip>
          <a:srcRect l="29221" t="18127" r="29924" b="51163"/>
          <a:stretch>
            <a:fillRect/>
          </a:stretch>
        </p:blipFill>
        <p:spPr bwMode="auto">
          <a:xfrm>
            <a:off x="5898737" y="1596776"/>
            <a:ext cx="762000" cy="573087"/>
          </a:xfrm>
          <a:prstGeom prst="rect">
            <a:avLst/>
          </a:prstGeom>
          <a:noFill/>
          <a:extLst>
            <a:ext uri="{909E8E84-426E-40dd-AFC4-6F175D3DCCD1}">
              <a14:hiddenFill xmlns="" xmlns:a14="http://schemas.microsoft.com/office/drawing/2010/main">
                <a:solidFill>
                  <a:srgbClr val="FFFFFF"/>
                </a:solidFill>
              </a14:hiddenFill>
            </a:ext>
          </a:extLst>
        </p:spPr>
      </p:pic>
      <p:pic>
        <p:nvPicPr>
          <p:cNvPr id="313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8149" r="27895" b="21783"/>
          <a:stretch/>
        </p:blipFill>
        <p:spPr bwMode="auto">
          <a:xfrm>
            <a:off x="5714999" y="1776103"/>
            <a:ext cx="1143001" cy="2033897"/>
          </a:xfrm>
          <a:prstGeom prst="rect">
            <a:avLst/>
          </a:prstGeom>
          <a:noFill/>
          <a:extLst>
            <a:ext uri="{909E8E84-426E-40dd-AFC4-6F175D3DCCD1}">
              <a14:hiddenFill xmlns="" xmlns:a14="http://schemas.microsoft.com/office/drawing/2010/main">
                <a:solidFill>
                  <a:srgbClr val="FFFFFF"/>
                </a:solidFill>
              </a14:hiddenFill>
            </a:ext>
          </a:extLst>
        </p:spPr>
      </p:pic>
      <p:pic>
        <p:nvPicPr>
          <p:cNvPr id="3134" name="Picture 11"/>
          <p:cNvPicPr>
            <a:picLocks noChangeAspect="1" noChangeArrowheads="1"/>
          </p:cNvPicPr>
          <p:nvPr/>
        </p:nvPicPr>
        <p:blipFill>
          <a:blip r:embed="rId5">
            <a:extLst>
              <a:ext uri="{28A0092B-C50C-407E-A947-70E740481C1C}">
                <a14:useLocalDpi xmlns:a14="http://schemas.microsoft.com/office/drawing/2010/main" val="0"/>
              </a:ext>
            </a:extLst>
          </a:blip>
          <a:srcRect l="34903" t="19589" r="37230" b="46049"/>
          <a:stretch>
            <a:fillRect/>
          </a:stretch>
        </p:blipFill>
        <p:spPr bwMode="auto">
          <a:xfrm>
            <a:off x="7129236" y="2537952"/>
            <a:ext cx="958850" cy="1181100"/>
          </a:xfrm>
          <a:prstGeom prst="rect">
            <a:avLst/>
          </a:prstGeom>
          <a:noFill/>
          <a:extLst>
            <a:ext uri="{909E8E84-426E-40dd-AFC4-6F175D3DCCD1}">
              <a14:hiddenFill xmlns="" xmlns:a14="http://schemas.microsoft.com/office/drawing/2010/main">
                <a:solidFill>
                  <a:srgbClr val="FFFFFF"/>
                </a:solidFill>
              </a14:hiddenFill>
            </a:ext>
          </a:extLst>
        </p:spPr>
      </p:pic>
      <p:pic>
        <p:nvPicPr>
          <p:cNvPr id="3133" name="Picture 26"/>
          <p:cNvPicPr>
            <a:picLocks noChangeAspect="1" noChangeArrowheads="1"/>
          </p:cNvPicPr>
          <p:nvPr/>
        </p:nvPicPr>
        <p:blipFill>
          <a:blip r:embed="rId6">
            <a:extLst>
              <a:ext uri="{28A0092B-C50C-407E-A947-70E740481C1C}">
                <a14:useLocalDpi xmlns:a14="http://schemas.microsoft.com/office/drawing/2010/main" val="0"/>
              </a:ext>
            </a:extLst>
          </a:blip>
          <a:srcRect l="33411" t="19939" r="36192" b="44133"/>
          <a:stretch>
            <a:fillRect/>
          </a:stretch>
        </p:blipFill>
        <p:spPr bwMode="auto">
          <a:xfrm>
            <a:off x="5767266" y="2563624"/>
            <a:ext cx="1031875" cy="1219200"/>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67"/>
          <p:cNvSpPr>
            <a:spLocks noChangeArrowheads="1"/>
          </p:cNvSpPr>
          <p:nvPr/>
        </p:nvSpPr>
        <p:spPr bwMode="auto">
          <a:xfrm>
            <a:off x="0" y="4572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685800" algn="l"/>
              </a:tabLst>
              <a:defRPr>
                <a:solidFill>
                  <a:schemeClr val="tx1"/>
                </a:solidFill>
                <a:latin typeface="Arial" panose="020B0604020202020204" pitchFamily="34" charset="0"/>
              </a:defRPr>
            </a:lvl1pPr>
            <a:lvl2pPr eaLnBrk="0" hangingPunct="0">
              <a:tabLst>
                <a:tab pos="685800" algn="l"/>
              </a:tabLst>
              <a:defRPr>
                <a:solidFill>
                  <a:schemeClr val="tx1"/>
                </a:solidFill>
                <a:latin typeface="Arial" panose="020B0604020202020204" pitchFamily="34" charset="0"/>
              </a:defRPr>
            </a:lvl2pPr>
            <a:lvl3pPr eaLnBrk="0" hangingPunct="0">
              <a:tabLst>
                <a:tab pos="685800" algn="l"/>
              </a:tabLst>
              <a:defRPr>
                <a:solidFill>
                  <a:schemeClr val="tx1"/>
                </a:solidFill>
                <a:latin typeface="Arial" panose="020B0604020202020204" pitchFamily="34" charset="0"/>
              </a:defRPr>
            </a:lvl3pPr>
            <a:lvl4pPr eaLnBrk="0" hangingPunct="0">
              <a:tabLst>
                <a:tab pos="685800" algn="l"/>
              </a:tabLst>
              <a:defRPr>
                <a:solidFill>
                  <a:schemeClr val="tx1"/>
                </a:solidFill>
                <a:latin typeface="Arial" panose="020B0604020202020204" pitchFamily="34" charset="0"/>
              </a:defRPr>
            </a:lvl4pPr>
            <a:lvl5pPr eaLnBrk="0" hangingPunct="0">
              <a:tabLst>
                <a:tab pos="6858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85800"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8" name="Picture 67"/>
          <p:cNvPicPr/>
          <p:nvPr/>
        </p:nvPicPr>
        <p:blipFill>
          <a:blip r:embed="rId7" cstate="print">
            <a:extLst>
              <a:ext uri="{28A0092B-C50C-407E-A947-70E740481C1C}">
                <a14:useLocalDpi xmlns:a14="http://schemas.microsoft.com/office/drawing/2010/main" val="0"/>
              </a:ext>
            </a:extLst>
          </a:blip>
          <a:stretch>
            <a:fillRect/>
          </a:stretch>
        </p:blipFill>
        <p:spPr>
          <a:xfrm>
            <a:off x="6066504" y="1254555"/>
            <a:ext cx="2106930" cy="2106930"/>
          </a:xfrm>
          <a:prstGeom prst="rect">
            <a:avLst/>
          </a:prstGeom>
        </p:spPr>
      </p:pic>
      <p:pic>
        <p:nvPicPr>
          <p:cNvPr id="69" name="Picture 68"/>
          <p:cNvPicPr/>
          <p:nvPr/>
        </p:nvPicPr>
        <p:blipFill rotWithShape="1">
          <a:blip r:embed="rId8" cstate="print">
            <a:extLst>
              <a:ext uri="{28A0092B-C50C-407E-A947-70E740481C1C}">
                <a14:useLocalDpi xmlns:a14="http://schemas.microsoft.com/office/drawing/2010/main" val="0"/>
              </a:ext>
            </a:extLst>
          </a:blip>
          <a:srcRect l="39367" t="7992" r="42100" b="37355"/>
          <a:stretch/>
        </p:blipFill>
        <p:spPr bwMode="auto">
          <a:xfrm rot="1444783">
            <a:off x="7519918" y="2134371"/>
            <a:ext cx="445770" cy="1314450"/>
          </a:xfrm>
          <a:prstGeom prst="rect">
            <a:avLst/>
          </a:prstGeom>
          <a:ln>
            <a:noFill/>
          </a:ln>
          <a:extLst>
            <a:ext uri="{53640926-AAD7-44d8-BBD7-CCE9431645EC}">
              <a14:shadowObscured xmlns="" xmlns:a14="http://schemas.microsoft.com/office/drawing/2010/main"/>
            </a:ext>
          </a:extLst>
        </p:spPr>
      </p:pic>
      <p:sp>
        <p:nvSpPr>
          <p:cNvPr id="40" name="TextBox 39"/>
          <p:cNvSpPr txBox="1"/>
          <p:nvPr/>
        </p:nvSpPr>
        <p:spPr>
          <a:xfrm>
            <a:off x="6142704" y="3272135"/>
            <a:ext cx="461961" cy="461665"/>
          </a:xfrm>
          <a:prstGeom prst="rect">
            <a:avLst/>
          </a:prstGeom>
          <a:noFill/>
        </p:spPr>
        <p:txBody>
          <a:bodyPr wrap="square" rtlCol="0">
            <a:spAutoFit/>
          </a:bodyPr>
          <a:lstStyle/>
          <a:p>
            <a:r>
              <a:rPr lang="en-US" dirty="0"/>
              <a:t>1</a:t>
            </a:r>
          </a:p>
        </p:txBody>
      </p:sp>
      <p:sp>
        <p:nvSpPr>
          <p:cNvPr id="71" name="TextBox 70"/>
          <p:cNvSpPr txBox="1"/>
          <p:nvPr/>
        </p:nvSpPr>
        <p:spPr>
          <a:xfrm>
            <a:off x="7462839" y="3272135"/>
            <a:ext cx="461961" cy="461665"/>
          </a:xfrm>
          <a:prstGeom prst="rect">
            <a:avLst/>
          </a:prstGeom>
          <a:noFill/>
        </p:spPr>
        <p:txBody>
          <a:bodyPr wrap="square" rtlCol="0">
            <a:spAutoFit/>
          </a:bodyPr>
          <a:lstStyle/>
          <a:p>
            <a:r>
              <a:rPr lang="en-US" dirty="0"/>
              <a:t>2</a:t>
            </a:r>
          </a:p>
        </p:txBody>
      </p:sp>
      <p:sp>
        <p:nvSpPr>
          <p:cNvPr id="16" name="TextBox 1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897925145"/>
      </p:ext>
    </p:extLst>
  </p:cSld>
  <p:clrMapOvr>
    <a:masterClrMapping/>
  </p:clrMapOvr>
  <p:transition spd="slow">
    <p:cove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8"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Rectangle 67"/>
          <p:cNvSpPr>
            <a:spLocks noChangeArrowheads="1"/>
          </p:cNvSpPr>
          <p:nvPr/>
        </p:nvSpPr>
        <p:spPr bwMode="auto">
          <a:xfrm>
            <a:off x="0" y="4572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685800" algn="l"/>
              </a:tabLst>
              <a:defRPr>
                <a:solidFill>
                  <a:schemeClr val="tx1"/>
                </a:solidFill>
                <a:latin typeface="Arial" panose="020B0604020202020204" pitchFamily="34" charset="0"/>
              </a:defRPr>
            </a:lvl1pPr>
            <a:lvl2pPr eaLnBrk="0" hangingPunct="0">
              <a:tabLst>
                <a:tab pos="685800" algn="l"/>
              </a:tabLst>
              <a:defRPr>
                <a:solidFill>
                  <a:schemeClr val="tx1"/>
                </a:solidFill>
                <a:latin typeface="Arial" panose="020B0604020202020204" pitchFamily="34" charset="0"/>
              </a:defRPr>
            </a:lvl2pPr>
            <a:lvl3pPr eaLnBrk="0" hangingPunct="0">
              <a:tabLst>
                <a:tab pos="685800" algn="l"/>
              </a:tabLst>
              <a:defRPr>
                <a:solidFill>
                  <a:schemeClr val="tx1"/>
                </a:solidFill>
                <a:latin typeface="Arial" panose="020B0604020202020204" pitchFamily="34" charset="0"/>
              </a:defRPr>
            </a:lvl3pPr>
            <a:lvl4pPr eaLnBrk="0" hangingPunct="0">
              <a:tabLst>
                <a:tab pos="685800" algn="l"/>
              </a:tabLst>
              <a:defRPr>
                <a:solidFill>
                  <a:schemeClr val="tx1"/>
                </a:solidFill>
                <a:latin typeface="Arial" panose="020B0604020202020204" pitchFamily="34" charset="0"/>
              </a:defRPr>
            </a:lvl4pPr>
            <a:lvl5pPr eaLnBrk="0" hangingPunct="0">
              <a:tabLst>
                <a:tab pos="685800" algn="l"/>
              </a:tabLst>
              <a:defRPr>
                <a:solidFill>
                  <a:schemeClr val="tx1"/>
                </a:solidFill>
                <a:latin typeface="Arial" panose="020B0604020202020204" pitchFamily="34" charset="0"/>
              </a:defRPr>
            </a:lvl5pPr>
            <a:lvl6pPr eaLnBrk="0" fontAlgn="base" hangingPunct="0">
              <a:spcBef>
                <a:spcPct val="0"/>
              </a:spcBef>
              <a:spcAft>
                <a:spcPct val="0"/>
              </a:spcAft>
              <a:tabLst>
                <a:tab pos="685800" algn="l"/>
              </a:tabLst>
              <a:defRPr>
                <a:solidFill>
                  <a:schemeClr val="tx1"/>
                </a:solidFill>
                <a:latin typeface="Arial" panose="020B0604020202020204" pitchFamily="34" charset="0"/>
              </a:defRPr>
            </a:lvl6pPr>
            <a:lvl7pPr eaLnBrk="0" fontAlgn="base" hangingPunct="0">
              <a:spcBef>
                <a:spcPct val="0"/>
              </a:spcBef>
              <a:spcAft>
                <a:spcPct val="0"/>
              </a:spcAft>
              <a:tabLst>
                <a:tab pos="685800" algn="l"/>
              </a:tabLst>
              <a:defRPr>
                <a:solidFill>
                  <a:schemeClr val="tx1"/>
                </a:solidFill>
                <a:latin typeface="Arial" panose="020B0604020202020204" pitchFamily="34" charset="0"/>
              </a:defRPr>
            </a:lvl7pPr>
            <a:lvl8pPr eaLnBrk="0" fontAlgn="base" hangingPunct="0">
              <a:spcBef>
                <a:spcPct val="0"/>
              </a:spcBef>
              <a:spcAft>
                <a:spcPct val="0"/>
              </a:spcAft>
              <a:tabLst>
                <a:tab pos="685800" algn="l"/>
              </a:tabLst>
              <a:defRPr>
                <a:solidFill>
                  <a:schemeClr val="tx1"/>
                </a:solidFill>
                <a:latin typeface="Arial" panose="020B0604020202020204" pitchFamily="34" charset="0"/>
              </a:defRPr>
            </a:lvl8pPr>
            <a:lvl9pPr eaLnBrk="0" fontAlgn="base" hangingPunct="0">
              <a:spcBef>
                <a:spcPct val="0"/>
              </a:spcBef>
              <a:spcAft>
                <a:spcPct val="0"/>
              </a:spcAft>
              <a:tabLst>
                <a:tab pos="6858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85800"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5"/>
          <p:cNvPicPr>
            <a:picLocks noChangeAspect="1"/>
          </p:cNvPicPr>
          <p:nvPr/>
        </p:nvPicPr>
        <p:blipFill>
          <a:blip r:embed="rId2"/>
          <a:stretch>
            <a:fillRect/>
          </a:stretch>
        </p:blipFill>
        <p:spPr>
          <a:xfrm>
            <a:off x="3722933" y="706323"/>
            <a:ext cx="5268667" cy="5480748"/>
          </a:xfrm>
          <a:prstGeom prst="rect">
            <a:avLst/>
          </a:prstGeom>
        </p:spPr>
      </p:pic>
      <p:sp>
        <p:nvSpPr>
          <p:cNvPr id="25" name="TextBox 24"/>
          <p:cNvSpPr txBox="1"/>
          <p:nvPr/>
        </p:nvSpPr>
        <p:spPr>
          <a:xfrm>
            <a:off x="212417" y="304800"/>
            <a:ext cx="3902383" cy="6001643"/>
          </a:xfrm>
          <a:prstGeom prst="rect">
            <a:avLst/>
          </a:prstGeom>
          <a:noFill/>
        </p:spPr>
        <p:txBody>
          <a:bodyPr wrap="square" rtlCol="0">
            <a:spAutoFit/>
          </a:bodyPr>
          <a:lstStyle/>
          <a:p>
            <a:pPr algn="ctr"/>
            <a:r>
              <a:rPr lang="en-US" sz="4800" b="1" dirty="0">
                <a:latin typeface="+mn-lt"/>
              </a:rPr>
              <a:t>When you’re all done, complete the Results and Analysis questions.  If you don’t, Urine Trouble!</a:t>
            </a:r>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044725875"/>
      </p:ext>
    </p:extLst>
  </p:cSld>
  <p:clrMapOvr>
    <a:masterClrMapping/>
  </p:clrMapOvr>
  <p:transition spd="slow">
    <p:cove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609600" y="699087"/>
            <a:ext cx="3581400" cy="5244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err="1">
                <a:latin typeface="+mn-lt"/>
              </a:rPr>
              <a:t>Wah</a:t>
            </a:r>
            <a:r>
              <a:rPr lang="en-US" sz="3600" b="1" dirty="0">
                <a:latin typeface="+mn-lt"/>
              </a:rPr>
              <a:t>, Dude!</a:t>
            </a:r>
          </a:p>
          <a:p>
            <a:pPr marL="0" indent="0" algn="ctr" eaLnBrk="1" hangingPunct="1">
              <a:lnSpc>
                <a:spcPct val="90000"/>
              </a:lnSpc>
              <a:buFontTx/>
              <a:buNone/>
            </a:pPr>
            <a:endParaRPr lang="en-US" sz="2800" b="1" dirty="0">
              <a:latin typeface="+mn-lt"/>
            </a:endParaRPr>
          </a:p>
          <a:p>
            <a:pPr marL="0" indent="0" algn="just" eaLnBrk="1" hangingPunct="1">
              <a:lnSpc>
                <a:spcPct val="90000"/>
              </a:lnSpc>
              <a:buFontTx/>
              <a:buNone/>
            </a:pPr>
            <a:r>
              <a:rPr lang="en-US" sz="2800" b="1" dirty="0">
                <a:latin typeface="+mn-lt"/>
              </a:rPr>
              <a:t>Objective</a:t>
            </a:r>
            <a:r>
              <a:rPr lang="en-US" sz="2800" dirty="0">
                <a:latin typeface="+mn-lt"/>
              </a:rPr>
              <a:t>:  To learn the structure and function of the Reproductive &amp; Endocrine  Systems</a:t>
            </a:r>
          </a:p>
          <a:p>
            <a:pPr marL="0" indent="0" algn="just" eaLnBrk="1" hangingPunct="1">
              <a:lnSpc>
                <a:spcPct val="90000"/>
              </a:lnSpc>
              <a:buFontTx/>
              <a:buNone/>
            </a:pPr>
            <a:endParaRPr lang="en-US" sz="2800" b="1" dirty="0">
              <a:latin typeface="+mn-lt"/>
            </a:endParaRPr>
          </a:p>
          <a:p>
            <a:pPr marL="0" indent="0" algn="just" eaLnBrk="1" hangingPunct="1">
              <a:lnSpc>
                <a:spcPct val="90000"/>
              </a:lnSpc>
              <a:buFontTx/>
              <a:buNone/>
            </a:pPr>
            <a:r>
              <a:rPr lang="en-US" sz="2800" b="1" dirty="0">
                <a:latin typeface="+mn-lt"/>
              </a:rPr>
              <a:t>Bell Work</a:t>
            </a:r>
            <a:r>
              <a:rPr lang="en-US" sz="2800" dirty="0">
                <a:latin typeface="+mn-lt"/>
              </a:rPr>
              <a:t>:</a:t>
            </a:r>
          </a:p>
          <a:p>
            <a:pPr marL="0" indent="0" algn="just" eaLnBrk="1" hangingPunct="1">
              <a:lnSpc>
                <a:spcPct val="90000"/>
              </a:lnSpc>
              <a:buFontTx/>
              <a:buNone/>
            </a:pPr>
            <a:r>
              <a:rPr lang="en-US" sz="2800" dirty="0">
                <a:latin typeface="+mn-lt"/>
              </a:rPr>
              <a:t>What is the ultimate purpose of sexual reproduction?</a:t>
            </a:r>
          </a:p>
          <a:p>
            <a:pPr marL="0" indent="0" algn="ctr" eaLnBrk="1" hangingPunct="1">
              <a:lnSpc>
                <a:spcPct val="90000"/>
              </a:lnSpc>
              <a:buFontTx/>
              <a:buNone/>
            </a:pPr>
            <a:r>
              <a:rPr lang="en-US" sz="2800" b="1" dirty="0">
                <a:latin typeface="+mn-lt"/>
              </a:rPr>
              <a:t>To increase the genetic diversity of a species </a:t>
            </a:r>
          </a:p>
        </p:txBody>
      </p:sp>
      <p:pic>
        <p:nvPicPr>
          <p:cNvPr id="2" name="Picture 1"/>
          <p:cNvPicPr>
            <a:picLocks noChangeAspect="1"/>
          </p:cNvPicPr>
          <p:nvPr/>
        </p:nvPicPr>
        <p:blipFill>
          <a:blip r:embed="rId2"/>
          <a:stretch>
            <a:fillRect/>
          </a:stretch>
        </p:blipFill>
        <p:spPr>
          <a:xfrm>
            <a:off x="4495800" y="1371600"/>
            <a:ext cx="4626240" cy="4029075"/>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3562822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6" end="6"/>
                                            </p:txEl>
                                          </p:spTgt>
                                        </p:tgtEl>
                                        <p:attrNameLst>
                                          <p:attrName>style.visibility</p:attrName>
                                        </p:attrNameLst>
                                      </p:cBhvr>
                                      <p:to>
                                        <p:strVal val="visible"/>
                                      </p:to>
                                    </p:set>
                                    <p:anim calcmode="lin" valueType="num">
                                      <p:cBhvr additive="base">
                                        <p:cTn id="7" dur="500" fill="hold"/>
                                        <p:tgtEl>
                                          <p:spTgt spid="24580">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304800" y="533400"/>
            <a:ext cx="4876800" cy="6019800"/>
          </a:xfrm>
        </p:spPr>
        <p:txBody>
          <a:bodyPr/>
          <a:lstStyle/>
          <a:p>
            <a:pPr algn="ctr" eaLnBrk="1" hangingPunct="1">
              <a:lnSpc>
                <a:spcPct val="80000"/>
              </a:lnSpc>
              <a:buFontTx/>
              <a:buNone/>
            </a:pPr>
            <a:r>
              <a:rPr lang="en-US" b="1" dirty="0"/>
              <a:t>Reproductive System</a:t>
            </a:r>
          </a:p>
          <a:p>
            <a:pPr algn="ctr" eaLnBrk="1" hangingPunct="1">
              <a:lnSpc>
                <a:spcPct val="80000"/>
              </a:lnSpc>
              <a:buFontTx/>
              <a:buNone/>
            </a:pPr>
            <a:r>
              <a:rPr lang="en-US" sz="2800" dirty="0"/>
              <a:t>Consists of </a:t>
            </a:r>
            <a:r>
              <a:rPr lang="en-US" sz="2800" b="1" u="sng" dirty="0"/>
              <a:t>endocrine glands</a:t>
            </a:r>
            <a:r>
              <a:rPr lang="en-US" sz="2800" dirty="0"/>
              <a:t> that control sexual reproduction</a:t>
            </a:r>
          </a:p>
          <a:p>
            <a:pPr algn="just" eaLnBrk="1" hangingPunct="1">
              <a:lnSpc>
                <a:spcPct val="80000"/>
              </a:lnSpc>
              <a:buFontTx/>
              <a:buAutoNum type="arabicPeriod"/>
            </a:pPr>
            <a:r>
              <a:rPr lang="en-US" sz="2800" b="1" u="sng" dirty="0"/>
              <a:t>Sexual Reproduction </a:t>
            </a:r>
            <a:r>
              <a:rPr lang="en-US" sz="2800" dirty="0"/>
              <a:t>involves the production of </a:t>
            </a:r>
            <a:r>
              <a:rPr lang="en-US" sz="2800" b="1" u="sng" dirty="0"/>
              <a:t>egg</a:t>
            </a:r>
            <a:r>
              <a:rPr lang="en-US" sz="2800" dirty="0"/>
              <a:t> and </a:t>
            </a:r>
            <a:r>
              <a:rPr lang="en-US" sz="2800" b="1" u="sng" dirty="0"/>
              <a:t>sperm</a:t>
            </a:r>
            <a:r>
              <a:rPr lang="en-US" sz="2800" dirty="0"/>
              <a:t>  </a:t>
            </a:r>
          </a:p>
          <a:p>
            <a:pPr algn="just" eaLnBrk="1" hangingPunct="1">
              <a:lnSpc>
                <a:spcPct val="80000"/>
              </a:lnSpc>
              <a:buFontTx/>
              <a:buAutoNum type="arabicPeriod"/>
            </a:pPr>
            <a:r>
              <a:rPr lang="en-US" sz="2800" dirty="0"/>
              <a:t>Egg and sperm </a:t>
            </a:r>
            <a:r>
              <a:rPr lang="en-US" sz="2800" b="1" u="sng" dirty="0"/>
              <a:t>join </a:t>
            </a:r>
            <a:r>
              <a:rPr lang="en-US" sz="2800" dirty="0"/>
              <a:t>together in </a:t>
            </a:r>
            <a:r>
              <a:rPr lang="en-US" sz="2800" b="1" u="sng" dirty="0"/>
              <a:t>fertilization  </a:t>
            </a:r>
          </a:p>
          <a:p>
            <a:pPr algn="just" eaLnBrk="1" hangingPunct="1">
              <a:lnSpc>
                <a:spcPct val="80000"/>
              </a:lnSpc>
              <a:buFontTx/>
              <a:buAutoNum type="arabicPeriod"/>
            </a:pPr>
            <a:r>
              <a:rPr lang="en-US" sz="2800" dirty="0"/>
              <a:t>A </a:t>
            </a:r>
            <a:r>
              <a:rPr lang="en-US" sz="2800" b="1" u="sng" dirty="0"/>
              <a:t>fertilized egg</a:t>
            </a:r>
            <a:r>
              <a:rPr lang="en-US" sz="2800" b="1" dirty="0"/>
              <a:t> </a:t>
            </a:r>
            <a:r>
              <a:rPr lang="en-US" sz="2800" dirty="0"/>
              <a:t>is called a </a:t>
            </a:r>
            <a:r>
              <a:rPr lang="en-US" sz="2800" b="1" u="sng" dirty="0"/>
              <a:t>zygote</a:t>
            </a:r>
          </a:p>
          <a:p>
            <a:pPr algn="just" eaLnBrk="1" hangingPunct="1">
              <a:lnSpc>
                <a:spcPct val="80000"/>
              </a:lnSpc>
              <a:buFontTx/>
              <a:buAutoNum type="arabicPeriod"/>
            </a:pPr>
            <a:r>
              <a:rPr lang="en-US" sz="2800" dirty="0"/>
              <a:t>The </a:t>
            </a:r>
            <a:r>
              <a:rPr lang="en-US" sz="2800" b="1" u="sng" dirty="0"/>
              <a:t>purpose</a:t>
            </a:r>
            <a:r>
              <a:rPr lang="en-US" sz="2800" b="1" dirty="0"/>
              <a:t> </a:t>
            </a:r>
            <a:r>
              <a:rPr lang="en-US" sz="2800" dirty="0"/>
              <a:t>of sexual reproduction is to </a:t>
            </a:r>
            <a:r>
              <a:rPr lang="en-US" sz="2800" b="1" u="sng" dirty="0"/>
              <a:t>increase </a:t>
            </a:r>
            <a:r>
              <a:rPr lang="en-US" sz="2800" dirty="0"/>
              <a:t>the </a:t>
            </a:r>
            <a:r>
              <a:rPr lang="en-US" sz="2800" b="1" u="sng" dirty="0"/>
              <a:t>diversity</a:t>
            </a:r>
            <a:r>
              <a:rPr lang="en-US" sz="2800" dirty="0"/>
              <a:t> of traits within a species</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9840" l="0" r="99692"/>
                    </a14:imgEffect>
                  </a14:imgLayer>
                </a14:imgProps>
              </a:ext>
            </a:extLst>
          </a:blip>
          <a:stretch>
            <a:fillRect/>
          </a:stretch>
        </p:blipFill>
        <p:spPr>
          <a:xfrm rot="18894938">
            <a:off x="5159299" y="392992"/>
            <a:ext cx="3634026" cy="348866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6410" y1="66043" x2="31818" y2="64706"/>
                        <a14:foregroundMark x1="31935" y1="65775" x2="20280" y2="4011"/>
                        <a14:foregroundMark x1="1865" y1="96791" x2="9091" y2="63102"/>
                        <a14:foregroundMark x1="94872" y1="50802" x2="95804" y2="64973"/>
                      </a14:backgroundRemoval>
                    </a14:imgEffect>
                  </a14:imgLayer>
                </a14:imgProps>
              </a:ext>
            </a:extLst>
          </a:blip>
          <a:stretch>
            <a:fillRect/>
          </a:stretch>
        </p:blipFill>
        <p:spPr>
          <a:xfrm rot="19075425">
            <a:off x="5224684" y="3940653"/>
            <a:ext cx="3986652" cy="1737771"/>
          </a:xfrm>
          <a:prstGeom prst="rect">
            <a:avLst/>
          </a:prstGeom>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092158311"/>
      </p:ext>
    </p:extLst>
  </p:cSld>
  <p:clrMapOvr>
    <a:masterClrMapping/>
  </p:clrMapOvr>
  <p:transition spd="slow">
    <p:cov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1"/>
          </p:nvPr>
        </p:nvSpPr>
        <p:spPr>
          <a:xfrm>
            <a:off x="381000" y="895350"/>
            <a:ext cx="3886200" cy="4800600"/>
          </a:xfrm>
        </p:spPr>
        <p:txBody>
          <a:bodyPr/>
          <a:lstStyle/>
          <a:p>
            <a:pPr marL="0" indent="0" algn="ctr" eaLnBrk="1" hangingPunct="1">
              <a:lnSpc>
                <a:spcPct val="90000"/>
              </a:lnSpc>
              <a:buFontTx/>
              <a:buNone/>
            </a:pPr>
            <a:r>
              <a:rPr lang="en-US" b="1" dirty="0"/>
              <a:t>Male Reproductive System</a:t>
            </a:r>
          </a:p>
          <a:p>
            <a:pPr marL="0" indent="0" algn="ctr" eaLnBrk="1" hangingPunct="1">
              <a:lnSpc>
                <a:spcPct val="90000"/>
              </a:lnSpc>
              <a:buFontTx/>
              <a:buNone/>
            </a:pPr>
            <a:endParaRPr lang="en-US" b="1" dirty="0"/>
          </a:p>
          <a:p>
            <a:pPr marL="400050" indent="-400050" algn="just" eaLnBrk="1" hangingPunct="1">
              <a:lnSpc>
                <a:spcPct val="90000"/>
              </a:lnSpc>
              <a:buFontTx/>
              <a:buAutoNum type="arabicPeriod"/>
            </a:pPr>
            <a:r>
              <a:rPr lang="en-US" sz="2800" b="1" u="sng" dirty="0"/>
              <a:t>Testes</a:t>
            </a:r>
            <a:r>
              <a:rPr lang="en-US" sz="2800" dirty="0"/>
              <a:t>:  Create </a:t>
            </a:r>
            <a:r>
              <a:rPr lang="en-US" sz="2800" b="1" u="sng" dirty="0"/>
              <a:t>sperm</a:t>
            </a:r>
            <a:r>
              <a:rPr lang="en-US" sz="2800" dirty="0"/>
              <a:t> and male hormone called </a:t>
            </a:r>
            <a:r>
              <a:rPr lang="en-US" sz="2800" b="1" u="sng" dirty="0"/>
              <a:t>testosterone</a:t>
            </a:r>
          </a:p>
          <a:p>
            <a:pPr marL="400050" indent="-400050" algn="just" eaLnBrk="1" hangingPunct="1">
              <a:lnSpc>
                <a:spcPct val="90000"/>
              </a:lnSpc>
              <a:buFontTx/>
              <a:buAutoNum type="arabicPeriod"/>
            </a:pPr>
            <a:r>
              <a:rPr lang="en-US" sz="2800" b="1" u="sng" dirty="0"/>
              <a:t>Penis</a:t>
            </a:r>
            <a:r>
              <a:rPr lang="en-US" sz="2800" dirty="0"/>
              <a:t>:  </a:t>
            </a:r>
            <a:r>
              <a:rPr lang="en-US" sz="2800" b="1" u="sng" dirty="0"/>
              <a:t>Carries semen</a:t>
            </a:r>
            <a:r>
              <a:rPr lang="en-US" sz="2800" dirty="0"/>
              <a:t> (mixture of sperm and fluid) from testes to outside of body</a:t>
            </a:r>
          </a:p>
          <a:p>
            <a:pPr marL="400050" indent="-400050" eaLnBrk="1" hangingPunct="1">
              <a:lnSpc>
                <a:spcPct val="90000"/>
              </a:lnSpc>
              <a:buFontTx/>
              <a:buNone/>
            </a:pPr>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4613" y1="33612" x2="45951" y2="46990"/>
                        <a14:foregroundMark x1="33979" y1="53010" x2="41725" y2="54682"/>
                        <a14:foregroundMark x1="42254" y1="55518" x2="52113" y2="42642"/>
                        <a14:foregroundMark x1="32570" y1="52676" x2="16021" y2="48829"/>
                        <a14:foregroundMark x1="15669" y1="50167" x2="12148" y2="64716"/>
                        <a14:foregroundMark x1="12148" y1="65050" x2="11444" y2="83612"/>
                      </a14:backgroundRemoval>
                    </a14:imgEffect>
                  </a14:imgLayer>
                </a14:imgProps>
              </a:ext>
            </a:extLst>
          </a:blip>
          <a:srcRect t="6786" b="5754"/>
          <a:stretch/>
        </p:blipFill>
        <p:spPr>
          <a:xfrm>
            <a:off x="4267200" y="697557"/>
            <a:ext cx="4717009" cy="43434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6410" y1="66043" x2="31818" y2="64706"/>
                        <a14:foregroundMark x1="31935" y1="65775" x2="20280" y2="4011"/>
                        <a14:foregroundMark x1="1865" y1="96791" x2="9091" y2="63102"/>
                        <a14:foregroundMark x1="94872" y1="50802" x2="95804" y2="64973"/>
                      </a14:backgroundRemoval>
                    </a14:imgEffect>
                  </a14:imgLayer>
                </a14:imgProps>
              </a:ext>
            </a:extLst>
          </a:blip>
          <a:stretch>
            <a:fillRect/>
          </a:stretch>
        </p:blipFill>
        <p:spPr>
          <a:xfrm rot="20175769">
            <a:off x="4043316" y="4485065"/>
            <a:ext cx="3458088" cy="1507371"/>
          </a:xfrm>
          <a:prstGeom prst="rect">
            <a:avLst/>
          </a:prstGeom>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982736397"/>
      </p:ext>
    </p:extLst>
  </p:cSld>
  <p:clrMapOvr>
    <a:masterClrMapping/>
  </p:clrMapOvr>
  <p:transition spd="slow">
    <p:cov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457200" y="381000"/>
            <a:ext cx="8229600" cy="3657600"/>
          </a:xfrm>
        </p:spPr>
        <p:txBody>
          <a:bodyPr/>
          <a:lstStyle/>
          <a:p>
            <a:pPr marL="0" indent="0" algn="ctr" eaLnBrk="1" hangingPunct="1">
              <a:lnSpc>
                <a:spcPct val="90000"/>
              </a:lnSpc>
              <a:buFontTx/>
              <a:buNone/>
            </a:pPr>
            <a:r>
              <a:rPr lang="en-US" sz="3600" b="1" dirty="0"/>
              <a:t>Female Reproductive System</a:t>
            </a:r>
          </a:p>
          <a:p>
            <a:pPr marL="400050" indent="-400050" algn="just" eaLnBrk="1" hangingPunct="1">
              <a:lnSpc>
                <a:spcPct val="90000"/>
              </a:lnSpc>
              <a:buFontTx/>
              <a:buAutoNum type="arabicPeriod"/>
            </a:pPr>
            <a:r>
              <a:rPr lang="en-US" sz="2800" b="1" u="sng" dirty="0"/>
              <a:t>Ovaries</a:t>
            </a:r>
            <a:r>
              <a:rPr lang="en-US" sz="2800" dirty="0"/>
              <a:t>:  Create </a:t>
            </a:r>
            <a:r>
              <a:rPr lang="en-US" sz="2800" b="1" u="sng" dirty="0"/>
              <a:t>eggs</a:t>
            </a:r>
            <a:r>
              <a:rPr lang="en-US" sz="2800" dirty="0"/>
              <a:t> and female hormone called </a:t>
            </a:r>
            <a:r>
              <a:rPr lang="en-US" sz="2800" b="1" u="sng" dirty="0"/>
              <a:t>estrogen</a:t>
            </a:r>
          </a:p>
          <a:p>
            <a:pPr marL="400050" indent="-400050" algn="just" eaLnBrk="1" hangingPunct="1">
              <a:lnSpc>
                <a:spcPct val="90000"/>
              </a:lnSpc>
              <a:buFontTx/>
              <a:buAutoNum type="arabicPeriod"/>
            </a:pPr>
            <a:r>
              <a:rPr lang="en-US" sz="2800" b="1" u="sng" dirty="0"/>
              <a:t>Fallopian tubes</a:t>
            </a:r>
            <a:r>
              <a:rPr lang="en-US" sz="2800" dirty="0"/>
              <a:t>:  </a:t>
            </a:r>
            <a:r>
              <a:rPr lang="en-US" sz="2800" b="1" u="sng" dirty="0"/>
              <a:t>Carry eggs</a:t>
            </a:r>
            <a:r>
              <a:rPr lang="en-US" sz="2800" b="1" dirty="0"/>
              <a:t> </a:t>
            </a:r>
            <a:r>
              <a:rPr lang="en-US" sz="2800" dirty="0"/>
              <a:t>from ovaries </a:t>
            </a:r>
            <a:r>
              <a:rPr lang="en-US" sz="2800" b="1" u="sng" dirty="0"/>
              <a:t>to uterus</a:t>
            </a:r>
          </a:p>
          <a:p>
            <a:pPr marL="400050" indent="-400050" algn="just" eaLnBrk="1" hangingPunct="1">
              <a:lnSpc>
                <a:spcPct val="90000"/>
              </a:lnSpc>
              <a:buFontTx/>
              <a:buAutoNum type="arabicPeriod"/>
            </a:pPr>
            <a:r>
              <a:rPr lang="en-US" sz="2800" b="1" u="sng" dirty="0"/>
              <a:t>Uterus:</a:t>
            </a:r>
            <a:r>
              <a:rPr lang="en-US" sz="2800" dirty="0"/>
              <a:t> muscular organ that </a:t>
            </a:r>
            <a:r>
              <a:rPr lang="en-US" sz="2800" b="1" u="sng" dirty="0"/>
              <a:t>houses egg</a:t>
            </a:r>
            <a:r>
              <a:rPr lang="en-US" sz="2800" dirty="0"/>
              <a:t> if it becomes fertilized</a:t>
            </a:r>
          </a:p>
          <a:p>
            <a:pPr marL="400050" indent="-400050" algn="just" eaLnBrk="1" hangingPunct="1">
              <a:lnSpc>
                <a:spcPct val="90000"/>
              </a:lnSpc>
              <a:buFontTx/>
              <a:buAutoNum type="arabicPeriod"/>
            </a:pPr>
            <a:r>
              <a:rPr lang="en-US" sz="2800" b="1" u="sng" dirty="0"/>
              <a:t>Vagina:</a:t>
            </a:r>
            <a:r>
              <a:rPr lang="en-US" sz="2800" dirty="0"/>
              <a:t> (birth canal) muscular organ that </a:t>
            </a:r>
            <a:r>
              <a:rPr lang="en-US" sz="2800" b="1" u="sng" dirty="0"/>
              <a:t>delivers</a:t>
            </a:r>
            <a:r>
              <a:rPr lang="en-US" sz="2800" dirty="0"/>
              <a:t> the </a:t>
            </a:r>
            <a:r>
              <a:rPr lang="en-US" sz="2800" b="1" u="sng" dirty="0"/>
              <a:t>baby</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6581" y1="49842" x2="30591" y2="47319"/>
                        <a14:foregroundMark x1="70437" y1="49211" x2="82905" y2="50789"/>
                        <a14:foregroundMark x1="64781" y1="32177" x2="97429" y2="10410"/>
                        <a14:foregroundMark x1="13625" y1="61830" x2="3856" y2="5047"/>
                        <a14:foregroundMark x1="3856" y1="10726" x2="36632" y2="29022"/>
                        <a14:foregroundMark x1="35990" y1="28391" x2="72622" y2="26814"/>
                        <a14:foregroundMark x1="29306" y1="50473" x2="38175" y2="29653"/>
                        <a14:foregroundMark x1="17609" y1="52366" x2="27249" y2="55521"/>
                        <a14:foregroundMark x1="50900" y1="44479" x2="50129" y2="77603"/>
                        <a14:foregroundMark x1="86504" y1="60568" x2="96272" y2="11356"/>
                        <a14:foregroundMark x1="83805" y1="44479" x2="86632" y2="40379"/>
                        <a14:foregroundMark x1="85476" y1="52050" x2="90617" y2="49211"/>
                        <a14:foregroundMark x1="82905" y1="40379" x2="90488" y2="57413"/>
                        <a14:foregroundMark x1="8226" y1="58044" x2="18509" y2="40694"/>
                        <a14:foregroundMark x1="11954" y1="59937" x2="17609" y2="39432"/>
                        <a14:foregroundMark x1="91645" y1="61199" x2="81491" y2="41956"/>
                        <a14:foregroundMark x1="88560" y1="60883" x2="85347" y2="55521"/>
                      </a14:backgroundRemoval>
                    </a14:imgEffect>
                  </a14:imgLayer>
                </a14:imgProps>
              </a:ext>
            </a:extLst>
          </a:blip>
          <a:stretch>
            <a:fillRect/>
          </a:stretch>
        </p:blipFill>
        <p:spPr>
          <a:xfrm>
            <a:off x="2543175" y="3810000"/>
            <a:ext cx="6143625" cy="2503251"/>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99840" l="0" r="99692"/>
                    </a14:imgEffect>
                  </a14:imgLayer>
                </a14:imgProps>
              </a:ext>
            </a:extLst>
          </a:blip>
          <a:stretch>
            <a:fillRect/>
          </a:stretch>
        </p:blipFill>
        <p:spPr>
          <a:xfrm rot="18894938">
            <a:off x="604846" y="4110362"/>
            <a:ext cx="2344971" cy="2251172"/>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699483903"/>
      </p:ext>
    </p:extLst>
  </p:cSld>
  <p:clrMapOvr>
    <a:masterClrMapping/>
  </p:clrMapOvr>
  <p:transition spd="slow">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304800" y="838200"/>
            <a:ext cx="4701209" cy="5105400"/>
          </a:xfrm>
        </p:spPr>
        <p:txBody>
          <a:bodyPr/>
          <a:lstStyle/>
          <a:p>
            <a:pPr marL="0" indent="0" algn="ctr" eaLnBrk="1" hangingPunct="1">
              <a:lnSpc>
                <a:spcPct val="80000"/>
              </a:lnSpc>
              <a:buFontTx/>
              <a:buNone/>
            </a:pPr>
            <a:r>
              <a:rPr lang="en-US" sz="4000" b="1" cap="small" dirty="0"/>
              <a:t>Let’s meet T.E.D. – The Endocrine Diagram</a:t>
            </a:r>
          </a:p>
          <a:p>
            <a:pPr marL="0" indent="0" algn="ctr">
              <a:buNone/>
            </a:pPr>
            <a:r>
              <a:rPr lang="en-US" sz="2400" dirty="0"/>
              <a:t>Use the information within the PowerPoint to fill in each circle with the appropriate notes describing the function of each endocrine gland and hormones associated.  Then, cut out each circle and glue it into the appropriate place on the TED scienstructable on the previous page. </a:t>
            </a:r>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648200" y="839955"/>
            <a:ext cx="4345984" cy="5103645"/>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32965571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143000"/>
          </a:xfrm>
        </p:spPr>
        <p:txBody>
          <a:bodyPr/>
          <a:lstStyle/>
          <a:p>
            <a:pPr eaLnBrk="1" hangingPunct="1"/>
            <a:r>
              <a:rPr lang="en-US" sz="4000" b="1" dirty="0">
                <a:latin typeface="Calibri" pitchFamily="34" charset="0"/>
                <a:cs typeface="Calibri" pitchFamily="34" charset="0"/>
              </a:rPr>
              <a:t>The Human Body:  An Insider’s Look</a:t>
            </a:r>
            <a:endParaRPr lang="en-US" sz="4000" b="1" u="sng" dirty="0">
              <a:solidFill>
                <a:schemeClr val="accent2"/>
              </a:solidFill>
              <a:latin typeface="Calibri" pitchFamily="34" charset="0"/>
              <a:cs typeface="Calibri" pitchFamily="34" charset="0"/>
            </a:endParaRPr>
          </a:p>
        </p:txBody>
      </p:sp>
      <p:sp>
        <p:nvSpPr>
          <p:cNvPr id="2051" name="Rectangle 3"/>
          <p:cNvSpPr>
            <a:spLocks noGrp="1" noChangeArrowheads="1"/>
          </p:cNvSpPr>
          <p:nvPr>
            <p:ph type="subTitle" idx="1"/>
          </p:nvPr>
        </p:nvSpPr>
        <p:spPr>
          <a:xfrm>
            <a:off x="228600" y="1318661"/>
            <a:ext cx="8686800" cy="990600"/>
          </a:xfrm>
        </p:spPr>
        <p:txBody>
          <a:bodyPr/>
          <a:lstStyle/>
          <a:p>
            <a:pPr algn="just" eaLnBrk="1" hangingPunct="1"/>
            <a:r>
              <a:rPr lang="en-US" sz="2800" b="1" dirty="0"/>
              <a:t>Objective</a:t>
            </a:r>
            <a:r>
              <a:rPr lang="en-US" sz="2800" dirty="0"/>
              <a:t>:  To learn the systems of the body, their functions, and how they are related.</a:t>
            </a:r>
          </a:p>
          <a:p>
            <a:pPr algn="just" eaLnBrk="1" hangingPunct="1"/>
            <a:endParaRPr lang="en-US" sz="2800" dirty="0"/>
          </a:p>
          <a:p>
            <a:pPr algn="just" eaLnBrk="1" hangingPunct="1"/>
            <a:endParaRPr lang="en-US" sz="2800" dirty="0"/>
          </a:p>
        </p:txBody>
      </p:sp>
      <p:pic>
        <p:nvPicPr>
          <p:cNvPr id="2052" name="Picture 5" descr="MPj0438717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4495800"/>
            <a:ext cx="2743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6" descr="MPj0438727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4495800"/>
            <a:ext cx="2743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5" name="Picture 7" descr="C:\Users\mzaher\AppData\Local\Microsoft\Windows\Temporary Internet Files\Content.IE5\LBDPPTKR\MC900438744[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4495800"/>
            <a:ext cx="2743200" cy="20574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2" name="Picture 2" descr="Image result for human body systems">
            <a:extLst>
              <a:ext uri="{FF2B5EF4-FFF2-40B4-BE49-F238E27FC236}">
                <a16:creationId xmlns:a16="http://schemas.microsoft.com/office/drawing/2014/main" xmlns="" id="{27605D28-E279-4D2D-BC4B-7652279CF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72" y="2309261"/>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human body systems">
            <a:extLst>
              <a:ext uri="{FF2B5EF4-FFF2-40B4-BE49-F238E27FC236}">
                <a16:creationId xmlns:a16="http://schemas.microsoft.com/office/drawing/2014/main" xmlns="" id="{349F9B2D-FFB6-46D1-B80A-FA49B7A660C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230926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uman body systems respiratory">
            <a:extLst>
              <a:ext uri="{FF2B5EF4-FFF2-40B4-BE49-F238E27FC236}">
                <a16:creationId xmlns:a16="http://schemas.microsoft.com/office/drawing/2014/main" xmlns="" id="{EF9C9F69-BC6C-4928-9A9D-7F731965927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221" b="11111"/>
          <a:stretch/>
        </p:blipFill>
        <p:spPr bwMode="auto">
          <a:xfrm>
            <a:off x="6096803" y="2309260"/>
            <a:ext cx="2742398"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251791" y="687555"/>
            <a:ext cx="4777409" cy="5789445"/>
          </a:xfrm>
        </p:spPr>
        <p:txBody>
          <a:bodyPr/>
          <a:lstStyle/>
          <a:p>
            <a:pPr marL="0" indent="0" algn="ctr" eaLnBrk="1" hangingPunct="1">
              <a:lnSpc>
                <a:spcPct val="80000"/>
              </a:lnSpc>
              <a:buFontTx/>
              <a:buNone/>
            </a:pPr>
            <a:r>
              <a:rPr lang="en-US" sz="2800" b="1" cap="small" dirty="0"/>
              <a:t>T.E.D. – The Endocrine Diagram</a:t>
            </a:r>
          </a:p>
          <a:p>
            <a:pPr marL="0" indent="0" algn="just">
              <a:buNone/>
            </a:pPr>
            <a:r>
              <a:rPr lang="en-US" sz="2400" dirty="0"/>
              <a:t>What is the Endocrine system?  </a:t>
            </a:r>
          </a:p>
          <a:p>
            <a:pPr marL="0" indent="0" algn="ctr">
              <a:buNone/>
            </a:pPr>
            <a:r>
              <a:rPr lang="en-US" sz="2400" b="1" dirty="0"/>
              <a:t>A collection of glands of that secrete hormones directly into the circulatory system to be carried toward specific target organs.</a:t>
            </a:r>
          </a:p>
          <a:p>
            <a:pPr marL="0" indent="0" algn="just">
              <a:buNone/>
            </a:pPr>
            <a:r>
              <a:rPr lang="en-US" sz="2400" dirty="0"/>
              <a:t>What are hormones? </a:t>
            </a:r>
          </a:p>
          <a:p>
            <a:pPr marL="0" indent="0" algn="ctr">
              <a:buNone/>
            </a:pPr>
            <a:r>
              <a:rPr lang="en-US" sz="2400" b="1" dirty="0"/>
              <a:t>Hormones are your body's chemical messengers. They travel in your bloodstream to specific tissues or organs and work slowly, over time, affecting your growth, development, metabolism, reproduction, and mood.</a:t>
            </a:r>
          </a:p>
          <a:p>
            <a:pPr marL="0" indent="0" algn="ctr" eaLnBrk="1" hangingPunct="1">
              <a:lnSpc>
                <a:spcPct val="80000"/>
              </a:lnSpc>
              <a:buFontTx/>
              <a:buNone/>
            </a:pPr>
            <a:endParaRPr lang="en-US" sz="2800" b="1" cap="small" dirty="0"/>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1408653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2" end="2"/>
                                            </p:txEl>
                                          </p:spTgt>
                                        </p:tgtEl>
                                        <p:attrNameLst>
                                          <p:attrName>style.visibility</p:attrName>
                                        </p:attrNameLst>
                                      </p:cBhvr>
                                      <p:to>
                                        <p:strVal val="visible"/>
                                      </p:to>
                                    </p:set>
                                    <p:anim calcmode="lin" valueType="num">
                                      <p:cBhvr additive="base">
                                        <p:cTn id="7" dur="500" fill="hold"/>
                                        <p:tgtEl>
                                          <p:spTgt spid="13107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074">
                                            <p:txEl>
                                              <p:pRg st="4" end="4"/>
                                            </p:txEl>
                                          </p:spTgt>
                                        </p:tgtEl>
                                        <p:attrNameLst>
                                          <p:attrName>style.visibility</p:attrName>
                                        </p:attrNameLst>
                                      </p:cBhvr>
                                      <p:to>
                                        <p:strVal val="visible"/>
                                      </p:to>
                                    </p:set>
                                    <p:anim calcmode="lin" valueType="num">
                                      <p:cBhvr additive="base">
                                        <p:cTn id="13" dur="500" fill="hold"/>
                                        <p:tgtEl>
                                          <p:spTgt spid="13107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139148" y="634348"/>
            <a:ext cx="4923183" cy="5562600"/>
          </a:xfrm>
        </p:spPr>
        <p:txBody>
          <a:bodyPr/>
          <a:lstStyle/>
          <a:p>
            <a:pPr marL="0" indent="0" algn="ctr" eaLnBrk="1" hangingPunct="1">
              <a:lnSpc>
                <a:spcPct val="80000"/>
              </a:lnSpc>
              <a:buFontTx/>
              <a:buNone/>
            </a:pPr>
            <a:r>
              <a:rPr lang="en-US" sz="3600" b="1" cap="small" dirty="0"/>
              <a:t>Pituitary</a:t>
            </a:r>
          </a:p>
          <a:p>
            <a:pPr marL="0" indent="0" eaLnBrk="1" hangingPunct="1">
              <a:lnSpc>
                <a:spcPct val="80000"/>
              </a:lnSpc>
              <a:buFontTx/>
              <a:buNone/>
            </a:pPr>
            <a:r>
              <a:rPr lang="en-US" sz="2800" b="1" cap="small" dirty="0"/>
              <a:t>Function:</a:t>
            </a:r>
          </a:p>
          <a:p>
            <a:pPr algn="just" eaLnBrk="1" fontAlgn="t" hangingPunct="1">
              <a:buFontTx/>
              <a:buChar char="-"/>
            </a:pPr>
            <a:r>
              <a:rPr lang="en-US" sz="2400" b="1" u="sng" dirty="0"/>
              <a:t>Stimulates specific glands</a:t>
            </a:r>
            <a:r>
              <a:rPr lang="en-US" sz="2400" b="1" dirty="0"/>
              <a:t> </a:t>
            </a:r>
            <a:r>
              <a:rPr lang="en-US" sz="2400" dirty="0"/>
              <a:t>and tissues in the body: thyroid, ovaries, testes, mammary glands, and adrenal glands.  </a:t>
            </a:r>
          </a:p>
          <a:p>
            <a:pPr algn="just" eaLnBrk="1" fontAlgn="t" hangingPunct="1">
              <a:buFontTx/>
              <a:buChar char="-"/>
            </a:pPr>
            <a:r>
              <a:rPr lang="en-US" sz="2400" dirty="0"/>
              <a:t>“</a:t>
            </a:r>
            <a:r>
              <a:rPr lang="en-US" sz="2400" b="1" u="sng" dirty="0"/>
              <a:t>Master gland</a:t>
            </a:r>
            <a:r>
              <a:rPr lang="en-US" sz="2400" dirty="0"/>
              <a:t>” </a:t>
            </a:r>
          </a:p>
          <a:p>
            <a:pPr algn="just" eaLnBrk="1" fontAlgn="t" hangingPunct="1">
              <a:buFontTx/>
              <a:buChar char="-"/>
            </a:pPr>
            <a:r>
              <a:rPr lang="en-US" sz="2400" dirty="0"/>
              <a:t>Stimulates </a:t>
            </a:r>
            <a:r>
              <a:rPr lang="en-US" sz="2400" b="1" u="sng" dirty="0"/>
              <a:t>growth/repair</a:t>
            </a:r>
            <a:r>
              <a:rPr lang="en-US" sz="2400" b="1" dirty="0"/>
              <a:t> </a:t>
            </a:r>
            <a:r>
              <a:rPr lang="en-US" sz="2400" dirty="0"/>
              <a:t>of </a:t>
            </a:r>
            <a:r>
              <a:rPr lang="en-US" sz="2400" b="1" u="sng" dirty="0"/>
              <a:t>cells</a:t>
            </a:r>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marL="0" indent="0" algn="just" eaLnBrk="1" fontAlgn="t" hangingPunct="1">
              <a:buNone/>
            </a:pPr>
            <a:r>
              <a:rPr lang="en-US" sz="2400" dirty="0"/>
              <a:t>Produces </a:t>
            </a:r>
            <a:r>
              <a:rPr lang="en-US" sz="2400" b="1" u="sng" dirty="0"/>
              <a:t>seven hormones</a:t>
            </a:r>
            <a:r>
              <a:rPr lang="en-US" sz="2400" dirty="0"/>
              <a:t>: </a:t>
            </a:r>
          </a:p>
          <a:p>
            <a:pPr algn="just" eaLnBrk="1" fontAlgn="t" hangingPunct="1">
              <a:buFontTx/>
              <a:buChar char="-"/>
            </a:pPr>
            <a:r>
              <a:rPr lang="en-US" sz="2200" b="1" u="sng" dirty="0"/>
              <a:t>Human growth hormone</a:t>
            </a:r>
            <a:r>
              <a:rPr lang="en-US" sz="2200" dirty="0"/>
              <a:t> (</a:t>
            </a:r>
            <a:r>
              <a:rPr lang="en-US" sz="2200" dirty="0" err="1"/>
              <a:t>hGH</a:t>
            </a:r>
            <a:r>
              <a:rPr lang="en-US" sz="2200" dirty="0"/>
              <a:t>) </a:t>
            </a:r>
          </a:p>
          <a:p>
            <a:pPr algn="just" eaLnBrk="1" fontAlgn="t" hangingPunct="1">
              <a:buFontTx/>
              <a:buChar char="-"/>
            </a:pPr>
            <a:r>
              <a:rPr lang="en-US" sz="2200" b="1" u="sng" dirty="0"/>
              <a:t>Thyroid-stimulating hormone</a:t>
            </a:r>
            <a:r>
              <a:rPr lang="en-US" sz="2200" dirty="0"/>
              <a:t> (TSH)</a:t>
            </a:r>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sp>
        <p:nvSpPr>
          <p:cNvPr id="2" name="Rounded Rectangular Callout 1"/>
          <p:cNvSpPr/>
          <p:nvPr/>
        </p:nvSpPr>
        <p:spPr>
          <a:xfrm>
            <a:off x="5715000" y="304800"/>
            <a:ext cx="3048000" cy="685800"/>
          </a:xfrm>
          <a:prstGeom prst="wedgeRoundRectCallout">
            <a:avLst>
              <a:gd name="adj1" fmla="val -10399"/>
              <a:gd name="adj2" fmla="val 20742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T.E.D., I am your master…</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106374015"/>
      </p:ext>
    </p:extLst>
  </p:cSld>
  <p:clrMapOvr>
    <a:masterClrMapping/>
  </p:clrMapOvr>
  <p:transition spd="slow">
    <p:cov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19400" y="3792973"/>
            <a:ext cx="2743200" cy="2847372"/>
          </a:xfrm>
          <a:prstGeom prst="rect">
            <a:avLst/>
          </a:prstGeom>
        </p:spPr>
      </p:pic>
      <p:sp>
        <p:nvSpPr>
          <p:cNvPr id="131074" name="Rectangle 2"/>
          <p:cNvSpPr>
            <a:spLocks noGrp="1" noChangeArrowheads="1"/>
          </p:cNvSpPr>
          <p:nvPr>
            <p:ph type="body" idx="1"/>
          </p:nvPr>
        </p:nvSpPr>
        <p:spPr>
          <a:xfrm>
            <a:off x="172278" y="1600200"/>
            <a:ext cx="4694583" cy="3505200"/>
          </a:xfrm>
        </p:spPr>
        <p:txBody>
          <a:bodyPr/>
          <a:lstStyle/>
          <a:p>
            <a:pPr marL="0" indent="0" algn="ctr" eaLnBrk="1" hangingPunct="1">
              <a:lnSpc>
                <a:spcPct val="80000"/>
              </a:lnSpc>
              <a:buFontTx/>
              <a:buNone/>
            </a:pPr>
            <a:r>
              <a:rPr lang="en-US" sz="3600" b="1" cap="small" dirty="0"/>
              <a:t>Parathyroid</a:t>
            </a:r>
          </a:p>
          <a:p>
            <a:pPr marL="0" indent="0" eaLnBrk="1" hangingPunct="1">
              <a:lnSpc>
                <a:spcPct val="80000"/>
              </a:lnSpc>
              <a:buFontTx/>
              <a:buNone/>
            </a:pPr>
            <a:r>
              <a:rPr lang="en-US" sz="2800" b="1" cap="small" dirty="0"/>
              <a:t>Function:</a:t>
            </a:r>
          </a:p>
          <a:p>
            <a:pPr marL="0" indent="0" algn="just" eaLnBrk="1" fontAlgn="t" hangingPunct="1">
              <a:buNone/>
            </a:pPr>
            <a:r>
              <a:rPr lang="en-US" sz="2400" dirty="0"/>
              <a:t>Produce hormones that </a:t>
            </a:r>
            <a:r>
              <a:rPr lang="en-US" sz="2400" b="1" u="sng" dirty="0"/>
              <a:t>regulate calcium</a:t>
            </a:r>
            <a:r>
              <a:rPr lang="en-US" sz="2400" dirty="0"/>
              <a:t> and </a:t>
            </a:r>
            <a:r>
              <a:rPr lang="en-US" sz="2400" b="1" u="sng" dirty="0"/>
              <a:t>phosphorous</a:t>
            </a:r>
            <a:r>
              <a:rPr lang="en-US" sz="2400" dirty="0"/>
              <a:t> </a:t>
            </a:r>
            <a:r>
              <a:rPr lang="en-US" sz="2400" b="1" u="sng" dirty="0"/>
              <a:t>levels </a:t>
            </a:r>
            <a:r>
              <a:rPr lang="en-US" sz="2400" dirty="0"/>
              <a:t>which help in </a:t>
            </a:r>
            <a:r>
              <a:rPr lang="en-US" sz="2400" b="1" u="sng" dirty="0"/>
              <a:t>bone development</a:t>
            </a:r>
            <a:r>
              <a:rPr lang="en-US" sz="2400" dirty="0"/>
              <a:t>.</a:t>
            </a:r>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marL="0" indent="0" eaLnBrk="1" fontAlgn="t" hangingPunct="1">
              <a:buNone/>
            </a:pPr>
            <a:r>
              <a:rPr lang="en-US" sz="2400" b="1" u="sng" dirty="0"/>
              <a:t>Parathyroid hormone</a:t>
            </a:r>
          </a:p>
          <a:p>
            <a:pPr marL="533400" indent="-533400" algn="just" eaLnBrk="1" hangingPunct="1">
              <a:lnSpc>
                <a:spcPct val="80000"/>
              </a:lnSpc>
              <a:buFontTx/>
              <a:buNone/>
            </a:pPr>
            <a:endParaRPr lang="en-US" sz="2400" dirty="0"/>
          </a:p>
        </p:txBody>
      </p:sp>
      <p:cxnSp>
        <p:nvCxnSpPr>
          <p:cNvPr id="14" name="Straight Arrow Connector 13"/>
          <p:cNvCxnSpPr/>
          <p:nvPr/>
        </p:nvCxnSpPr>
        <p:spPr>
          <a:xfrm flipH="1">
            <a:off x="7086600" y="2057400"/>
            <a:ext cx="1066436" cy="5334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915145214"/>
      </p:ext>
    </p:extLst>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457200" y="1447800"/>
            <a:ext cx="3697357" cy="4419600"/>
          </a:xfrm>
        </p:spPr>
        <p:txBody>
          <a:bodyPr/>
          <a:lstStyle/>
          <a:p>
            <a:pPr marL="0" indent="0" algn="ctr" eaLnBrk="1" hangingPunct="1">
              <a:lnSpc>
                <a:spcPct val="80000"/>
              </a:lnSpc>
              <a:buFontTx/>
              <a:buNone/>
            </a:pPr>
            <a:r>
              <a:rPr lang="en-US" sz="3600" b="1" cap="small" dirty="0"/>
              <a:t>Thyroid</a:t>
            </a:r>
          </a:p>
          <a:p>
            <a:pPr marL="0" indent="0" eaLnBrk="1" hangingPunct="1">
              <a:lnSpc>
                <a:spcPct val="80000"/>
              </a:lnSpc>
              <a:buFontTx/>
              <a:buNone/>
            </a:pPr>
            <a:r>
              <a:rPr lang="en-US" sz="2800" b="1" cap="small" dirty="0"/>
              <a:t>Function:</a:t>
            </a:r>
          </a:p>
          <a:p>
            <a:pPr marL="0" indent="0" algn="just" eaLnBrk="1" fontAlgn="auto" hangingPunct="1">
              <a:buNone/>
            </a:pPr>
            <a:r>
              <a:rPr lang="en-US" sz="2400" b="1" u="sng" dirty="0"/>
              <a:t>Controls rate</a:t>
            </a:r>
            <a:r>
              <a:rPr lang="en-US" sz="2400" dirty="0"/>
              <a:t> at which the </a:t>
            </a:r>
            <a:r>
              <a:rPr lang="en-US" sz="2400" b="1" u="sng" dirty="0"/>
              <a:t>body produces energy</a:t>
            </a:r>
            <a:r>
              <a:rPr lang="en-US" sz="2400" dirty="0"/>
              <a:t> from nutrients - known as your </a:t>
            </a:r>
            <a:r>
              <a:rPr lang="en-US" sz="2400" b="1" u="sng" dirty="0"/>
              <a:t>metabolism</a:t>
            </a:r>
            <a:r>
              <a:rPr lang="en-US" sz="2400" dirty="0"/>
              <a:t>.</a:t>
            </a:r>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algn="just" eaLnBrk="1" fontAlgn="t" hangingPunct="1">
              <a:buFontTx/>
              <a:buChar char="-"/>
            </a:pPr>
            <a:r>
              <a:rPr lang="en-US" sz="2400" b="1" u="sng" dirty="0" err="1"/>
              <a:t>Triiodothyronine</a:t>
            </a:r>
            <a:r>
              <a:rPr lang="en-US" sz="2400" dirty="0"/>
              <a:t> (T3) </a:t>
            </a:r>
          </a:p>
          <a:p>
            <a:pPr algn="just" eaLnBrk="1" fontAlgn="t" hangingPunct="1">
              <a:buFontTx/>
              <a:buChar char="-"/>
            </a:pPr>
            <a:r>
              <a:rPr lang="en-US" sz="2400" b="1" u="sng" dirty="0" err="1"/>
              <a:t>Thyroxine</a:t>
            </a:r>
            <a:r>
              <a:rPr lang="en-US" sz="2400" b="1" u="sng" dirty="0"/>
              <a:t> </a:t>
            </a:r>
            <a:r>
              <a:rPr lang="en-US" sz="2400" dirty="0"/>
              <a:t>(T4)</a:t>
            </a:r>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cxnSp>
        <p:nvCxnSpPr>
          <p:cNvPr id="14" name="Straight Arrow Connector 13"/>
          <p:cNvCxnSpPr/>
          <p:nvPr/>
        </p:nvCxnSpPr>
        <p:spPr>
          <a:xfrm flipV="1">
            <a:off x="5691084" y="2706756"/>
            <a:ext cx="1090716" cy="762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8644" l="541" r="94595">
                        <a14:foregroundMark x1="51351" y1="20339" x2="63784" y2="69492"/>
                        <a14:foregroundMark x1="51351" y1="3051" x2="53514" y2="16610"/>
                        <a14:foregroundMark x1="63243" y1="42034" x2="72432" y2="64746"/>
                        <a14:foregroundMark x1="52432" y1="57627" x2="36216" y2="57288"/>
                        <a14:backgroundMark x1="11351" y1="48814" x2="47568" y2="50847"/>
                        <a14:backgroundMark x1="17838" y1="48136" x2="43784" y2="43729"/>
                        <a14:backgroundMark x1="12432" y1="48814" x2="15135" y2="52203"/>
                        <a14:backgroundMark x1="45946" y1="43729" x2="48108" y2="47458"/>
                      </a14:backgroundRemoval>
                    </a14:imgEffect>
                  </a14:imgLayer>
                </a14:imgProps>
              </a:ext>
            </a:extLst>
          </a:blip>
          <a:stretch>
            <a:fillRect/>
          </a:stretch>
        </p:blipFill>
        <p:spPr>
          <a:xfrm>
            <a:off x="4419600" y="3749951"/>
            <a:ext cx="1762125" cy="2809875"/>
          </a:xfrm>
          <a:prstGeom prst="rect">
            <a:avLst/>
          </a:prstGeom>
        </p:spPr>
      </p:pic>
      <p:cxnSp>
        <p:nvCxnSpPr>
          <p:cNvPr id="8" name="Straight Arrow Connector 7"/>
          <p:cNvCxnSpPr/>
          <p:nvPr/>
        </p:nvCxnSpPr>
        <p:spPr>
          <a:xfrm flipH="1">
            <a:off x="5530608" y="2743200"/>
            <a:ext cx="160476" cy="1159126"/>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16" name="Rounded Rectangular Callout 15"/>
          <p:cNvSpPr/>
          <p:nvPr/>
        </p:nvSpPr>
        <p:spPr>
          <a:xfrm>
            <a:off x="3124200" y="4114800"/>
            <a:ext cx="1828436" cy="532960"/>
          </a:xfrm>
          <a:prstGeom prst="wedgeRoundRectCallout">
            <a:avLst>
              <a:gd name="adj1" fmla="val 71010"/>
              <a:gd name="adj2" fmla="val 19901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Nom, nom…</a:t>
            </a:r>
          </a:p>
        </p:txBody>
      </p:sp>
      <p:sp>
        <p:nvSpPr>
          <p:cNvPr id="9" name="TextBox 8"/>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69129039"/>
      </p:ext>
    </p:extLst>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646772" y="1370722"/>
            <a:ext cx="4114800" cy="4343400"/>
          </a:xfrm>
        </p:spPr>
        <p:txBody>
          <a:bodyPr/>
          <a:lstStyle/>
          <a:p>
            <a:pPr marL="0" indent="0" algn="ctr" eaLnBrk="1" hangingPunct="1">
              <a:lnSpc>
                <a:spcPct val="80000"/>
              </a:lnSpc>
              <a:buFontTx/>
              <a:buNone/>
            </a:pPr>
            <a:r>
              <a:rPr lang="en-US" sz="3600" b="1" cap="small" dirty="0"/>
              <a:t>Thymus</a:t>
            </a:r>
          </a:p>
          <a:p>
            <a:pPr marL="0" indent="0" eaLnBrk="1" hangingPunct="1">
              <a:lnSpc>
                <a:spcPct val="80000"/>
              </a:lnSpc>
              <a:buFontTx/>
              <a:buNone/>
            </a:pPr>
            <a:r>
              <a:rPr lang="en-US" sz="2800" b="1" cap="small" dirty="0"/>
              <a:t>Function:</a:t>
            </a:r>
          </a:p>
          <a:p>
            <a:pPr algn="just" eaLnBrk="1" fontAlgn="t" hangingPunct="1">
              <a:buFontTx/>
              <a:buChar char="-"/>
            </a:pPr>
            <a:r>
              <a:rPr lang="en-US" sz="2400" b="1" u="sng" dirty="0"/>
              <a:t>Increases white blood cell function</a:t>
            </a:r>
          </a:p>
          <a:p>
            <a:pPr algn="just" eaLnBrk="1" fontAlgn="t" hangingPunct="1">
              <a:buFontTx/>
              <a:buChar char="-"/>
            </a:pPr>
            <a:r>
              <a:rPr lang="en-US" sz="2400" dirty="0"/>
              <a:t>Increases </a:t>
            </a:r>
            <a:r>
              <a:rPr lang="en-US" sz="2400" b="1" u="sng" dirty="0"/>
              <a:t>immune response </a:t>
            </a:r>
          </a:p>
          <a:p>
            <a:pPr algn="just" eaLnBrk="1" fontAlgn="t" hangingPunct="1">
              <a:buFontTx/>
              <a:buChar char="-"/>
            </a:pPr>
            <a:r>
              <a:rPr lang="en-US" sz="2400" b="1" u="sng" dirty="0"/>
              <a:t>Stimulates</a:t>
            </a:r>
            <a:r>
              <a:rPr lang="en-US" sz="2400" dirty="0"/>
              <a:t> certain </a:t>
            </a:r>
            <a:r>
              <a:rPr lang="en-US" sz="2400" b="1" u="sng" dirty="0"/>
              <a:t>pituitary hormones</a:t>
            </a:r>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marL="0" indent="0" eaLnBrk="1" fontAlgn="t" hangingPunct="1">
              <a:buNone/>
            </a:pPr>
            <a:r>
              <a:rPr lang="en-US" sz="2400" b="1" u="sng" dirty="0" err="1"/>
              <a:t>Thymosin</a:t>
            </a:r>
            <a:r>
              <a:rPr lang="en-US" sz="2400" dirty="0"/>
              <a:t> and </a:t>
            </a:r>
            <a:r>
              <a:rPr lang="en-US" sz="2400" b="1" u="sng" dirty="0" err="1"/>
              <a:t>Thymulin</a:t>
            </a:r>
            <a:endParaRPr lang="en-US" sz="2400" b="1" u="sng" dirty="0"/>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cxnSp>
        <p:nvCxnSpPr>
          <p:cNvPr id="14" name="Straight Arrow Connector 13"/>
          <p:cNvCxnSpPr/>
          <p:nvPr/>
        </p:nvCxnSpPr>
        <p:spPr>
          <a:xfrm>
            <a:off x="5943600" y="2362200"/>
            <a:ext cx="914400" cy="6858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6429" b="92143" l="1351" r="100000">
                        <a14:foregroundMark x1="26014" y1="44286" x2="42230" y2="47143"/>
                        <a14:backgroundMark x1="5068" y1="31429" x2="2703" y2="41429"/>
                      </a14:backgroundRemoval>
                    </a14:imgEffect>
                  </a14:imgLayer>
                </a14:imgProps>
              </a:ext>
            </a:extLst>
          </a:blip>
          <a:stretch>
            <a:fillRect/>
          </a:stretch>
        </p:blipFill>
        <p:spPr>
          <a:xfrm>
            <a:off x="3028919" y="3810000"/>
            <a:ext cx="3465306" cy="1638997"/>
          </a:xfrm>
          <a:prstGeom prst="rect">
            <a:avLst/>
          </a:prstGeom>
        </p:spPr>
      </p:pic>
      <p:sp>
        <p:nvSpPr>
          <p:cNvPr id="13" name="Rounded Rectangular Callout 12"/>
          <p:cNvSpPr/>
          <p:nvPr/>
        </p:nvSpPr>
        <p:spPr>
          <a:xfrm>
            <a:off x="4343400" y="5332027"/>
            <a:ext cx="1828436" cy="532960"/>
          </a:xfrm>
          <a:prstGeom prst="wedgeRoundRectCallout">
            <a:avLst>
              <a:gd name="adj1" fmla="val -40123"/>
              <a:gd name="adj2" fmla="val -18701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I’m helping!</a:t>
            </a:r>
          </a:p>
        </p:txBody>
      </p:sp>
      <p:sp>
        <p:nvSpPr>
          <p:cNvPr id="9" name="TextBox 8"/>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002044914"/>
      </p:ext>
    </p:extLst>
  </p:cSld>
  <p:clrMapOvr>
    <a:masterClrMapping/>
  </p:clrMapOvr>
  <p:transitio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343401" y="838200"/>
            <a:ext cx="4800600" cy="5410202"/>
            <a:chOff x="5641803" y="3753404"/>
            <a:chExt cx="1537958" cy="2589397"/>
          </a:xfrm>
        </p:grpSpPr>
        <p:pic>
          <p:nvPicPr>
            <p:cNvPr id="8" name="Picture 7"/>
            <p:cNvPicPr>
              <a:picLocks noChangeAspect="1"/>
            </p:cNvPicPr>
            <p:nvPr/>
          </p:nvPicPr>
          <p:blipFill rotWithShape="1">
            <a:blip r:embed="rId2" cstate="print">
              <a:lum bright="20000"/>
              <a:extLst>
                <a:ext uri="{28A0092B-C50C-407E-A947-70E740481C1C}">
                  <a14:useLocalDpi xmlns:a14="http://schemas.microsoft.com/office/drawing/2010/main" val="0"/>
                </a:ext>
              </a:extLst>
            </a:blip>
            <a:srcRect l="49339" t="8846" r="7147" b="11154"/>
            <a:stretch/>
          </p:blipFill>
          <p:spPr>
            <a:xfrm>
              <a:off x="5641803" y="3753404"/>
              <a:ext cx="1537958" cy="258939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8266" r="9600" b="32812"/>
            <a:stretch/>
          </p:blipFill>
          <p:spPr>
            <a:xfrm rot="21090062">
              <a:off x="6066184" y="4071961"/>
              <a:ext cx="964466" cy="1227376"/>
            </a:xfrm>
            <a:prstGeom prst="rect">
              <a:avLst/>
            </a:prstGeom>
          </p:spPr>
        </p:pic>
      </p:grpSp>
      <p:sp>
        <p:nvSpPr>
          <p:cNvPr id="131074" name="Rectangle 2"/>
          <p:cNvSpPr>
            <a:spLocks noGrp="1" noChangeArrowheads="1"/>
          </p:cNvSpPr>
          <p:nvPr>
            <p:ph type="body" idx="1"/>
          </p:nvPr>
        </p:nvSpPr>
        <p:spPr>
          <a:xfrm>
            <a:off x="304800" y="228600"/>
            <a:ext cx="4038601" cy="6172200"/>
          </a:xfrm>
        </p:spPr>
        <p:txBody>
          <a:bodyPr/>
          <a:lstStyle/>
          <a:p>
            <a:pPr marL="0" indent="0" algn="ctr" eaLnBrk="1" hangingPunct="1">
              <a:lnSpc>
                <a:spcPct val="80000"/>
              </a:lnSpc>
              <a:buFontTx/>
              <a:buNone/>
            </a:pPr>
            <a:r>
              <a:rPr lang="en-US" sz="3600" b="1" cap="small" dirty="0"/>
              <a:t>Adrenal</a:t>
            </a:r>
          </a:p>
          <a:p>
            <a:pPr marL="0" indent="0" eaLnBrk="1" hangingPunct="1">
              <a:lnSpc>
                <a:spcPct val="80000"/>
              </a:lnSpc>
              <a:buFontTx/>
              <a:buNone/>
            </a:pPr>
            <a:r>
              <a:rPr lang="en-US" sz="2800" b="1" cap="small" dirty="0"/>
              <a:t>Function:</a:t>
            </a:r>
          </a:p>
          <a:p>
            <a:pPr algn="just" eaLnBrk="1" fontAlgn="t" hangingPunct="1">
              <a:buFontTx/>
              <a:buChar char="-"/>
            </a:pPr>
            <a:r>
              <a:rPr lang="en-US" sz="2400" dirty="0"/>
              <a:t>Helps to react to danger - </a:t>
            </a:r>
            <a:r>
              <a:rPr lang="en-US" sz="2400" b="1" u="sng" dirty="0"/>
              <a:t>fight or flight response</a:t>
            </a:r>
          </a:p>
          <a:p>
            <a:pPr algn="just" eaLnBrk="1" fontAlgn="t" hangingPunct="1">
              <a:buFontTx/>
              <a:buChar char="-"/>
            </a:pPr>
            <a:r>
              <a:rPr lang="en-US" sz="2400" b="1" u="sng" dirty="0"/>
              <a:t>Regulates</a:t>
            </a:r>
            <a:r>
              <a:rPr lang="en-US" sz="2400" dirty="0"/>
              <a:t> body’s </a:t>
            </a:r>
            <a:r>
              <a:rPr lang="en-US" sz="2400" b="1" u="sng" dirty="0"/>
              <a:t>response</a:t>
            </a:r>
            <a:r>
              <a:rPr lang="en-US" sz="2400" dirty="0"/>
              <a:t> to:</a:t>
            </a:r>
          </a:p>
          <a:p>
            <a:pPr lvl="1" algn="just" eaLnBrk="1" fontAlgn="t" hangingPunct="1">
              <a:buFontTx/>
              <a:buChar char="-"/>
            </a:pPr>
            <a:r>
              <a:rPr lang="en-US" sz="2400" b="1" u="sng" dirty="0"/>
              <a:t>Stress</a:t>
            </a:r>
          </a:p>
          <a:p>
            <a:pPr lvl="1" algn="just" eaLnBrk="1" fontAlgn="t" hangingPunct="1">
              <a:buFontTx/>
              <a:buChar char="-"/>
            </a:pPr>
            <a:r>
              <a:rPr lang="en-US" sz="2400" b="1" u="sng" dirty="0"/>
              <a:t>Blood sugar levels</a:t>
            </a:r>
          </a:p>
          <a:p>
            <a:pPr lvl="1" algn="just" eaLnBrk="1" fontAlgn="t" hangingPunct="1">
              <a:buFontTx/>
              <a:buChar char="-"/>
            </a:pPr>
            <a:r>
              <a:rPr lang="en-US" sz="2400" b="1" u="sng" dirty="0"/>
              <a:t>Cardiovascular function</a:t>
            </a:r>
          </a:p>
          <a:p>
            <a:pPr lvl="1" algn="just" eaLnBrk="1" fontAlgn="t" hangingPunct="1">
              <a:buFontTx/>
              <a:buChar char="-"/>
            </a:pPr>
            <a:r>
              <a:rPr lang="en-US" sz="2400" b="1" u="sng" dirty="0"/>
              <a:t>Gastrointestinal function</a:t>
            </a:r>
          </a:p>
          <a:p>
            <a:pPr marL="0" indent="0" eaLnBrk="1" hangingPunct="1">
              <a:lnSpc>
                <a:spcPct val="80000"/>
              </a:lnSpc>
              <a:buFontTx/>
              <a:buNone/>
            </a:pPr>
            <a:r>
              <a:rPr lang="en-US" sz="2800" b="1" cap="small" dirty="0"/>
              <a:t>Hormones:</a:t>
            </a:r>
          </a:p>
          <a:p>
            <a:pPr eaLnBrk="1" fontAlgn="t" hangingPunct="1">
              <a:buFontTx/>
              <a:buChar char="-"/>
            </a:pPr>
            <a:r>
              <a:rPr lang="en-US" sz="2400" b="1" u="sng" dirty="0"/>
              <a:t>Adrenaline</a:t>
            </a:r>
            <a:endParaRPr lang="en-US" sz="2400" dirty="0"/>
          </a:p>
          <a:p>
            <a:pPr eaLnBrk="1" fontAlgn="t" hangingPunct="1">
              <a:buFontTx/>
              <a:buChar char="-"/>
            </a:pPr>
            <a:r>
              <a:rPr lang="en-US" sz="2400" b="1" u="sng" dirty="0"/>
              <a:t>Steroid</a:t>
            </a:r>
            <a:r>
              <a:rPr lang="en-US" sz="2400" dirty="0"/>
              <a:t> hormones (Cortisol)</a:t>
            </a:r>
          </a:p>
          <a:p>
            <a:pPr marL="533400" indent="-533400" algn="just" eaLnBrk="1" hangingPunct="1">
              <a:lnSpc>
                <a:spcPct val="80000"/>
              </a:lnSpc>
              <a:buFontTx/>
              <a:buNone/>
            </a:pPr>
            <a:endParaRPr lang="en-US" sz="2400" dirty="0"/>
          </a:p>
        </p:txBody>
      </p:sp>
      <p:cxnSp>
        <p:nvCxnSpPr>
          <p:cNvPr id="14" name="Straight Arrow Connector 13"/>
          <p:cNvCxnSpPr/>
          <p:nvPr/>
        </p:nvCxnSpPr>
        <p:spPr>
          <a:xfrm flipH="1">
            <a:off x="7416800" y="2565400"/>
            <a:ext cx="812800" cy="748772"/>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0" name="Rounded Rectangular Callout 19"/>
          <p:cNvSpPr/>
          <p:nvPr/>
        </p:nvSpPr>
        <p:spPr>
          <a:xfrm>
            <a:off x="7010400" y="1108754"/>
            <a:ext cx="1828436" cy="532960"/>
          </a:xfrm>
          <a:prstGeom prst="wedgeRoundRectCallout">
            <a:avLst>
              <a:gd name="adj1" fmla="val -33872"/>
              <a:gd name="adj2" fmla="val 16565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err="1"/>
              <a:t>Wheeeeeee</a:t>
            </a:r>
            <a:r>
              <a:rPr lang="en-US" sz="2000" dirty="0"/>
              <a:t>!</a:t>
            </a:r>
          </a:p>
        </p:txBody>
      </p:sp>
      <p:sp>
        <p:nvSpPr>
          <p:cNvPr id="10" name="TextBox 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046659084"/>
      </p:ext>
    </p:extLst>
  </p:cSld>
  <p:clrMapOvr>
    <a:masterClrMapping/>
  </p:clrMapOvr>
  <p:transition spd="slow">
    <p:cove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874643" y="1524000"/>
            <a:ext cx="3697357" cy="3962400"/>
          </a:xfrm>
        </p:spPr>
        <p:txBody>
          <a:bodyPr/>
          <a:lstStyle/>
          <a:p>
            <a:pPr marL="0" indent="0" algn="ctr" eaLnBrk="1" hangingPunct="1">
              <a:lnSpc>
                <a:spcPct val="80000"/>
              </a:lnSpc>
              <a:buFontTx/>
              <a:buNone/>
            </a:pPr>
            <a:r>
              <a:rPr lang="en-US" sz="3600" b="1" cap="small" dirty="0"/>
              <a:t>Pancreas</a:t>
            </a:r>
          </a:p>
          <a:p>
            <a:pPr marL="0" indent="0" eaLnBrk="1" hangingPunct="1">
              <a:lnSpc>
                <a:spcPct val="80000"/>
              </a:lnSpc>
              <a:buFontTx/>
              <a:buNone/>
            </a:pPr>
            <a:r>
              <a:rPr lang="en-US" sz="2800" b="1" cap="small" dirty="0"/>
              <a:t>Function:</a:t>
            </a:r>
          </a:p>
          <a:p>
            <a:pPr marL="0" indent="0" algn="just" eaLnBrk="1" fontAlgn="t" hangingPunct="1">
              <a:buNone/>
            </a:pPr>
            <a:r>
              <a:rPr lang="en-US" sz="2400" b="1" u="sng" dirty="0"/>
              <a:t>Lowers blood glucose levels</a:t>
            </a:r>
            <a:r>
              <a:rPr lang="en-US" sz="2400" dirty="0"/>
              <a:t> after meals by stimulating the absorption of glucose in the liver and muscle tissue</a:t>
            </a:r>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marL="0" indent="0" eaLnBrk="1" fontAlgn="t" hangingPunct="1">
              <a:buNone/>
            </a:pPr>
            <a:r>
              <a:rPr lang="en-US" sz="2400" b="1" u="sng" dirty="0"/>
              <a:t>Insulin</a:t>
            </a:r>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cxnSp>
        <p:nvCxnSpPr>
          <p:cNvPr id="9" name="Straight Arrow Connector 8"/>
          <p:cNvCxnSpPr/>
          <p:nvPr/>
        </p:nvCxnSpPr>
        <p:spPr>
          <a:xfrm>
            <a:off x="5490234" y="3771900"/>
            <a:ext cx="1367766" cy="1143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644" l="541" r="94595">
                        <a14:foregroundMark x1="51351" y1="20339" x2="63784" y2="69492"/>
                        <a14:foregroundMark x1="51351" y1="3051" x2="53514" y2="16610"/>
                        <a14:foregroundMark x1="63243" y1="42034" x2="72432" y2="64746"/>
                        <a14:foregroundMark x1="52432" y1="57627" x2="36216" y2="57288"/>
                        <a14:backgroundMark x1="32432" y1="5424" x2="64865" y2="11525"/>
                        <a14:backgroundMark x1="45946" y1="2712" x2="69189" y2="8136"/>
                        <a14:backgroundMark x1="62703" y1="19661" x2="61081" y2="7458"/>
                        <a14:backgroundMark x1="60000" y1="20339" x2="57838" y2="6780"/>
                        <a14:backgroundMark x1="45405" y1="21695" x2="45946" y2="2034"/>
                        <a14:backgroundMark x1="37297" y1="4407" x2="58378" y2="2034"/>
                        <a14:backgroundMark x1="38919" y1="10847" x2="64324" y2="16949"/>
                        <a14:backgroundMark x1="44865" y1="16271" x2="63243" y2="14915"/>
                      </a14:backgroundRemoval>
                    </a14:imgEffect>
                  </a14:imgLayer>
                </a14:imgProps>
              </a:ext>
            </a:extLst>
          </a:blip>
          <a:srcRect t="16271"/>
          <a:stretch/>
        </p:blipFill>
        <p:spPr>
          <a:xfrm>
            <a:off x="4191000" y="4200525"/>
            <a:ext cx="1762125" cy="2352675"/>
          </a:xfrm>
          <a:prstGeom prst="rect">
            <a:avLst/>
          </a:prstGeom>
        </p:spPr>
      </p:pic>
      <p:cxnSp>
        <p:nvCxnSpPr>
          <p:cNvPr id="18" name="Straight Arrow Connector 17"/>
          <p:cNvCxnSpPr/>
          <p:nvPr/>
        </p:nvCxnSpPr>
        <p:spPr>
          <a:xfrm flipH="1">
            <a:off x="4843462" y="3771900"/>
            <a:ext cx="662816" cy="12954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4" name="Rounded Rectangular Callout 23"/>
          <p:cNvSpPr/>
          <p:nvPr/>
        </p:nvSpPr>
        <p:spPr>
          <a:xfrm>
            <a:off x="3027726" y="4238625"/>
            <a:ext cx="1828436" cy="532960"/>
          </a:xfrm>
          <a:prstGeom prst="wedgeRoundRectCallout">
            <a:avLst>
              <a:gd name="adj1" fmla="val 43227"/>
              <a:gd name="adj2" fmla="val 9416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err="1"/>
              <a:t>Sweeeeeeet</a:t>
            </a:r>
            <a:r>
              <a:rPr lang="en-US" sz="2000" dirty="0"/>
              <a:t>!</a:t>
            </a:r>
          </a:p>
        </p:txBody>
      </p:sp>
      <p:sp>
        <p:nvSpPr>
          <p:cNvPr id="10" name="TextBox 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778400774"/>
      </p:ext>
    </p:extLst>
  </p:cSld>
  <p:clrMapOvr>
    <a:masterClrMapping/>
  </p:clrMapOvr>
  <p:transition spd="slow">
    <p:cove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770083" y="1713622"/>
            <a:ext cx="3705275" cy="3657600"/>
          </a:xfrm>
        </p:spPr>
        <p:txBody>
          <a:bodyPr/>
          <a:lstStyle/>
          <a:p>
            <a:pPr marL="0" indent="0" algn="ctr" eaLnBrk="1" hangingPunct="1">
              <a:lnSpc>
                <a:spcPct val="80000"/>
              </a:lnSpc>
              <a:buFontTx/>
              <a:buNone/>
            </a:pPr>
            <a:r>
              <a:rPr lang="en-US" sz="3600" b="1" cap="small" dirty="0"/>
              <a:t>Ovaries</a:t>
            </a:r>
          </a:p>
          <a:p>
            <a:pPr marL="0" indent="0" eaLnBrk="1" hangingPunct="1">
              <a:lnSpc>
                <a:spcPct val="80000"/>
              </a:lnSpc>
              <a:buFontTx/>
              <a:buNone/>
            </a:pPr>
            <a:r>
              <a:rPr lang="en-US" sz="2800" b="1" cap="small" dirty="0"/>
              <a:t>Function:</a:t>
            </a:r>
          </a:p>
          <a:p>
            <a:pPr algn="just" eaLnBrk="1" fontAlgn="t" hangingPunct="1">
              <a:buFontTx/>
              <a:buChar char="-"/>
            </a:pPr>
            <a:r>
              <a:rPr lang="en-US" sz="2400" b="1" u="sng" dirty="0"/>
              <a:t>Egg production</a:t>
            </a:r>
          </a:p>
          <a:p>
            <a:pPr algn="just" eaLnBrk="1" fontAlgn="t" hangingPunct="1">
              <a:buFontTx/>
              <a:buChar char="-"/>
            </a:pPr>
            <a:r>
              <a:rPr lang="en-US" sz="2400" b="1" u="sng" dirty="0"/>
              <a:t>Sexual maturity</a:t>
            </a:r>
          </a:p>
          <a:p>
            <a:pPr algn="just" eaLnBrk="1" fontAlgn="t" hangingPunct="1">
              <a:buFontTx/>
              <a:buChar char="-"/>
            </a:pPr>
            <a:r>
              <a:rPr lang="en-US" sz="2400" dirty="0"/>
              <a:t>Healthy </a:t>
            </a:r>
            <a:r>
              <a:rPr lang="en-US" sz="2400" b="1" u="sng" dirty="0"/>
              <a:t>menstrual cycle</a:t>
            </a:r>
            <a:endParaRPr lang="en-US" sz="2400" dirty="0"/>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marL="0" indent="0" eaLnBrk="1" fontAlgn="t" hangingPunct="1">
              <a:buNone/>
            </a:pPr>
            <a:r>
              <a:rPr lang="en-US" sz="2400" b="1" u="sng" dirty="0"/>
              <a:t>Estrogen</a:t>
            </a:r>
            <a:r>
              <a:rPr lang="en-US" sz="2400" dirty="0"/>
              <a:t> and </a:t>
            </a:r>
            <a:r>
              <a:rPr lang="en-US" sz="2400" b="1" u="sng" dirty="0"/>
              <a:t>Progesterone</a:t>
            </a:r>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cxnSp>
        <p:nvCxnSpPr>
          <p:cNvPr id="14" name="Straight Arrow Connector 13"/>
          <p:cNvCxnSpPr/>
          <p:nvPr/>
        </p:nvCxnSpPr>
        <p:spPr>
          <a:xfrm flipH="1">
            <a:off x="7348483" y="3911600"/>
            <a:ext cx="1033517" cy="3048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9840" l="0" r="99692"/>
                    </a14:imgEffect>
                  </a14:imgLayer>
                </a14:imgProps>
              </a:ext>
            </a:extLst>
          </a:blip>
          <a:stretch>
            <a:fillRect/>
          </a:stretch>
        </p:blipFill>
        <p:spPr>
          <a:xfrm rot="18894938">
            <a:off x="4478351" y="4232651"/>
            <a:ext cx="2090891" cy="2007255"/>
          </a:xfrm>
          <a:prstGeom prst="rect">
            <a:avLst/>
          </a:prstGeom>
        </p:spPr>
      </p:pic>
      <p:sp>
        <p:nvSpPr>
          <p:cNvPr id="12" name="Rounded Rectangular Callout 11"/>
          <p:cNvSpPr/>
          <p:nvPr/>
        </p:nvSpPr>
        <p:spPr>
          <a:xfrm>
            <a:off x="4761572" y="724120"/>
            <a:ext cx="1828436" cy="532960"/>
          </a:xfrm>
          <a:prstGeom prst="wedgeRoundRectCallout">
            <a:avLst>
              <a:gd name="adj1" fmla="val 46005"/>
              <a:gd name="adj2" fmla="val 11323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Egg-</a:t>
            </a:r>
            <a:r>
              <a:rPr lang="en-US" sz="2000" dirty="0" err="1"/>
              <a:t>cellent</a:t>
            </a:r>
            <a:r>
              <a:rPr lang="en-US" sz="2000" dirty="0"/>
              <a:t>…</a:t>
            </a:r>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918783626"/>
      </p:ext>
    </p:extLst>
  </p:cSld>
  <p:clrMapOvr>
    <a:masterClrMapping/>
  </p:clrMapOvr>
  <p:transition spd="slow">
    <p:cove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762000" y="1295400"/>
            <a:ext cx="3703983" cy="4114800"/>
          </a:xfrm>
        </p:spPr>
        <p:txBody>
          <a:bodyPr/>
          <a:lstStyle/>
          <a:p>
            <a:pPr marL="0" indent="0" algn="ctr" eaLnBrk="1" hangingPunct="1">
              <a:lnSpc>
                <a:spcPct val="80000"/>
              </a:lnSpc>
              <a:buFontTx/>
              <a:buNone/>
            </a:pPr>
            <a:r>
              <a:rPr lang="en-US" sz="3600" b="1" cap="small" dirty="0"/>
              <a:t>Testes</a:t>
            </a:r>
          </a:p>
          <a:p>
            <a:pPr marL="0" indent="0" eaLnBrk="1" hangingPunct="1">
              <a:lnSpc>
                <a:spcPct val="80000"/>
              </a:lnSpc>
              <a:buFontTx/>
              <a:buNone/>
            </a:pPr>
            <a:r>
              <a:rPr lang="en-US" sz="2800" b="1" cap="small" dirty="0"/>
              <a:t>Function:</a:t>
            </a:r>
          </a:p>
          <a:p>
            <a:pPr algn="just" eaLnBrk="1" fontAlgn="t" hangingPunct="1">
              <a:buFontTx/>
              <a:buChar char="-"/>
            </a:pPr>
            <a:r>
              <a:rPr lang="en-US" sz="2400" b="1" u="sng" dirty="0"/>
              <a:t>Sperm production</a:t>
            </a:r>
          </a:p>
          <a:p>
            <a:pPr algn="just" eaLnBrk="1" fontAlgn="t" hangingPunct="1">
              <a:buFontTx/>
              <a:buChar char="-"/>
            </a:pPr>
            <a:r>
              <a:rPr lang="en-US" sz="2400" b="1" u="sng" dirty="0"/>
              <a:t>Sexual maturity</a:t>
            </a:r>
          </a:p>
          <a:p>
            <a:pPr algn="just" eaLnBrk="1" fontAlgn="t" hangingPunct="1">
              <a:buFontTx/>
              <a:buChar char="-"/>
            </a:pPr>
            <a:r>
              <a:rPr lang="en-US" sz="2400" dirty="0"/>
              <a:t>Maintains healthy </a:t>
            </a:r>
            <a:r>
              <a:rPr lang="en-US" sz="2400" b="1" u="sng" dirty="0"/>
              <a:t>levels of muscle</a:t>
            </a:r>
            <a:r>
              <a:rPr lang="en-US" sz="2400" dirty="0"/>
              <a:t> and </a:t>
            </a:r>
            <a:r>
              <a:rPr lang="en-US" sz="2400" b="1" u="sng" dirty="0"/>
              <a:t>bone mass</a:t>
            </a:r>
          </a:p>
          <a:p>
            <a:pPr marL="0" indent="0" algn="just" eaLnBrk="1" fontAlgn="t" hangingPunct="1">
              <a:buNone/>
            </a:pPr>
            <a:endParaRPr lang="en-US" sz="2400" dirty="0"/>
          </a:p>
          <a:p>
            <a:pPr marL="0" indent="0" eaLnBrk="1" hangingPunct="1">
              <a:lnSpc>
                <a:spcPct val="80000"/>
              </a:lnSpc>
              <a:buFontTx/>
              <a:buNone/>
            </a:pPr>
            <a:r>
              <a:rPr lang="en-US" sz="2800" b="1" cap="small" dirty="0"/>
              <a:t>Hormones:</a:t>
            </a:r>
          </a:p>
          <a:p>
            <a:pPr marL="0" indent="0" eaLnBrk="1" fontAlgn="t" hangingPunct="1">
              <a:buNone/>
            </a:pPr>
            <a:r>
              <a:rPr lang="en-US" sz="2400" b="1" u="sng" dirty="0"/>
              <a:t>Testosterone</a:t>
            </a:r>
          </a:p>
          <a:p>
            <a:pPr marL="533400" indent="-533400" algn="just" eaLnBrk="1" hangingPunct="1">
              <a:lnSpc>
                <a:spcPct val="80000"/>
              </a:lnSpc>
              <a:buFontTx/>
              <a:buNone/>
            </a:pPr>
            <a:endParaRPr lang="en-US" sz="2400" dirty="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8266" r="9600"/>
          <a:stretch/>
        </p:blipFill>
        <p:spPr>
          <a:xfrm>
            <a:off x="4761572" y="990600"/>
            <a:ext cx="4345984" cy="5103645"/>
          </a:xfrm>
          <a:prstGeom prst="rect">
            <a:avLst/>
          </a:prstGeom>
        </p:spPr>
      </p:pic>
      <p:cxnSp>
        <p:nvCxnSpPr>
          <p:cNvPr id="14" name="Straight Arrow Connector 13"/>
          <p:cNvCxnSpPr/>
          <p:nvPr/>
        </p:nvCxnSpPr>
        <p:spPr>
          <a:xfrm flipH="1">
            <a:off x="7162800" y="4469296"/>
            <a:ext cx="1030540" cy="6626"/>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rot="1370103">
            <a:off x="4929918" y="2505848"/>
            <a:ext cx="1504670" cy="577622"/>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6410" y1="66043" x2="31818" y2="64706"/>
                        <a14:foregroundMark x1="31935" y1="65775" x2="20280" y2="4011"/>
                        <a14:foregroundMark x1="1865" y1="96791" x2="9091" y2="63102"/>
                        <a14:foregroundMark x1="94872" y1="50802" x2="95804" y2="64973"/>
                      </a14:backgroundRemoval>
                    </a14:imgEffect>
                  </a14:imgLayer>
                </a14:imgProps>
              </a:ext>
            </a:extLst>
          </a:blip>
          <a:stretch>
            <a:fillRect/>
          </a:stretch>
        </p:blipFill>
        <p:spPr>
          <a:xfrm rot="9066372">
            <a:off x="2095676" y="4264186"/>
            <a:ext cx="4427274" cy="1929837"/>
          </a:xfrm>
          <a:prstGeom prst="rect">
            <a:avLst/>
          </a:prstGeom>
        </p:spPr>
      </p:pic>
      <p:sp>
        <p:nvSpPr>
          <p:cNvPr id="16" name="Rounded Rectangular Callout 15"/>
          <p:cNvSpPr/>
          <p:nvPr/>
        </p:nvSpPr>
        <p:spPr>
          <a:xfrm>
            <a:off x="4245813" y="897986"/>
            <a:ext cx="1828436" cy="532960"/>
          </a:xfrm>
          <a:prstGeom prst="wedgeRoundRectCallout">
            <a:avLst>
              <a:gd name="adj1" fmla="val 30029"/>
              <a:gd name="adj2" fmla="val 28003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I’m strong!</a:t>
            </a:r>
          </a:p>
        </p:txBody>
      </p:sp>
      <p:sp>
        <p:nvSpPr>
          <p:cNvPr id="9" name="TextBox 8"/>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510487407"/>
      </p:ext>
    </p:extLst>
  </p:cSld>
  <p:clrMapOvr>
    <a:masterClrMapping/>
  </p:clrMapOvr>
  <p:transition spd="slow">
    <p:cove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clipart.com/thb/thb6/CL/open_park/113/3242572.thb.jpg?033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81200"/>
            <a:ext cx="5562600" cy="4755384"/>
          </a:xfrm>
          <a:prstGeom prst="rect">
            <a:avLst/>
          </a:prstGeom>
          <a:noFill/>
          <a:extLst>
            <a:ext uri="{909E8E84-426E-40dd-AFC4-6F175D3DCCD1}">
              <a14:hiddenFill xmlns="" xmlns:a14="http://schemas.microsoft.com/office/drawing/2010/main">
                <a:solidFill>
                  <a:srgbClr val="FFFFFF"/>
                </a:solidFill>
              </a14:hiddenFill>
            </a:ext>
          </a:extLst>
        </p:spPr>
      </p:pic>
      <p:sp>
        <p:nvSpPr>
          <p:cNvPr id="131074" name="Rectangle 2"/>
          <p:cNvSpPr>
            <a:spLocks noGrp="1" noChangeArrowheads="1"/>
          </p:cNvSpPr>
          <p:nvPr>
            <p:ph type="body" idx="1"/>
          </p:nvPr>
        </p:nvSpPr>
        <p:spPr>
          <a:xfrm>
            <a:off x="228600" y="228600"/>
            <a:ext cx="8686800" cy="2057400"/>
          </a:xfrm>
        </p:spPr>
        <p:txBody>
          <a:bodyPr/>
          <a:lstStyle/>
          <a:p>
            <a:pPr marL="0" indent="0" algn="ctr" eaLnBrk="1" hangingPunct="1">
              <a:lnSpc>
                <a:spcPct val="80000"/>
              </a:lnSpc>
              <a:buFontTx/>
              <a:buNone/>
            </a:pPr>
            <a:r>
              <a:rPr lang="en-US" sz="4000" b="1" cap="small" dirty="0"/>
              <a:t>What Did You Learn?</a:t>
            </a:r>
          </a:p>
          <a:p>
            <a:pPr marL="457200" lvl="0" indent="-457200" algn="just">
              <a:spcBef>
                <a:spcPct val="0"/>
              </a:spcBef>
              <a:buAutoNum type="arabicPeriod"/>
            </a:pPr>
            <a:r>
              <a:rPr lang="en-US" altLang="en-US" sz="2400" dirty="0">
                <a:solidFill>
                  <a:srgbClr val="000000"/>
                </a:solidFill>
                <a:latin typeface="+mj-lt"/>
              </a:rPr>
              <a:t>You see a car accident and feel a rush of hormones through your body causing you to react to this dangerous situation and try to help the victims involved.  What gland is involved in this scenario?</a:t>
            </a:r>
          </a:p>
          <a:p>
            <a:pPr marL="457200" lvl="0" indent="-457200" algn="just">
              <a:spcBef>
                <a:spcPct val="0"/>
              </a:spcBef>
              <a:buAutoNum type="arabicPeriod"/>
            </a:pPr>
            <a:endParaRPr lang="en-US" altLang="en-US" sz="2400" dirty="0">
              <a:solidFill>
                <a:srgbClr val="000000"/>
              </a:solidFill>
              <a:latin typeface="+mj-lt"/>
            </a:endParaRPr>
          </a:p>
          <a:p>
            <a:pPr marL="0" indent="0" algn="ctr">
              <a:spcBef>
                <a:spcPct val="0"/>
              </a:spcBef>
              <a:buNone/>
            </a:pPr>
            <a:r>
              <a:rPr lang="en-US" altLang="en-US" sz="13800" b="1" dirty="0">
                <a:solidFill>
                  <a:srgbClr val="FF0000"/>
                </a:solidFill>
                <a:latin typeface="+mj-lt"/>
              </a:rPr>
              <a:t>ADRENAL</a:t>
            </a:r>
          </a:p>
          <a:p>
            <a:pPr marL="0" indent="0" algn="ctr">
              <a:spcBef>
                <a:spcPct val="0"/>
              </a:spcBef>
              <a:buNone/>
            </a:pPr>
            <a:r>
              <a:rPr lang="en-US" b="1" dirty="0">
                <a:solidFill>
                  <a:srgbClr val="FF0000"/>
                </a:solidFill>
              </a:rPr>
              <a:t>– the release of adrenaline heightens your senses and gives you a rush of energy allowing you to jump into action.</a:t>
            </a:r>
          </a:p>
          <a:p>
            <a:pPr marL="0" lvl="0" indent="0" algn="ctr">
              <a:spcBef>
                <a:spcPct val="0"/>
              </a:spcBef>
              <a:buNone/>
            </a:pPr>
            <a:endParaRPr lang="en-US" altLang="en-US" sz="2400" dirty="0">
              <a:solidFill>
                <a:srgbClr val="000000"/>
              </a:solidFill>
              <a:latin typeface="+mj-lt"/>
            </a:endParaRPr>
          </a:p>
          <a:p>
            <a:pPr marL="533400" indent="-533400" algn="just" eaLnBrk="1" hangingPunct="1">
              <a:lnSpc>
                <a:spcPct val="80000"/>
              </a:lnSpc>
              <a:buFontTx/>
              <a:buNone/>
            </a:pPr>
            <a:endParaRPr lang="en-US" sz="2400" dirty="0">
              <a:latin typeface="+mj-lt"/>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95267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3" end="3"/>
                                            </p:txEl>
                                          </p:spTgt>
                                        </p:tgtEl>
                                        <p:attrNameLst>
                                          <p:attrName>style.visibility</p:attrName>
                                        </p:attrNameLst>
                                      </p:cBhvr>
                                      <p:to>
                                        <p:strVal val="visible"/>
                                      </p:to>
                                    </p:set>
                                    <p:anim calcmode="lin" valueType="num">
                                      <p:cBhvr additive="base">
                                        <p:cTn id="7" dur="500" fill="hold"/>
                                        <p:tgtEl>
                                          <p:spTgt spid="13107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074">
                                            <p:txEl>
                                              <p:pRg st="4" end="4"/>
                                            </p:txEl>
                                          </p:spTgt>
                                        </p:tgtEl>
                                        <p:attrNameLst>
                                          <p:attrName>style.visibility</p:attrName>
                                        </p:attrNameLst>
                                      </p:cBhvr>
                                      <p:to>
                                        <p:strVal val="visible"/>
                                      </p:to>
                                    </p:set>
                                    <p:anim calcmode="lin" valueType="num">
                                      <p:cBhvr additive="base">
                                        <p:cTn id="11" dur="500" fill="hold"/>
                                        <p:tgtEl>
                                          <p:spTgt spid="13107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10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55575" y="457200"/>
            <a:ext cx="4104379" cy="5943600"/>
          </a:xfrm>
        </p:spPr>
        <p:txBody>
          <a:bodyPr/>
          <a:lstStyle/>
          <a:p>
            <a:pPr marL="0" indent="0" algn="ctr" eaLnBrk="1" hangingPunct="1">
              <a:buFontTx/>
              <a:buNone/>
            </a:pPr>
            <a:r>
              <a:rPr lang="en-US" dirty="0"/>
              <a:t>What’s this unit about?  Well, it’s all about YOU!  Take a few minutes to read the passage “The Human Body: An Insider’s Look.”  When complete, answer the following questions on your sheet.  Remember to use good </a:t>
            </a:r>
            <a:r>
              <a:rPr lang="en-US" i="1" dirty="0"/>
              <a:t>reading strategies </a:t>
            </a:r>
            <a:r>
              <a:rPr lang="en-US" dirty="0"/>
              <a:t>as you work!</a:t>
            </a:r>
          </a:p>
        </p:txBody>
      </p:sp>
      <p:sp>
        <p:nvSpPr>
          <p:cNvPr id="3" name="AutoShape 5" descr="http://images.clipart.com/thb/thb8/PH/cs5359_20040528d/cs5359_20040528d/16453254.thb.jpg?5359_040604_2782"/>
          <p:cNvSpPr>
            <a:spLocks noChangeAspect="1" noChangeArrowheads="1"/>
          </p:cNvSpPr>
          <p:nvPr/>
        </p:nvSpPr>
        <p:spPr bwMode="auto">
          <a:xfrm>
            <a:off x="155575" y="-1600200"/>
            <a:ext cx="2238375" cy="33337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4446" y="1143000"/>
            <a:ext cx="4649688" cy="4649688"/>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826077449"/>
      </p:ext>
    </p:extLst>
  </p:cSld>
  <p:clrMapOvr>
    <a:masterClrMapping/>
  </p:clrMapOvr>
  <p:transition spd="slow">
    <p:cove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228600" y="228600"/>
            <a:ext cx="4724400" cy="6324600"/>
          </a:xfrm>
        </p:spPr>
        <p:txBody>
          <a:bodyPr/>
          <a:lstStyle/>
          <a:p>
            <a:pPr marL="0" indent="0" algn="ctr" eaLnBrk="1" hangingPunct="1">
              <a:lnSpc>
                <a:spcPct val="80000"/>
              </a:lnSpc>
              <a:buFontTx/>
              <a:buNone/>
            </a:pPr>
            <a:r>
              <a:rPr lang="en-US" sz="4000" b="1" cap="small" dirty="0"/>
              <a:t>What Did You Learn?</a:t>
            </a:r>
          </a:p>
          <a:p>
            <a:pPr marL="457200" lvl="0" indent="-457200" algn="just">
              <a:spcBef>
                <a:spcPct val="0"/>
              </a:spcBef>
              <a:buAutoNum type="arabicPeriod" startAt="2"/>
            </a:pPr>
            <a:r>
              <a:rPr lang="en-US" altLang="en-US" sz="2400" dirty="0">
                <a:solidFill>
                  <a:srgbClr val="000000"/>
                </a:solidFill>
                <a:latin typeface="+mj-lt"/>
              </a:rPr>
              <a:t>You hit a growth spurt and find that you’ve grown three inches over the summer!  What gland is involved in this scenario?</a:t>
            </a:r>
          </a:p>
          <a:p>
            <a:pPr marL="457200" lvl="0" indent="-457200" algn="just">
              <a:spcBef>
                <a:spcPct val="0"/>
              </a:spcBef>
              <a:buAutoNum type="arabicPeriod" startAt="2"/>
            </a:pPr>
            <a:endParaRPr lang="en-US" altLang="en-US" sz="2400" dirty="0">
              <a:solidFill>
                <a:srgbClr val="000000"/>
              </a:solidFill>
              <a:latin typeface="+mj-lt"/>
            </a:endParaRPr>
          </a:p>
          <a:p>
            <a:pPr marL="457200" lvl="0" indent="-457200" algn="just">
              <a:spcBef>
                <a:spcPct val="0"/>
              </a:spcBef>
              <a:buAutoNum type="arabicPeriod" startAt="2"/>
            </a:pPr>
            <a:endParaRPr lang="en-US" altLang="en-US" sz="2400" dirty="0">
              <a:solidFill>
                <a:srgbClr val="000000"/>
              </a:solidFill>
              <a:latin typeface="+mj-lt"/>
            </a:endParaRPr>
          </a:p>
          <a:p>
            <a:pPr marL="0" lvl="0" indent="0" algn="ctr">
              <a:spcBef>
                <a:spcPct val="0"/>
              </a:spcBef>
              <a:buNone/>
            </a:pPr>
            <a:r>
              <a:rPr lang="en-US" sz="5400" b="1" dirty="0">
                <a:solidFill>
                  <a:srgbClr val="FF0000"/>
                </a:solidFill>
              </a:rPr>
              <a:t>PITUITARY</a:t>
            </a:r>
          </a:p>
          <a:p>
            <a:pPr marL="0" lvl="0" indent="0" algn="ctr">
              <a:spcBef>
                <a:spcPct val="0"/>
              </a:spcBef>
              <a:buNone/>
            </a:pPr>
            <a:r>
              <a:rPr lang="en-US" sz="4000" b="1" dirty="0">
                <a:solidFill>
                  <a:srgbClr val="FF0000"/>
                </a:solidFill>
              </a:rPr>
              <a:t>gland is responsible for growth</a:t>
            </a:r>
            <a:endParaRPr lang="en-US" altLang="en-US" sz="4000" dirty="0">
              <a:solidFill>
                <a:srgbClr val="FF0000"/>
              </a:solidFill>
              <a:latin typeface="+mj-lt"/>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5122" name="Picture 2" descr="http://images.clipart.com/thw/thw11/CL/5433_2005010014/000803_1075_61/21053082.thb.jpg?000803_1075_6139_v_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768" y="376084"/>
            <a:ext cx="3526972" cy="617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24194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4" end="4"/>
                                            </p:txEl>
                                          </p:spTgt>
                                        </p:tgtEl>
                                        <p:attrNameLst>
                                          <p:attrName>style.visibility</p:attrName>
                                        </p:attrNameLst>
                                      </p:cBhvr>
                                      <p:to>
                                        <p:strVal val="visible"/>
                                      </p:to>
                                    </p:set>
                                    <p:anim calcmode="lin" valueType="num">
                                      <p:cBhvr additive="base">
                                        <p:cTn id="7" dur="500" fill="hold"/>
                                        <p:tgtEl>
                                          <p:spTgt spid="13107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074">
                                            <p:txEl>
                                              <p:pRg st="5" end="5"/>
                                            </p:txEl>
                                          </p:spTgt>
                                        </p:tgtEl>
                                        <p:attrNameLst>
                                          <p:attrName>style.visibility</p:attrName>
                                        </p:attrNameLst>
                                      </p:cBhvr>
                                      <p:to>
                                        <p:strVal val="visible"/>
                                      </p:to>
                                    </p:set>
                                    <p:anim calcmode="lin" valueType="num">
                                      <p:cBhvr additive="base">
                                        <p:cTn id="11" dur="500" fill="hold"/>
                                        <p:tgtEl>
                                          <p:spTgt spid="13107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10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clipart.com/thb/thb12/PO/32345872.thb.jpg?050715_5368_0699_a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52" y="1905000"/>
            <a:ext cx="7229475" cy="4544244"/>
          </a:xfrm>
          <a:prstGeom prst="rect">
            <a:avLst/>
          </a:prstGeom>
          <a:noFill/>
          <a:extLst>
            <a:ext uri="{909E8E84-426E-40dd-AFC4-6F175D3DCCD1}">
              <a14:hiddenFill xmlns="" xmlns:a14="http://schemas.microsoft.com/office/drawing/2010/main">
                <a:solidFill>
                  <a:srgbClr val="FFFFFF"/>
                </a:solidFill>
              </a14:hiddenFill>
            </a:ext>
          </a:extLst>
        </p:spPr>
      </p:pic>
      <p:sp>
        <p:nvSpPr>
          <p:cNvPr id="131074" name="Rectangle 2"/>
          <p:cNvSpPr>
            <a:spLocks noGrp="1" noChangeArrowheads="1"/>
          </p:cNvSpPr>
          <p:nvPr>
            <p:ph type="body" idx="1"/>
          </p:nvPr>
        </p:nvSpPr>
        <p:spPr>
          <a:xfrm>
            <a:off x="228600" y="228600"/>
            <a:ext cx="8686800" cy="6324600"/>
          </a:xfrm>
        </p:spPr>
        <p:txBody>
          <a:bodyPr/>
          <a:lstStyle/>
          <a:p>
            <a:pPr marL="0" indent="0" algn="ctr" eaLnBrk="1" hangingPunct="1">
              <a:lnSpc>
                <a:spcPct val="80000"/>
              </a:lnSpc>
              <a:buFontTx/>
              <a:buNone/>
            </a:pPr>
            <a:r>
              <a:rPr lang="en-US" sz="4000" b="1" cap="small" dirty="0"/>
              <a:t>What Did You Learn?</a:t>
            </a:r>
          </a:p>
          <a:p>
            <a:pPr marL="457200" lvl="0" indent="-457200" algn="just">
              <a:spcBef>
                <a:spcPct val="0"/>
              </a:spcBef>
              <a:buAutoNum type="arabicPeriod" startAt="3"/>
            </a:pPr>
            <a:r>
              <a:rPr lang="en-US" altLang="en-US" sz="2400" dirty="0">
                <a:solidFill>
                  <a:srgbClr val="000000"/>
                </a:solidFill>
                <a:latin typeface="+mj-lt"/>
              </a:rPr>
              <a:t>Throughout the year you’ve found that you feel tired and sluggish and you’ve put on some extra weight.  What gland might be the cause of this?</a:t>
            </a:r>
            <a:endParaRPr lang="en-US" altLang="en-US" sz="1050" dirty="0">
              <a:latin typeface="+mj-lt"/>
            </a:endParaRPr>
          </a:p>
          <a:p>
            <a:pPr marL="533400" indent="-533400" algn="just" eaLnBrk="1" hangingPunct="1">
              <a:lnSpc>
                <a:spcPct val="80000"/>
              </a:lnSpc>
              <a:buFontTx/>
              <a:buNone/>
            </a:pPr>
            <a:endParaRPr lang="en-US" sz="2400" dirty="0">
              <a:latin typeface="+mj-lt"/>
            </a:endParaRPr>
          </a:p>
          <a:p>
            <a:pPr marL="533400" indent="-533400" algn="just" eaLnBrk="1" hangingPunct="1">
              <a:lnSpc>
                <a:spcPct val="80000"/>
              </a:lnSpc>
              <a:buFontTx/>
              <a:buNone/>
            </a:pPr>
            <a:endParaRPr lang="en-US" sz="2400" dirty="0">
              <a:latin typeface="+mj-lt"/>
            </a:endParaRPr>
          </a:p>
          <a:p>
            <a:pPr marL="533400" indent="-533400" algn="ctr" eaLnBrk="1" hangingPunct="1">
              <a:lnSpc>
                <a:spcPct val="80000"/>
              </a:lnSpc>
              <a:buFontTx/>
              <a:buNone/>
            </a:pPr>
            <a:r>
              <a:rPr lang="en-US" sz="8800" b="1" dirty="0">
                <a:solidFill>
                  <a:srgbClr val="FF0000"/>
                </a:solidFill>
              </a:rPr>
              <a:t>THYROID</a:t>
            </a:r>
          </a:p>
          <a:p>
            <a:pPr marL="533400" indent="-533400" algn="ctr" eaLnBrk="1" hangingPunct="1">
              <a:lnSpc>
                <a:spcPct val="80000"/>
              </a:lnSpc>
              <a:buFontTx/>
              <a:buNone/>
            </a:pPr>
            <a:r>
              <a:rPr lang="en-US" sz="2400" b="1" dirty="0">
                <a:solidFill>
                  <a:srgbClr val="FF0000"/>
                </a:solidFill>
              </a:rPr>
              <a:t> - maintains your metabolism and might be to blame for your lethargy and weight gain</a:t>
            </a:r>
            <a:endParaRPr lang="en-US" sz="2400" dirty="0">
              <a:solidFill>
                <a:srgbClr val="FF0000"/>
              </a:solidFill>
              <a:latin typeface="+mj-lt"/>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2351212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4" end="4"/>
                                            </p:txEl>
                                          </p:spTgt>
                                        </p:tgtEl>
                                        <p:attrNameLst>
                                          <p:attrName>style.visibility</p:attrName>
                                        </p:attrNameLst>
                                      </p:cBhvr>
                                      <p:to>
                                        <p:strVal val="visible"/>
                                      </p:to>
                                    </p:set>
                                    <p:anim calcmode="lin" valueType="num">
                                      <p:cBhvr additive="base">
                                        <p:cTn id="7" dur="500" fill="hold"/>
                                        <p:tgtEl>
                                          <p:spTgt spid="13107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074">
                                            <p:txEl>
                                              <p:pRg st="5" end="5"/>
                                            </p:txEl>
                                          </p:spTgt>
                                        </p:tgtEl>
                                        <p:attrNameLst>
                                          <p:attrName>style.visibility</p:attrName>
                                        </p:attrNameLst>
                                      </p:cBhvr>
                                      <p:to>
                                        <p:strVal val="visible"/>
                                      </p:to>
                                    </p:set>
                                    <p:anim calcmode="lin" valueType="num">
                                      <p:cBhvr additive="base">
                                        <p:cTn id="11" dur="500" fill="hold"/>
                                        <p:tgtEl>
                                          <p:spTgt spid="13107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10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clipart.com/thb/thb14/PH/images/39173921.thb.jpg?1001634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6867808" cy="4572000"/>
          </a:xfrm>
          <a:prstGeom prst="rect">
            <a:avLst/>
          </a:prstGeom>
          <a:noFill/>
          <a:extLst>
            <a:ext uri="{909E8E84-426E-40dd-AFC4-6F175D3DCCD1}">
              <a14:hiddenFill xmlns="" xmlns:a14="http://schemas.microsoft.com/office/drawing/2010/main">
                <a:solidFill>
                  <a:srgbClr val="FFFFFF"/>
                </a:solidFill>
              </a14:hiddenFill>
            </a:ext>
          </a:extLst>
        </p:spPr>
      </p:pic>
      <p:sp>
        <p:nvSpPr>
          <p:cNvPr id="131074" name="Rectangle 2"/>
          <p:cNvSpPr>
            <a:spLocks noGrp="1" noChangeArrowheads="1"/>
          </p:cNvSpPr>
          <p:nvPr>
            <p:ph type="body" idx="1"/>
          </p:nvPr>
        </p:nvSpPr>
        <p:spPr>
          <a:xfrm>
            <a:off x="228600" y="228600"/>
            <a:ext cx="8686800" cy="6324600"/>
          </a:xfrm>
        </p:spPr>
        <p:txBody>
          <a:bodyPr/>
          <a:lstStyle/>
          <a:p>
            <a:pPr marL="0" indent="0" algn="ctr" eaLnBrk="1" hangingPunct="1">
              <a:lnSpc>
                <a:spcPct val="80000"/>
              </a:lnSpc>
              <a:buFontTx/>
              <a:buNone/>
            </a:pPr>
            <a:r>
              <a:rPr lang="en-US" sz="4000" b="1" cap="small" dirty="0"/>
              <a:t>What Did You Learn?</a:t>
            </a:r>
          </a:p>
          <a:p>
            <a:pPr marL="457200" lvl="0" indent="-457200" algn="just">
              <a:spcBef>
                <a:spcPct val="0"/>
              </a:spcBef>
              <a:buAutoNum type="arabicPeriod" startAt="4"/>
            </a:pPr>
            <a:r>
              <a:rPr lang="en-US" altLang="en-US" sz="2400" dirty="0">
                <a:solidFill>
                  <a:srgbClr val="000000"/>
                </a:solidFill>
                <a:latin typeface="+mj-lt"/>
              </a:rPr>
              <a:t>Sometime in your teens you’ve  begun to develop body hair and your body shape has changed.  If you’re a male, the gland responsible for this would be the ____.  If you’re a female, it would be the _____.</a:t>
            </a:r>
          </a:p>
          <a:p>
            <a:pPr marL="0" lvl="0" indent="0" algn="just">
              <a:spcBef>
                <a:spcPct val="0"/>
              </a:spcBef>
              <a:buNone/>
            </a:pPr>
            <a:endParaRPr lang="en-US" altLang="en-US" sz="2400" dirty="0">
              <a:solidFill>
                <a:srgbClr val="000000"/>
              </a:solidFill>
              <a:latin typeface="+mj-lt"/>
            </a:endParaRPr>
          </a:p>
          <a:p>
            <a:pPr marL="457200" lvl="0" indent="-457200" algn="just">
              <a:spcBef>
                <a:spcPct val="0"/>
              </a:spcBef>
              <a:buAutoNum type="arabicPeriod" startAt="4"/>
            </a:pPr>
            <a:endParaRPr lang="en-US" altLang="en-US" sz="2400" dirty="0">
              <a:solidFill>
                <a:srgbClr val="000000"/>
              </a:solidFill>
              <a:latin typeface="+mj-lt"/>
            </a:endParaRPr>
          </a:p>
          <a:p>
            <a:pPr marL="457200" lvl="0" indent="-457200" algn="just">
              <a:spcBef>
                <a:spcPct val="0"/>
              </a:spcBef>
              <a:buAutoNum type="arabicPeriod" startAt="4"/>
            </a:pPr>
            <a:endParaRPr lang="en-US" altLang="en-US" sz="2400" dirty="0">
              <a:solidFill>
                <a:srgbClr val="000000"/>
              </a:solidFill>
              <a:latin typeface="+mj-lt"/>
            </a:endParaRPr>
          </a:p>
          <a:p>
            <a:pPr marL="0" lvl="0" indent="0" algn="ctr">
              <a:spcBef>
                <a:spcPct val="0"/>
              </a:spcBef>
              <a:buNone/>
            </a:pPr>
            <a:r>
              <a:rPr lang="en-US" altLang="en-US" sz="8000" b="1" dirty="0">
                <a:solidFill>
                  <a:srgbClr val="FF0000"/>
                </a:solidFill>
                <a:latin typeface="+mj-lt"/>
              </a:rPr>
              <a:t>TESTES &amp; OVARIES</a:t>
            </a:r>
          </a:p>
          <a:p>
            <a:pPr marL="228600" lvl="0" indent="-228600" algn="just">
              <a:spcBef>
                <a:spcPct val="0"/>
              </a:spcBef>
              <a:buAutoNum type="arabicPeriod" startAt="4"/>
            </a:pPr>
            <a:endParaRPr lang="en-US" altLang="en-US" sz="1050" dirty="0">
              <a:latin typeface="+mj-lt"/>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0909653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5" end="5"/>
                                            </p:txEl>
                                          </p:spTgt>
                                        </p:tgtEl>
                                        <p:attrNameLst>
                                          <p:attrName>style.visibility</p:attrName>
                                        </p:attrNameLst>
                                      </p:cBhvr>
                                      <p:to>
                                        <p:strVal val="visible"/>
                                      </p:to>
                                    </p:set>
                                    <p:anim calcmode="lin" valueType="num">
                                      <p:cBhvr additive="base">
                                        <p:cTn id="7" dur="500" fill="hold"/>
                                        <p:tgtEl>
                                          <p:spTgt spid="13107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clipart.com/thb/thb9/PH/image/60501163.thb.jpg?10016461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56" y="668594"/>
            <a:ext cx="8813687" cy="5867400"/>
          </a:xfrm>
          <a:prstGeom prst="rect">
            <a:avLst/>
          </a:prstGeom>
          <a:noFill/>
          <a:extLst>
            <a:ext uri="{909E8E84-426E-40dd-AFC4-6F175D3DCCD1}">
              <a14:hiddenFill xmlns="" xmlns:a14="http://schemas.microsoft.com/office/drawing/2010/main">
                <a:solidFill>
                  <a:srgbClr val="FFFFFF"/>
                </a:solidFill>
              </a14:hiddenFill>
            </a:ext>
          </a:extLst>
        </p:spPr>
      </p:pic>
      <p:sp>
        <p:nvSpPr>
          <p:cNvPr id="131074" name="Rectangle 2"/>
          <p:cNvSpPr>
            <a:spLocks noGrp="1" noChangeArrowheads="1"/>
          </p:cNvSpPr>
          <p:nvPr>
            <p:ph type="body" idx="1"/>
          </p:nvPr>
        </p:nvSpPr>
        <p:spPr>
          <a:xfrm>
            <a:off x="228600" y="228600"/>
            <a:ext cx="8686800" cy="6324600"/>
          </a:xfrm>
        </p:spPr>
        <p:txBody>
          <a:bodyPr/>
          <a:lstStyle/>
          <a:p>
            <a:pPr marL="0" indent="0" algn="ctr" eaLnBrk="1" hangingPunct="1">
              <a:lnSpc>
                <a:spcPct val="80000"/>
              </a:lnSpc>
              <a:buFontTx/>
              <a:buNone/>
            </a:pPr>
            <a:r>
              <a:rPr lang="en-US" sz="4000" b="1" cap="small" dirty="0"/>
              <a:t>What Did You Learn?</a:t>
            </a:r>
          </a:p>
          <a:p>
            <a:pPr marL="457200" lvl="0" indent="-457200" algn="just">
              <a:spcBef>
                <a:spcPct val="0"/>
              </a:spcBef>
              <a:buAutoNum type="arabicPeriod" startAt="5"/>
            </a:pPr>
            <a:r>
              <a:rPr lang="en-US" altLang="en-US" sz="2400" dirty="0">
                <a:solidFill>
                  <a:srgbClr val="000000"/>
                </a:solidFill>
                <a:latin typeface="+mj-lt"/>
              </a:rPr>
              <a:t>After eating a sugary snack you feel an incredible rush in energy followed by a crash and exhaustion.  The gland responsible for this is the _____.</a:t>
            </a:r>
          </a:p>
          <a:p>
            <a:pPr marL="0" lvl="0" indent="0" algn="just">
              <a:spcBef>
                <a:spcPct val="0"/>
              </a:spcBef>
              <a:buNone/>
            </a:pPr>
            <a:endParaRPr lang="en-US" altLang="en-US" sz="2400" dirty="0">
              <a:solidFill>
                <a:srgbClr val="000000"/>
              </a:solidFill>
              <a:latin typeface="+mj-lt"/>
            </a:endParaRPr>
          </a:p>
          <a:p>
            <a:pPr marL="0" lvl="0" indent="0" algn="just">
              <a:spcBef>
                <a:spcPct val="0"/>
              </a:spcBef>
              <a:buNone/>
            </a:pPr>
            <a:endParaRPr lang="en-US" altLang="en-US" sz="2400" dirty="0">
              <a:solidFill>
                <a:srgbClr val="000000"/>
              </a:solidFill>
              <a:latin typeface="+mj-lt"/>
            </a:endParaRPr>
          </a:p>
          <a:p>
            <a:pPr marL="0" lvl="0" indent="0" algn="just">
              <a:spcBef>
                <a:spcPct val="0"/>
              </a:spcBef>
              <a:buNone/>
            </a:pPr>
            <a:endParaRPr lang="en-US" altLang="en-US" sz="2400" dirty="0">
              <a:solidFill>
                <a:srgbClr val="000000"/>
              </a:solidFill>
              <a:latin typeface="+mj-lt"/>
            </a:endParaRPr>
          </a:p>
          <a:p>
            <a:pPr marL="0" lvl="0" indent="0" algn="ctr">
              <a:spcBef>
                <a:spcPct val="0"/>
              </a:spcBef>
              <a:buNone/>
            </a:pPr>
            <a:r>
              <a:rPr lang="en-US" altLang="en-US" sz="7200" b="1" dirty="0">
                <a:solidFill>
                  <a:srgbClr val="C00000"/>
                </a:solidFill>
                <a:latin typeface="+mj-lt"/>
              </a:rPr>
              <a:t>PANCREAS</a:t>
            </a:r>
          </a:p>
          <a:p>
            <a:pPr marL="0" lvl="0" indent="0" algn="ctr">
              <a:spcBef>
                <a:spcPct val="0"/>
              </a:spcBef>
              <a:buNone/>
            </a:pPr>
            <a:r>
              <a:rPr lang="en-US" sz="4000" b="1" dirty="0">
                <a:solidFill>
                  <a:srgbClr val="C00000"/>
                </a:solidFill>
              </a:rPr>
              <a:t>- as it helps stabilize blood sugar levels after eating</a:t>
            </a:r>
            <a:endParaRPr lang="en-US" altLang="en-US" sz="4000" b="1" dirty="0">
              <a:solidFill>
                <a:srgbClr val="C00000"/>
              </a:solidFill>
              <a:latin typeface="+mj-lt"/>
            </a:endParaRPr>
          </a:p>
          <a:p>
            <a:pPr marL="0" lvl="0" indent="0" algn="just">
              <a:spcBef>
                <a:spcPct val="0"/>
              </a:spcBef>
              <a:buNone/>
            </a:pPr>
            <a:endParaRPr lang="en-US" altLang="en-US" sz="2400" dirty="0">
              <a:solidFill>
                <a:srgbClr val="000000"/>
              </a:solidFill>
              <a:latin typeface="+mj-lt"/>
            </a:endParaRPr>
          </a:p>
          <a:p>
            <a:pPr marL="0" lvl="0" indent="0" algn="just">
              <a:spcBef>
                <a:spcPct val="0"/>
              </a:spcBef>
              <a:buNone/>
            </a:pPr>
            <a:endParaRPr lang="en-US" altLang="en-US" sz="2400" dirty="0">
              <a:solidFill>
                <a:srgbClr val="000000"/>
              </a:solidFill>
              <a:latin typeface="+mj-lt"/>
            </a:endParaRPr>
          </a:p>
          <a:p>
            <a:pPr marL="0" lvl="0" indent="0" algn="just">
              <a:spcBef>
                <a:spcPct val="0"/>
              </a:spcBef>
              <a:buNone/>
            </a:pPr>
            <a:endParaRPr lang="en-US" altLang="en-US" sz="2800" dirty="0">
              <a:latin typeface="+mj-lt"/>
            </a:endParaRPr>
          </a:p>
          <a:p>
            <a:pPr marL="533400" indent="-533400" algn="just" eaLnBrk="1" hangingPunct="1">
              <a:lnSpc>
                <a:spcPct val="80000"/>
              </a:lnSpc>
              <a:buFontTx/>
              <a:buNone/>
            </a:pPr>
            <a:endParaRPr lang="en-US" sz="2400" dirty="0">
              <a:latin typeface="+mj-lt"/>
            </a:endParaRPr>
          </a:p>
          <a:p>
            <a:pPr marL="533400" indent="-533400" algn="just" eaLnBrk="1" hangingPunct="1">
              <a:lnSpc>
                <a:spcPct val="80000"/>
              </a:lnSpc>
              <a:buFontTx/>
              <a:buNone/>
            </a:pPr>
            <a:endParaRPr lang="en-US" sz="2400" dirty="0">
              <a:latin typeface="+mj-lt"/>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8245913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4">
                                            <p:txEl>
                                              <p:pRg st="5" end="5"/>
                                            </p:txEl>
                                          </p:spTgt>
                                        </p:tgtEl>
                                        <p:attrNameLst>
                                          <p:attrName>style.visibility</p:attrName>
                                        </p:attrNameLst>
                                      </p:cBhvr>
                                      <p:to>
                                        <p:strVal val="visible"/>
                                      </p:to>
                                    </p:set>
                                    <p:anim calcmode="lin" valueType="num">
                                      <p:cBhvr additive="base">
                                        <p:cTn id="7" dur="500" fill="hold"/>
                                        <p:tgtEl>
                                          <p:spTgt spid="13107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4">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1074">
                                            <p:txEl>
                                              <p:pRg st="6" end="6"/>
                                            </p:txEl>
                                          </p:spTgt>
                                        </p:tgtEl>
                                        <p:attrNameLst>
                                          <p:attrName>style.visibility</p:attrName>
                                        </p:attrNameLst>
                                      </p:cBhvr>
                                      <p:to>
                                        <p:strVal val="visible"/>
                                      </p:to>
                                    </p:set>
                                    <p:anim calcmode="lin" valueType="num">
                                      <p:cBhvr additive="base">
                                        <p:cTn id="11" dur="500" fill="hold"/>
                                        <p:tgtEl>
                                          <p:spTgt spid="131074">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107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8600" y="1076325"/>
            <a:ext cx="4962525" cy="5019675"/>
          </a:xfrm>
          <a:prstGeom prst="rect">
            <a:avLst/>
          </a:prstGeom>
        </p:spPr>
      </p:pic>
      <p:sp>
        <p:nvSpPr>
          <p:cNvPr id="24580" name="Text Box 4"/>
          <p:cNvSpPr txBox="1">
            <a:spLocks noChangeArrowheads="1"/>
          </p:cNvSpPr>
          <p:nvPr/>
        </p:nvSpPr>
        <p:spPr bwMode="auto">
          <a:xfrm>
            <a:off x="228600" y="263042"/>
            <a:ext cx="4267200" cy="6366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Don’t Be Nervous!</a:t>
            </a:r>
          </a:p>
          <a:p>
            <a:pPr marL="0" indent="0" algn="ctr" eaLnBrk="1" hangingPunct="1">
              <a:lnSpc>
                <a:spcPct val="90000"/>
              </a:lnSpc>
              <a:buFontTx/>
              <a:buNone/>
            </a:pPr>
            <a:endParaRPr lang="en-US" sz="1100" b="1" dirty="0">
              <a:latin typeface="+mn-lt"/>
            </a:endParaRPr>
          </a:p>
          <a:p>
            <a:pPr marL="0" indent="0" algn="just" eaLnBrk="1" hangingPunct="1">
              <a:lnSpc>
                <a:spcPct val="90000"/>
              </a:lnSpc>
              <a:buFontTx/>
              <a:buNone/>
            </a:pPr>
            <a:r>
              <a:rPr lang="en-US" sz="2800" b="1" dirty="0">
                <a:latin typeface="+mn-lt"/>
              </a:rPr>
              <a:t>Objective</a:t>
            </a:r>
            <a:r>
              <a:rPr lang="en-US" sz="2800" dirty="0">
                <a:latin typeface="+mn-lt"/>
              </a:rPr>
              <a:t>:  </a:t>
            </a:r>
            <a:r>
              <a:rPr lang="en-US" dirty="0">
                <a:latin typeface="+mn-lt"/>
              </a:rPr>
              <a:t>To learn the structure and function of the Nervous System</a:t>
            </a:r>
          </a:p>
          <a:p>
            <a:pPr marL="0" indent="0" algn="just" eaLnBrk="1" hangingPunct="1">
              <a:lnSpc>
                <a:spcPct val="90000"/>
              </a:lnSpc>
              <a:buFontTx/>
              <a:buNone/>
            </a:pPr>
            <a:endParaRPr lang="en-US" sz="1400" b="1" dirty="0">
              <a:latin typeface="+mn-lt"/>
            </a:endParaRPr>
          </a:p>
          <a:p>
            <a:pPr marL="0" indent="0" algn="just" eaLnBrk="1" hangingPunct="1">
              <a:lnSpc>
                <a:spcPct val="90000"/>
              </a:lnSpc>
              <a:buFontTx/>
              <a:buNone/>
            </a:pPr>
            <a:r>
              <a:rPr lang="en-US" sz="2800" b="1" dirty="0">
                <a:latin typeface="+mn-lt"/>
              </a:rPr>
              <a:t>Bell Work</a:t>
            </a:r>
            <a:r>
              <a:rPr lang="en-US" sz="2800" dirty="0">
                <a:latin typeface="+mn-lt"/>
              </a:rPr>
              <a:t>:  </a:t>
            </a:r>
            <a:r>
              <a:rPr lang="en-US" dirty="0">
                <a:latin typeface="+mn-lt"/>
              </a:rPr>
              <a:t>How does the nervous system help the body to maintain homeostasis?</a:t>
            </a:r>
          </a:p>
          <a:p>
            <a:pPr algn="ctr" eaLnBrk="1" hangingPunct="1"/>
            <a:r>
              <a:rPr lang="en-US" b="1" dirty="0">
                <a:latin typeface="+mn-lt"/>
              </a:rPr>
              <a:t>The nervous system regulates other parts of the body by sensing and responding to conditions.  For example, if your body drops in temperature, the brain will sense it and respond by causing an increase in body temperature - maintaining that stable internal environment.</a:t>
            </a:r>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0858914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5" end="5"/>
                                            </p:txEl>
                                          </p:spTgt>
                                        </p:tgtEl>
                                        <p:attrNameLst>
                                          <p:attrName>style.visibility</p:attrName>
                                        </p:attrNameLst>
                                      </p:cBhvr>
                                      <p:to>
                                        <p:strVal val="visible"/>
                                      </p:to>
                                    </p:set>
                                    <p:anim calcmode="lin" valueType="num">
                                      <p:cBhvr additive="base">
                                        <p:cTn id="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533400" y="2357437"/>
            <a:ext cx="3810000" cy="1985963"/>
          </a:xfrm>
        </p:spPr>
        <p:txBody>
          <a:bodyPr/>
          <a:lstStyle/>
          <a:p>
            <a:pPr marL="0" indent="0" algn="ctr" eaLnBrk="1" hangingPunct="1">
              <a:buNone/>
            </a:pPr>
            <a:r>
              <a:rPr lang="en-US" sz="4000" dirty="0"/>
              <a:t>Made up of the </a:t>
            </a:r>
            <a:r>
              <a:rPr lang="en-US" sz="4000" b="1" u="sng" dirty="0"/>
              <a:t>brain</a:t>
            </a:r>
            <a:r>
              <a:rPr lang="en-US" sz="4000" dirty="0"/>
              <a:t>, </a:t>
            </a:r>
            <a:r>
              <a:rPr lang="en-US" sz="4000" b="1" u="sng" dirty="0"/>
              <a:t>spinal cord</a:t>
            </a:r>
            <a:r>
              <a:rPr lang="en-US" sz="4000" dirty="0"/>
              <a:t>, and </a:t>
            </a:r>
            <a:r>
              <a:rPr lang="en-US" sz="4000" b="1" u="sng" dirty="0"/>
              <a:t>nerves</a:t>
            </a:r>
            <a:endParaRPr lang="en-US" sz="4000" dirty="0"/>
          </a:p>
          <a:p>
            <a:pPr marL="0" indent="0" eaLnBrk="1" hangingPunct="1">
              <a:buNone/>
              <a:defRPr/>
            </a:pPr>
            <a:endParaRPr lang="en-US" sz="4000" b="1" u="sng" dirty="0"/>
          </a:p>
          <a:p>
            <a:pPr marL="0" indent="0" eaLnBrk="1" hangingPunct="1">
              <a:buNone/>
              <a:defRPr/>
            </a:pPr>
            <a:endParaRPr lang="en-US" sz="4000" dirty="0"/>
          </a:p>
          <a:p>
            <a:pPr marL="609600" indent="-609600" eaLnBrk="1" hangingPunct="1">
              <a:buFontTx/>
              <a:buNone/>
              <a:defRPr/>
            </a:pPr>
            <a:endParaRPr lang="en-US" sz="4000" dirty="0"/>
          </a:p>
        </p:txBody>
      </p:sp>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71401">
                        <a14:foregroundMark x1="36276" y1="40607" x2="49136" y2="51613"/>
                        <a14:foregroundMark x1="49904" y1="40987" x2="47409" y2="44592"/>
                        <a14:foregroundMark x1="43570" y1="64516" x2="38388" y2="96015"/>
                      </a14:backgroundRemoval>
                    </a14:imgEffect>
                  </a14:imgLayer>
                </a14:imgProps>
              </a:ext>
            </a:extLst>
          </a:blip>
          <a:srcRect r="30534"/>
          <a:stretch/>
        </p:blipFill>
        <p:spPr>
          <a:xfrm>
            <a:off x="4267200" y="228599"/>
            <a:ext cx="4419601" cy="6435559"/>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304800" y="228600"/>
            <a:ext cx="8534400" cy="2895600"/>
          </a:xfrm>
        </p:spPr>
        <p:txBody>
          <a:bodyPr/>
          <a:lstStyle/>
          <a:p>
            <a:pPr marL="0" indent="0" algn="ctr" eaLnBrk="1" hangingPunct="1">
              <a:buFontTx/>
              <a:buNone/>
              <a:defRPr/>
            </a:pPr>
            <a:r>
              <a:rPr lang="en-US" sz="2800" b="1" u="sng" dirty="0"/>
              <a:t>Neuron</a:t>
            </a:r>
            <a:r>
              <a:rPr lang="en-US" sz="2800" b="1" dirty="0"/>
              <a:t>: </a:t>
            </a:r>
            <a:r>
              <a:rPr lang="en-US" sz="2800" b="1" u="sng" dirty="0"/>
              <a:t>cell</a:t>
            </a:r>
            <a:r>
              <a:rPr lang="en-US" sz="2800" b="1" dirty="0"/>
              <a:t> </a:t>
            </a:r>
            <a:r>
              <a:rPr lang="en-US" sz="2800" dirty="0"/>
              <a:t>that </a:t>
            </a:r>
            <a:r>
              <a:rPr lang="en-US" sz="2800" b="1" u="sng" dirty="0"/>
              <a:t>carries nerve impulse</a:t>
            </a:r>
            <a:r>
              <a:rPr lang="en-US" sz="2800" b="1" dirty="0"/>
              <a:t> </a:t>
            </a:r>
            <a:r>
              <a:rPr lang="en-US" sz="2800" dirty="0"/>
              <a:t>information </a:t>
            </a:r>
          </a:p>
          <a:p>
            <a:pPr marL="0" indent="0" eaLnBrk="1" hangingPunct="1">
              <a:buFontTx/>
              <a:buNone/>
              <a:defRPr/>
            </a:pPr>
            <a:r>
              <a:rPr lang="en-US" dirty="0"/>
              <a:t>Three parts:</a:t>
            </a:r>
          </a:p>
          <a:p>
            <a:pPr marL="0" indent="0" algn="just" eaLnBrk="1" hangingPunct="1">
              <a:buFontTx/>
              <a:buAutoNum type="arabicPeriod"/>
              <a:defRPr/>
            </a:pPr>
            <a:r>
              <a:rPr lang="en-US" dirty="0"/>
              <a:t>  </a:t>
            </a:r>
            <a:r>
              <a:rPr lang="en-US" b="1" u="sng" dirty="0"/>
              <a:t>Dendrites</a:t>
            </a:r>
            <a:r>
              <a:rPr lang="en-US" dirty="0"/>
              <a:t> (#1): delivers </a:t>
            </a:r>
            <a:r>
              <a:rPr lang="en-US" b="1" u="sng" dirty="0"/>
              <a:t>impulse to</a:t>
            </a:r>
            <a:r>
              <a:rPr lang="en-US" b="1" dirty="0"/>
              <a:t> </a:t>
            </a:r>
            <a:r>
              <a:rPr lang="en-US" dirty="0"/>
              <a:t>cell body</a:t>
            </a:r>
            <a:r>
              <a:rPr lang="en-US" b="1" u="sng" dirty="0"/>
              <a:t> </a:t>
            </a:r>
          </a:p>
          <a:p>
            <a:pPr marL="0" indent="0" algn="just" eaLnBrk="1" hangingPunct="1">
              <a:buFontTx/>
              <a:buAutoNum type="arabicPeriod"/>
              <a:defRPr/>
            </a:pPr>
            <a:r>
              <a:rPr lang="en-US" dirty="0"/>
              <a:t>  </a:t>
            </a:r>
            <a:r>
              <a:rPr lang="en-US" b="1" u="sng" dirty="0"/>
              <a:t>Cell body</a:t>
            </a:r>
            <a:r>
              <a:rPr lang="en-US" dirty="0"/>
              <a:t> (#2): contains </a:t>
            </a:r>
            <a:r>
              <a:rPr lang="en-US" b="1" u="sng" dirty="0"/>
              <a:t>nucleus</a:t>
            </a:r>
            <a:r>
              <a:rPr lang="en-US" dirty="0"/>
              <a:t> &amp; organelles</a:t>
            </a:r>
          </a:p>
          <a:p>
            <a:pPr marL="0" indent="0" algn="just" eaLnBrk="1" hangingPunct="1">
              <a:buFontTx/>
              <a:buAutoNum type="arabicPeriod"/>
              <a:defRPr/>
            </a:pPr>
            <a:r>
              <a:rPr lang="en-US" dirty="0"/>
              <a:t>  </a:t>
            </a:r>
            <a:r>
              <a:rPr lang="en-US" b="1" u="sng" dirty="0"/>
              <a:t>Axon</a:t>
            </a:r>
            <a:r>
              <a:rPr lang="en-US" dirty="0"/>
              <a:t> (#3): carries </a:t>
            </a:r>
            <a:r>
              <a:rPr lang="en-US" b="1" u="sng" dirty="0"/>
              <a:t>impulse away</a:t>
            </a:r>
            <a:r>
              <a:rPr lang="en-US" b="1" dirty="0"/>
              <a:t> </a:t>
            </a:r>
            <a:r>
              <a:rPr lang="en-US" dirty="0"/>
              <a:t>from cell body</a:t>
            </a:r>
          </a:p>
          <a:p>
            <a:pPr marL="0" indent="0" algn="ctr" eaLnBrk="1" hangingPunct="1">
              <a:buFontTx/>
              <a:buNone/>
              <a:defRPr/>
            </a:pPr>
            <a:r>
              <a:rPr lang="en-US" sz="2400" i="1" dirty="0">
                <a:solidFill>
                  <a:srgbClr val="FF0000"/>
                </a:solidFill>
              </a:rPr>
              <a:t>Label the neuron on your sheet according to the numbers above</a:t>
            </a:r>
          </a:p>
          <a:p>
            <a:pPr marL="0" indent="0" eaLnBrk="1" hangingPunct="1">
              <a:buFontTx/>
              <a:buAutoNum type="arabicPeriod"/>
              <a:defRPr/>
            </a:pPr>
            <a:endParaRPr lang="en-US" dirty="0"/>
          </a:p>
          <a:p>
            <a:pPr marL="0" indent="0" eaLnBrk="1" hangingPunct="1">
              <a:buNone/>
              <a:defRPr/>
            </a:pPr>
            <a:endParaRPr lang="en-US" b="1" u="sng" dirty="0"/>
          </a:p>
          <a:p>
            <a:pPr marL="0" indent="0" eaLnBrk="1" hangingPunct="1">
              <a:buNone/>
              <a:defRPr/>
            </a:pPr>
            <a:endParaRPr lang="en-US" dirty="0"/>
          </a:p>
          <a:p>
            <a:pPr marL="609600" indent="-609600" eaLnBrk="1" hangingPunct="1">
              <a:buFontTx/>
              <a:buNone/>
              <a:defRPr/>
            </a:pPr>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1059" y1="16298" x2="15879" y2="53521"/>
                        <a14:foregroundMark x1="16730" y1="56740" x2="23440" y2="83099"/>
                        <a14:foregroundMark x1="23629" y1="83099" x2="31853" y2="92757"/>
                        <a14:foregroundMark x1="35161" y1="93159" x2="60964" y2="76258"/>
                        <a14:foregroundMark x1="46125" y1="95372" x2="46125" y2="95372"/>
                        <a14:foregroundMark x1="46125" y1="95372" x2="45463" y2="89135"/>
                        <a14:foregroundMark x1="45463" y1="94567" x2="45558" y2="87525"/>
                        <a14:foregroundMark x1="58790" y1="84105" x2="57656" y2="73642"/>
                        <a14:foregroundMark x1="33459" y1="90543" x2="25520" y2="80885"/>
                        <a14:foregroundMark x1="851" y1="37223" x2="12854" y2="49296"/>
                        <a14:foregroundMark x1="3119" y1="31187" x2="10397" y2="45674"/>
                        <a14:foregroundMark x1="10208" y1="18913" x2="13800" y2="44668"/>
                        <a14:foregroundMark x1="16257" y1="47686" x2="24953" y2="20724"/>
                        <a14:foregroundMark x1="16730" y1="40443" x2="23157" y2="18109"/>
                        <a14:foregroundMark x1="55955" y1="43662" x2="58979" y2="32797"/>
                        <a14:foregroundMark x1="58034" y1="27968" x2="58034" y2="27968"/>
                        <a14:foregroundMark x1="57656" y1="31992" x2="58601" y2="27163"/>
                        <a14:foregroundMark x1="59074" y1="19517" x2="62949" y2="21529"/>
                        <a14:foregroundMark x1="67108" y1="10262" x2="65784" y2="21529"/>
                        <a14:foregroundMark x1="62098" y1="9859" x2="64367" y2="18913"/>
                        <a14:foregroundMark x1="79584" y1="1408" x2="78733" y2="9256"/>
                        <a14:foregroundMark x1="83932" y1="3421" x2="82231" y2="11670"/>
                        <a14:foregroundMark x1="90926" y1="10262" x2="90170" y2="20523"/>
                        <a14:foregroundMark x1="96975" y1="29175" x2="92344" y2="22938"/>
                        <a14:foregroundMark x1="96408" y1="14085" x2="92722" y2="22334"/>
                        <a14:foregroundMark x1="99149" y1="44869" x2="89698" y2="52113"/>
                        <a14:foregroundMark x1="98771" y1="54326" x2="96881" y2="55734"/>
                        <a14:foregroundMark x1="90170" y1="68813" x2="91304" y2="52113"/>
                        <a14:foregroundMark x1="91115" y1="79074" x2="83648" y2="74245"/>
                        <a14:foregroundMark x1="81664" y1="94567" x2="75331" y2="77867"/>
                        <a14:foregroundMark x1="72590" y1="92354" x2="79395" y2="65594"/>
                        <a14:foregroundMark x1="60208" y1="75252" x2="67486" y2="56740"/>
                        <a14:foregroundMark x1="66163" y1="54527" x2="63327" y2="41650"/>
                        <a14:foregroundMark x1="80529" y1="25352" x2="82892" y2="29577"/>
                        <a14:foregroundMark x1="85255" y1="48692" x2="83554" y2="62173"/>
                      </a14:backgroundRemoval>
                    </a14:imgEffect>
                  </a14:imgLayer>
                </a14:imgProps>
              </a:ext>
            </a:extLst>
          </a:blip>
          <a:stretch>
            <a:fillRect/>
          </a:stretch>
        </p:blipFill>
        <p:spPr>
          <a:xfrm>
            <a:off x="1104900" y="3409448"/>
            <a:ext cx="7019925" cy="3297640"/>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090291093"/>
      </p:ext>
    </p:extLst>
  </p:cSld>
  <p:clrMapOvr>
    <a:masterClrMapping/>
  </p:clrMapOvr>
  <p:transition spd="slow">
    <p:cove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821" y1="27147" x2="9379" y2="36656"/>
                        <a14:foregroundMark x1="35688" y1="37117" x2="37515" y2="47546"/>
                        <a14:foregroundMark x1="63216" y1="22546" x2="63703" y2="30828"/>
                        <a14:foregroundMark x1="56151" y1="66564" x2="51035" y2="70706"/>
                        <a14:foregroundMark x1="84287" y1="93098" x2="85627" y2="82515"/>
                        <a14:foregroundMark x1="93423" y1="15798" x2="89281" y2="9049"/>
                      </a14:backgroundRemoval>
                    </a14:imgEffect>
                  </a14:imgLayer>
                </a14:imgProps>
              </a:ext>
            </a:extLst>
          </a:blip>
          <a:stretch>
            <a:fillRect/>
          </a:stretch>
        </p:blipFill>
        <p:spPr>
          <a:xfrm rot="10800000">
            <a:off x="1067395" y="142341"/>
            <a:ext cx="5041305" cy="3257906"/>
          </a:xfrm>
          <a:prstGeom prst="rect">
            <a:avLst/>
          </a:prstGeom>
        </p:spPr>
      </p:pic>
      <p:sp>
        <p:nvSpPr>
          <p:cNvPr id="83970" name="Rectangle 2"/>
          <p:cNvSpPr>
            <a:spLocks noGrp="1" noChangeArrowheads="1"/>
          </p:cNvSpPr>
          <p:nvPr>
            <p:ph type="body" idx="1"/>
          </p:nvPr>
        </p:nvSpPr>
        <p:spPr>
          <a:xfrm>
            <a:off x="209550" y="3505200"/>
            <a:ext cx="5689600" cy="3110012"/>
          </a:xfrm>
        </p:spPr>
        <p:txBody>
          <a:bodyPr/>
          <a:lstStyle/>
          <a:p>
            <a:pPr marL="0" indent="0" algn="ctr" eaLnBrk="1" hangingPunct="1">
              <a:buFontTx/>
              <a:buNone/>
            </a:pPr>
            <a:r>
              <a:rPr lang="en-US" sz="2800" dirty="0"/>
              <a:t>Nerve cells have a space between them called a </a:t>
            </a:r>
            <a:r>
              <a:rPr lang="en-US" sz="2800" b="1" u="sng" dirty="0"/>
              <a:t>synapse</a:t>
            </a:r>
            <a:r>
              <a:rPr lang="en-US" sz="2800" dirty="0"/>
              <a:t>.  </a:t>
            </a:r>
          </a:p>
          <a:p>
            <a:pPr marL="0" indent="0" algn="ctr" eaLnBrk="1" hangingPunct="1">
              <a:buFontTx/>
              <a:buNone/>
            </a:pPr>
            <a:r>
              <a:rPr lang="en-US" sz="2800" dirty="0"/>
              <a:t>When a message reaches the end of a cell, a chemical moves across the synapse of the AXON to the DENDRITE of the next cell, delivering the chemical “message”</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89535" y1="62218" x2="40698" y2="95113"/>
                        <a14:foregroundMark x1="36047" y1="40977" x2="36047" y2="40977"/>
                        <a14:foregroundMark x1="48450" y1="44737" x2="48450" y2="44737"/>
                        <a14:foregroundMark x1="63953" y1="39662" x2="63953" y2="39662"/>
                        <a14:foregroundMark x1="79457" y1="41541" x2="79457" y2="41541"/>
                        <a14:foregroundMark x1="74806" y1="45677" x2="74806" y2="45677"/>
                        <a14:foregroundMark x1="72481" y1="49812" x2="72481" y2="49812"/>
                        <a14:foregroundMark x1="82558" y1="54699" x2="82558" y2="54699"/>
                        <a14:foregroundMark x1="74031" y1="59962" x2="74031" y2="59962"/>
                        <a14:foregroundMark x1="84884" y1="60338" x2="41473" y2="61842"/>
                        <a14:foregroundMark x1="37209" y1="63346" x2="23256" y2="68609"/>
                        <a14:foregroundMark x1="39147" y1="94173" x2="39922" y2="80639"/>
                        <a14:foregroundMark x1="72868" y1="96617" x2="75969" y2="86278"/>
                        <a14:foregroundMark x1="56977" y1="7331" x2="60465" y2="14098"/>
                        <a14:foregroundMark x1="43798" y1="49436" x2="43798" y2="49436"/>
                        <a14:foregroundMark x1="49612" y1="54511" x2="49612" y2="54511"/>
                        <a14:foregroundMark x1="62016" y1="46992" x2="62016" y2="46992"/>
                        <a14:foregroundMark x1="63178" y1="55263" x2="63178" y2="55263"/>
                        <a14:foregroundMark x1="51550" y1="58459" x2="51550" y2="58459"/>
                        <a14:foregroundMark x1="39922" y1="54699" x2="39922" y2="54699"/>
                        <a14:foregroundMark x1="52326" y1="52256" x2="52326" y2="52256"/>
                        <a14:foregroundMark x1="24806" y1="37030" x2="18992" y2="29511"/>
                        <a14:foregroundMark x1="77907" y1="4135" x2="80233" y2="19737"/>
                        <a14:foregroundMark x1="74419" y1="3383" x2="46899" y2="1128"/>
                        <a14:foregroundMark x1="72868" y1="98120" x2="43023" y2="96805"/>
                        <a14:foregroundMark x1="38372" y1="37030" x2="38372" y2="37030"/>
                      </a14:backgroundRemoval>
                    </a14:imgEffect>
                  </a14:imgLayer>
                </a14:imgProps>
              </a:ext>
            </a:extLst>
          </a:blip>
          <a:stretch>
            <a:fillRect/>
          </a:stretch>
        </p:blipFill>
        <p:spPr>
          <a:xfrm>
            <a:off x="6108700" y="543147"/>
            <a:ext cx="2914650" cy="6010053"/>
          </a:xfrm>
          <a:prstGeom prst="rect">
            <a:avLst/>
          </a:prstGeom>
        </p:spPr>
      </p:pic>
      <p:cxnSp>
        <p:nvCxnSpPr>
          <p:cNvPr id="7" name="Straight Arrow Connector 6"/>
          <p:cNvCxnSpPr/>
          <p:nvPr/>
        </p:nvCxnSpPr>
        <p:spPr>
          <a:xfrm flipV="1">
            <a:off x="4800600" y="3619501"/>
            <a:ext cx="2158604" cy="647699"/>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flipH="1" flipV="1">
            <a:off x="3250206" y="2895600"/>
            <a:ext cx="118767" cy="723902"/>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p:cNvCxnSpPr/>
          <p:nvPr/>
        </p:nvCxnSpPr>
        <p:spPr>
          <a:xfrm flipH="1" flipV="1">
            <a:off x="2854622" y="2989732"/>
            <a:ext cx="514351" cy="629769"/>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9" name="TextBox 8"/>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228600" y="1320800"/>
            <a:ext cx="4876800" cy="4419600"/>
          </a:xfrm>
        </p:spPr>
        <p:txBody>
          <a:bodyPr/>
          <a:lstStyle/>
          <a:p>
            <a:pPr marL="0" indent="0" eaLnBrk="1" hangingPunct="1">
              <a:buFontTx/>
              <a:buNone/>
            </a:pPr>
            <a:r>
              <a:rPr lang="en-US" sz="3600" b="1" cap="small" dirty="0"/>
              <a:t>Function:</a:t>
            </a:r>
          </a:p>
          <a:p>
            <a:pPr marL="0" indent="0" algn="just" eaLnBrk="1" hangingPunct="1">
              <a:buNone/>
            </a:pPr>
            <a:r>
              <a:rPr lang="en-US" sz="2800" b="1" u="sng" dirty="0"/>
              <a:t>Receives</a:t>
            </a:r>
            <a:r>
              <a:rPr lang="en-US" sz="2800" b="1" dirty="0"/>
              <a:t> </a:t>
            </a:r>
            <a:r>
              <a:rPr lang="en-US" sz="2800" dirty="0"/>
              <a:t>&amp; </a:t>
            </a:r>
            <a:r>
              <a:rPr lang="en-US" sz="2800" b="1" u="sng" dirty="0"/>
              <a:t>responds</a:t>
            </a:r>
            <a:r>
              <a:rPr lang="en-US" sz="2800" b="1" dirty="0"/>
              <a:t> </a:t>
            </a:r>
            <a:r>
              <a:rPr lang="en-US" sz="2800" dirty="0"/>
              <a:t>to information from inside and outside of body</a:t>
            </a:r>
          </a:p>
          <a:p>
            <a:pPr marL="342900" lvl="1" indent="-342900" algn="just" eaLnBrk="1" hangingPunct="1">
              <a:buFontTx/>
              <a:buChar char="-"/>
            </a:pPr>
            <a:r>
              <a:rPr lang="en-US" dirty="0"/>
              <a:t>Regulates body functions through </a:t>
            </a:r>
            <a:r>
              <a:rPr lang="en-US" b="1" u="sng" dirty="0"/>
              <a:t>stimulus</a:t>
            </a:r>
            <a:r>
              <a:rPr lang="en-US" b="1" dirty="0"/>
              <a:t> </a:t>
            </a:r>
            <a:r>
              <a:rPr lang="en-US" dirty="0"/>
              <a:t>&amp; </a:t>
            </a:r>
            <a:r>
              <a:rPr lang="en-US" b="1" u="sng" dirty="0"/>
              <a:t>response</a:t>
            </a:r>
            <a:endParaRPr lang="en-US" dirty="0"/>
          </a:p>
          <a:p>
            <a:pPr marL="342900" lvl="1" indent="-342900" algn="just" eaLnBrk="1" hangingPunct="1">
              <a:buFontTx/>
              <a:buChar char="-"/>
            </a:pPr>
            <a:r>
              <a:rPr lang="en-US" dirty="0"/>
              <a:t>Maintains </a:t>
            </a:r>
            <a:r>
              <a:rPr lang="en-US" b="1" u="sng" dirty="0"/>
              <a:t>homeostasis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685800"/>
            <a:ext cx="3648670" cy="5486400"/>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152400" y="787400"/>
            <a:ext cx="5257800" cy="5257800"/>
          </a:xfrm>
        </p:spPr>
        <p:txBody>
          <a:bodyPr/>
          <a:lstStyle/>
          <a:p>
            <a:pPr marL="0" indent="0" algn="ctr" eaLnBrk="1" hangingPunct="1">
              <a:buFontTx/>
              <a:buNone/>
            </a:pPr>
            <a:r>
              <a:rPr lang="en-US" sz="2800" dirty="0"/>
              <a:t>There are two parts to the Nervous System:</a:t>
            </a:r>
          </a:p>
          <a:p>
            <a:pPr marL="0" indent="0" algn="just" eaLnBrk="1" hangingPunct="1">
              <a:buFontTx/>
              <a:buNone/>
            </a:pPr>
            <a:r>
              <a:rPr lang="en-US" sz="2800" b="1" u="sng" dirty="0"/>
              <a:t>Central Nervous System</a:t>
            </a:r>
            <a:r>
              <a:rPr lang="en-US" sz="2800" b="1" dirty="0"/>
              <a:t> </a:t>
            </a:r>
            <a:r>
              <a:rPr lang="en-US" sz="2800" dirty="0"/>
              <a:t>(CNS):</a:t>
            </a:r>
            <a:endParaRPr lang="en-US" sz="2800" b="1" u="sng" dirty="0"/>
          </a:p>
          <a:p>
            <a:pPr algn="just" eaLnBrk="1" hangingPunct="1">
              <a:buFontTx/>
              <a:buChar char="-"/>
            </a:pPr>
            <a:r>
              <a:rPr lang="en-US" sz="2800" dirty="0">
                <a:hlinkClick r:id="rId2"/>
              </a:rPr>
              <a:t>Brain</a:t>
            </a:r>
            <a:r>
              <a:rPr lang="en-US" sz="2800" dirty="0"/>
              <a:t>: control center of the body</a:t>
            </a:r>
          </a:p>
          <a:p>
            <a:pPr algn="just" eaLnBrk="1" hangingPunct="1">
              <a:buFontTx/>
              <a:buChar char="-"/>
            </a:pPr>
            <a:r>
              <a:rPr lang="en-US" sz="2800" b="1" u="sng" dirty="0"/>
              <a:t>Spinal cord</a:t>
            </a:r>
            <a:r>
              <a:rPr lang="en-US" sz="2800" dirty="0"/>
              <a:t>: links </a:t>
            </a:r>
            <a:r>
              <a:rPr lang="en-US" sz="2800" b="1" u="sng" dirty="0"/>
              <a:t>brain </a:t>
            </a:r>
            <a:r>
              <a:rPr lang="en-US" sz="2800" dirty="0"/>
              <a:t>with </a:t>
            </a:r>
            <a:r>
              <a:rPr lang="en-US" sz="2800" b="1" u="sng" dirty="0"/>
              <a:t>body nerves</a:t>
            </a:r>
            <a:r>
              <a:rPr lang="en-US" sz="2800" dirty="0"/>
              <a:t>, controls </a:t>
            </a:r>
            <a:r>
              <a:rPr lang="en-US" sz="2800" b="1" u="sng" dirty="0"/>
              <a:t>reflexes</a:t>
            </a:r>
            <a:r>
              <a:rPr lang="en-US" sz="2800" dirty="0"/>
              <a:t>.  Protected by vertebrae</a:t>
            </a:r>
          </a:p>
          <a:p>
            <a:pPr marL="0" lvl="1" indent="0" eaLnBrk="1" hangingPunct="1">
              <a:buNone/>
            </a:pPr>
            <a:endParaRPr lang="en-US" b="1" u="sng" dirty="0"/>
          </a:p>
          <a:p>
            <a:pPr marL="0" lvl="1" indent="0" algn="just" eaLnBrk="1" hangingPunct="1">
              <a:buNone/>
            </a:pPr>
            <a:r>
              <a:rPr lang="en-US" b="1" u="sng" dirty="0"/>
              <a:t>Peripheral Nervous System</a:t>
            </a:r>
            <a:r>
              <a:rPr lang="en-US" dirty="0"/>
              <a:t> (PNS): includes all nerves branching </a:t>
            </a:r>
            <a:r>
              <a:rPr lang="en-US" b="1" u="sng" dirty="0"/>
              <a:t>from CNS to body </a:t>
            </a:r>
          </a:p>
          <a:p>
            <a:pPr marL="400050" lvl="2" indent="0" eaLnBrk="1" hangingPunct="1">
              <a:buNone/>
            </a:pPr>
            <a:endParaRPr lang="en-US" dirty="0"/>
          </a:p>
          <a:p>
            <a:pPr marL="1314450" lvl="3" indent="-457200" eaLnBrk="1" hangingPunct="1">
              <a:buFont typeface="+mj-lt"/>
              <a:buAutoNum type="arabicPeriod"/>
            </a:pPr>
            <a:endParaRPr lang="en-US" sz="1200" dirty="0"/>
          </a:p>
          <a:p>
            <a:pPr marL="782638" indent="-609600" eaLnBrk="1" hangingPunct="1">
              <a:buFontTx/>
              <a:buNone/>
            </a:pPr>
            <a:endParaRPr lang="en-US" dirty="0"/>
          </a:p>
          <a:p>
            <a:pPr marL="782638" indent="-609600" eaLnBrk="1" hangingPunct="1">
              <a:buFontTx/>
              <a:buNone/>
            </a:pPr>
            <a:endParaRPr lang="en-US" dirty="0"/>
          </a:p>
        </p:txBody>
      </p:sp>
      <p:pic>
        <p:nvPicPr>
          <p:cNvPr id="84999" name="Picture 7" descr="http://images.clipart.com/thb/thb14/PH/OLA/36969114.thb.jpg?04600002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0" y="381000"/>
            <a:ext cx="2423596" cy="35052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C:\Users\mzaher\AppData\Local\Microsoft\Windows\Temporary Internet Files\Content.IE5\LRX9SVCP\MP90038581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3327074"/>
            <a:ext cx="2387081" cy="334191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690918420"/>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25508"/>
            <a:ext cx="8627582" cy="5570492"/>
          </a:xfrm>
        </p:spPr>
        <p:txBody>
          <a:bodyPr/>
          <a:lstStyle/>
          <a:p>
            <a:pPr marL="0" indent="0" algn="ctr">
              <a:lnSpc>
                <a:spcPct val="90000"/>
              </a:lnSpc>
              <a:buNone/>
            </a:pPr>
            <a:r>
              <a:rPr lang="en-US" b="1" dirty="0">
                <a:latin typeface="Calibri" pitchFamily="34" charset="0"/>
                <a:cs typeface="Calibri" pitchFamily="34" charset="0"/>
              </a:rPr>
              <a:t>How Did You Do?  Check Your Work!</a:t>
            </a:r>
            <a:r>
              <a:rPr lang="en-US" sz="2400" i="1" dirty="0"/>
              <a:t> </a:t>
            </a:r>
            <a:endParaRPr lang="en-US" sz="2400" dirty="0"/>
          </a:p>
          <a:p>
            <a:pPr marL="457200" lvl="0" indent="-457200">
              <a:buAutoNum type="arabicPeriod"/>
            </a:pPr>
            <a:r>
              <a:rPr lang="en-US" sz="2400" dirty="0"/>
              <a:t>There are 11 systems of the body.  List those systems and then come up with a mnemonic device to remember the 11 systems. </a:t>
            </a:r>
          </a:p>
          <a:p>
            <a:pPr marL="0" lvl="0" indent="0" algn="ctr">
              <a:buNone/>
            </a:pPr>
            <a:r>
              <a:rPr lang="en-US" sz="2400" dirty="0"/>
              <a:t>Remember, a mnemonic device uses the first letter of each word in a way that helps you to remember each word </a:t>
            </a:r>
          </a:p>
          <a:p>
            <a:pPr marL="0" indent="0" algn="ctr">
              <a:buNone/>
            </a:pPr>
            <a:r>
              <a:rPr lang="en-US" sz="2400" b="1" dirty="0"/>
              <a:t>The systems are:</a:t>
            </a:r>
          </a:p>
          <a:p>
            <a:pPr marL="0" indent="0" algn="ctr">
              <a:buNone/>
            </a:pPr>
            <a:r>
              <a:rPr lang="en-US" sz="2400" b="1" dirty="0"/>
              <a:t>Integumentary, Muscular, Skeletal, Cardiovascular/Circulatory, Respiratory, Lymphatic, Endocrine, Nervous, Excretory/Urinary, Digestive, Reproductive (Male/Female)</a:t>
            </a:r>
          </a:p>
          <a:p>
            <a:pPr marL="0" indent="0" algn="ctr">
              <a:buNone/>
            </a:pPr>
            <a:r>
              <a:rPr lang="en-US" sz="2400" b="1" dirty="0"/>
              <a:t>Here’s my example:</a:t>
            </a:r>
            <a:endParaRPr lang="en-US" sz="2400" dirty="0"/>
          </a:p>
          <a:p>
            <a:pPr marL="0" indent="0" algn="ctr">
              <a:buNone/>
            </a:pPr>
            <a:r>
              <a:rPr lang="en-US" sz="2400" b="1" u="sng" dirty="0"/>
              <a:t>I</a:t>
            </a:r>
            <a:r>
              <a:rPr lang="en-US" sz="2400" b="1" dirty="0"/>
              <a:t> </a:t>
            </a:r>
            <a:r>
              <a:rPr lang="en-US" sz="2400" b="1" u="sng" dirty="0"/>
              <a:t>M</a:t>
            </a:r>
            <a:r>
              <a:rPr lang="en-US" sz="2400" b="1" dirty="0"/>
              <a:t>ust </a:t>
            </a:r>
            <a:r>
              <a:rPr lang="en-US" sz="2400" b="1" u="sng" dirty="0"/>
              <a:t>S</a:t>
            </a:r>
            <a:r>
              <a:rPr lang="en-US" sz="2400" b="1" dirty="0"/>
              <a:t>top </a:t>
            </a:r>
            <a:r>
              <a:rPr lang="en-US" sz="2400" b="1" u="sng" dirty="0"/>
              <a:t>C</a:t>
            </a:r>
            <a:r>
              <a:rPr lang="en-US" sz="2400" b="1" dirty="0"/>
              <a:t>ollecting </a:t>
            </a:r>
            <a:r>
              <a:rPr lang="en-US" sz="2400" b="1" u="sng" dirty="0"/>
              <a:t>R</a:t>
            </a:r>
            <a:r>
              <a:rPr lang="en-US" sz="2400" b="1" dirty="0"/>
              <a:t>ipe </a:t>
            </a:r>
            <a:r>
              <a:rPr lang="en-US" sz="2400" b="1" u="sng" dirty="0"/>
              <a:t>L</a:t>
            </a:r>
            <a:r>
              <a:rPr lang="en-US" sz="2400" b="1" dirty="0"/>
              <a:t>emons </a:t>
            </a:r>
            <a:r>
              <a:rPr lang="en-US" sz="2400" b="1" u="sng" dirty="0"/>
              <a:t>E</a:t>
            </a:r>
            <a:r>
              <a:rPr lang="en-US" sz="2400" b="1" dirty="0"/>
              <a:t>ach </a:t>
            </a:r>
            <a:r>
              <a:rPr lang="en-US" sz="2400" b="1" u="sng" dirty="0"/>
              <a:t>N</a:t>
            </a:r>
            <a:r>
              <a:rPr lang="en-US" sz="2400" b="1" dirty="0"/>
              <a:t>ovember </a:t>
            </a:r>
            <a:r>
              <a:rPr lang="en-US" sz="2400" b="1" u="sng" dirty="0"/>
              <a:t>U</a:t>
            </a:r>
            <a:r>
              <a:rPr lang="en-US" sz="2400" b="1" dirty="0"/>
              <a:t>nder </a:t>
            </a:r>
            <a:r>
              <a:rPr lang="en-US" sz="2400" b="1" u="sng" dirty="0"/>
              <a:t>D</a:t>
            </a:r>
            <a:r>
              <a:rPr lang="en-US" sz="2400" b="1" dirty="0"/>
              <a:t>aily </a:t>
            </a:r>
            <a:r>
              <a:rPr lang="en-US" sz="2400" b="1" u="sng" dirty="0" err="1"/>
              <a:t>R</a:t>
            </a:r>
            <a:r>
              <a:rPr lang="en-US" sz="2400" b="1" dirty="0" err="1"/>
              <a:t>ainshowers</a:t>
            </a:r>
            <a:r>
              <a:rPr lang="en-US" sz="2400" b="1" dirty="0"/>
              <a:t> </a:t>
            </a:r>
          </a:p>
          <a:p>
            <a:pPr marL="0" indent="0" algn="ctr">
              <a:buNone/>
            </a:pPr>
            <a:r>
              <a:rPr lang="en-US" sz="2400" b="1" dirty="0"/>
              <a:t>What did YOU find?</a:t>
            </a:r>
            <a:endParaRPr lang="en-US" sz="2400" dirty="0"/>
          </a:p>
          <a:p>
            <a:pPr marL="0" indent="0">
              <a:buNone/>
            </a:pPr>
            <a:r>
              <a:rPr lang="en-US" sz="2400" dirty="0"/>
              <a:t> </a:t>
            </a:r>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1567163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241300" y="304800"/>
            <a:ext cx="8597900" cy="5562600"/>
          </a:xfrm>
        </p:spPr>
        <p:txBody>
          <a:bodyPr/>
          <a:lstStyle/>
          <a:p>
            <a:pPr marL="0" indent="0" algn="ctr" eaLnBrk="1" hangingPunct="1">
              <a:buFontTx/>
              <a:buNone/>
            </a:pPr>
            <a:r>
              <a:rPr lang="en-US" sz="3600" b="1" dirty="0"/>
              <a:t>So why is the brain so wrinkled?</a:t>
            </a:r>
          </a:p>
          <a:p>
            <a:pPr marL="0" indent="0" algn="just">
              <a:buNone/>
            </a:pPr>
            <a:r>
              <a:rPr lang="en-US" sz="2400" dirty="0"/>
              <a:t>Your brain is a really neat organ, storing all of your memories throughout your life, not to mention controlling everything you do!  When you’re born, your brain is only half the size it is when you’re an adult.  As it grows, it fills up your skull and runs out of growing room, creating the characteristic wrinkles you see as it folds in on itself.  The purpose?   To give you more surface area to THINK!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8657" y="3162300"/>
            <a:ext cx="4433143" cy="3619500"/>
          </a:xfrm>
          <a:prstGeom prst="rect">
            <a:avLst/>
          </a:prstGeom>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819930710"/>
      </p:ext>
    </p:extLst>
  </p:cSld>
  <p:clrMapOvr>
    <a:masterClrMapping/>
  </p:clrMapOvr>
  <p:transition spd="slow">
    <p:cove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533400" y="685800"/>
            <a:ext cx="3352800" cy="4648200"/>
          </a:xfrm>
        </p:spPr>
        <p:txBody>
          <a:bodyPr/>
          <a:lstStyle/>
          <a:p>
            <a:pPr marL="0" indent="0" algn="just" eaLnBrk="1" hangingPunct="1">
              <a:buFontTx/>
              <a:buNone/>
            </a:pPr>
            <a:r>
              <a:rPr lang="en-US" sz="2800" dirty="0"/>
              <a:t>CNS and PNS work together to </a:t>
            </a:r>
            <a:r>
              <a:rPr lang="en-US" sz="2800" b="1" u="sng" dirty="0"/>
              <a:t>respond to stimuli</a:t>
            </a:r>
            <a:r>
              <a:rPr lang="en-US" sz="2800" b="1" dirty="0"/>
              <a:t> </a:t>
            </a:r>
            <a:r>
              <a:rPr lang="en-US" sz="2800" dirty="0"/>
              <a:t>in your surroundings through the </a:t>
            </a:r>
            <a:r>
              <a:rPr lang="en-US" sz="2800" b="1" u="sng" dirty="0"/>
              <a:t>five senses</a:t>
            </a:r>
            <a:r>
              <a:rPr lang="en-US" sz="2800" dirty="0"/>
              <a:t>:</a:t>
            </a:r>
            <a:endParaRPr lang="en-US" sz="2800" b="1" dirty="0"/>
          </a:p>
          <a:p>
            <a:pPr lvl="1" eaLnBrk="1" hangingPunct="1">
              <a:buFontTx/>
              <a:buChar char="-"/>
            </a:pPr>
            <a:r>
              <a:rPr lang="en-US" sz="2400" b="1" u="sng" dirty="0"/>
              <a:t>Light</a:t>
            </a:r>
          </a:p>
          <a:p>
            <a:pPr lvl="1" eaLnBrk="1" hangingPunct="1">
              <a:buFontTx/>
              <a:buChar char="-"/>
            </a:pPr>
            <a:r>
              <a:rPr lang="en-US" sz="2400" b="1" u="sng" dirty="0"/>
              <a:t>Sound</a:t>
            </a:r>
          </a:p>
          <a:p>
            <a:pPr lvl="1" eaLnBrk="1" hangingPunct="1">
              <a:buFontTx/>
              <a:buChar char="-"/>
            </a:pPr>
            <a:r>
              <a:rPr lang="en-US" sz="2400" b="1" u="sng" dirty="0"/>
              <a:t>Heat</a:t>
            </a:r>
          </a:p>
          <a:p>
            <a:pPr lvl="1" eaLnBrk="1" hangingPunct="1">
              <a:buFontTx/>
              <a:buChar char="-"/>
            </a:pPr>
            <a:r>
              <a:rPr lang="en-US" sz="2400" b="1" u="sng" dirty="0"/>
              <a:t>Chemicals</a:t>
            </a:r>
          </a:p>
          <a:p>
            <a:pPr lvl="1" eaLnBrk="1" hangingPunct="1">
              <a:buFontTx/>
              <a:buChar char="-"/>
            </a:pPr>
            <a:r>
              <a:rPr lang="en-US" sz="2400" b="1" u="sng" dirty="0"/>
              <a:t>Pressure</a:t>
            </a:r>
            <a:r>
              <a:rPr lang="en-US" sz="2400" b="1" dirty="0"/>
              <a:t> </a:t>
            </a:r>
            <a:endParaRPr lang="en-US" sz="2400"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71401">
                        <a14:foregroundMark x1="36276" y1="40607" x2="49136" y2="51613"/>
                        <a14:foregroundMark x1="49904" y1="40987" x2="47409" y2="44592"/>
                        <a14:foregroundMark x1="43570" y1="64516" x2="38388" y2="96015"/>
                      </a14:backgroundRemoval>
                    </a14:imgEffect>
                  </a14:imgLayer>
                </a14:imgProps>
              </a:ext>
            </a:extLst>
          </a:blip>
          <a:srcRect r="30534"/>
          <a:stretch/>
        </p:blipFill>
        <p:spPr>
          <a:xfrm>
            <a:off x="4267200" y="228599"/>
            <a:ext cx="4419601" cy="6435559"/>
          </a:xfrm>
          <a:prstGeom prst="rect">
            <a:avLst/>
          </a:prstGeom>
        </p:spPr>
      </p:pic>
      <p:cxnSp>
        <p:nvCxnSpPr>
          <p:cNvPr id="6" name="Straight Arrow Connector 5"/>
          <p:cNvCxnSpPr/>
          <p:nvPr/>
        </p:nvCxnSpPr>
        <p:spPr>
          <a:xfrm flipH="1" flipV="1">
            <a:off x="7431112" y="3009900"/>
            <a:ext cx="1179487" cy="34453"/>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p:cNvCxnSpPr/>
          <p:nvPr/>
        </p:nvCxnSpPr>
        <p:spPr>
          <a:xfrm flipV="1">
            <a:off x="3886200" y="3966048"/>
            <a:ext cx="914400" cy="449905"/>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4495800" y="2819400"/>
            <a:ext cx="990602" cy="290411"/>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p:cNvCxnSpPr/>
          <p:nvPr/>
        </p:nvCxnSpPr>
        <p:spPr>
          <a:xfrm flipH="1" flipV="1">
            <a:off x="7239001" y="3280247"/>
            <a:ext cx="1066799" cy="377353"/>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flipH="1" flipV="1">
            <a:off x="7431112" y="3987182"/>
            <a:ext cx="990599" cy="449906"/>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13" name="TextBox 12"/>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1143000" y="457200"/>
            <a:ext cx="6858000" cy="1066800"/>
          </a:xfrm>
        </p:spPr>
        <p:txBody>
          <a:bodyPr/>
          <a:lstStyle/>
          <a:p>
            <a:pPr marL="406400" indent="-406400" algn="just" eaLnBrk="1" hangingPunct="1">
              <a:buFontTx/>
              <a:buAutoNum type="arabicPeriod"/>
              <a:tabLst>
                <a:tab pos="742950" algn="l"/>
              </a:tabLst>
            </a:pPr>
            <a:r>
              <a:rPr lang="en-US" sz="2800" b="1" u="sng" dirty="0"/>
              <a:t>Vision</a:t>
            </a:r>
            <a:r>
              <a:rPr lang="en-US" sz="2800" dirty="0"/>
              <a:t>: light stimulates </a:t>
            </a:r>
            <a:r>
              <a:rPr lang="en-US" sz="2800" b="1" u="sng" dirty="0"/>
              <a:t>rods</a:t>
            </a:r>
            <a:r>
              <a:rPr lang="en-US" sz="2800" b="1" dirty="0"/>
              <a:t> </a:t>
            </a:r>
            <a:r>
              <a:rPr lang="en-US" sz="2800" dirty="0"/>
              <a:t>(</a:t>
            </a:r>
            <a:r>
              <a:rPr lang="en-US" sz="2800" b="1" u="sng" dirty="0"/>
              <a:t>dim light</a:t>
            </a:r>
            <a:r>
              <a:rPr lang="en-US" sz="2800" dirty="0"/>
              <a:t>) and </a:t>
            </a:r>
            <a:r>
              <a:rPr lang="en-US" sz="2800" b="1" u="sng" dirty="0"/>
              <a:t>cones</a:t>
            </a:r>
            <a:r>
              <a:rPr lang="en-US" sz="2800" b="1" dirty="0"/>
              <a:t> </a:t>
            </a:r>
            <a:r>
              <a:rPr lang="en-US" sz="2800" dirty="0"/>
              <a:t>(</a:t>
            </a:r>
            <a:r>
              <a:rPr lang="en-US" sz="2800" b="1" u="sng" dirty="0"/>
              <a:t>colors</a:t>
            </a:r>
            <a:r>
              <a:rPr lang="en-US" sz="2800" dirty="0"/>
              <a:t>) and sends impulse to brain.  </a:t>
            </a:r>
            <a:endParaRPr lang="en-US" dirty="0"/>
          </a:p>
        </p:txBody>
      </p:sp>
      <p:pic>
        <p:nvPicPr>
          <p:cNvPr id="2" name="Picture 1"/>
          <p:cNvPicPr>
            <a:picLocks noChangeAspect="1"/>
          </p:cNvPicPr>
          <p:nvPr/>
        </p:nvPicPr>
        <p:blipFill>
          <a:blip r:embed="rId2"/>
          <a:stretch>
            <a:fillRect/>
          </a:stretch>
        </p:blipFill>
        <p:spPr>
          <a:xfrm>
            <a:off x="1143000" y="1524000"/>
            <a:ext cx="6858000" cy="5095875"/>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457200" y="381000"/>
            <a:ext cx="3958164" cy="3048000"/>
          </a:xfrm>
        </p:spPr>
        <p:txBody>
          <a:bodyPr/>
          <a:lstStyle/>
          <a:p>
            <a:pPr marL="609600" indent="-609600" algn="just" eaLnBrk="1" hangingPunct="1">
              <a:buFontTx/>
              <a:buAutoNum type="arabicPeriod" startAt="2"/>
            </a:pPr>
            <a:r>
              <a:rPr lang="en-US" sz="2800" b="1" u="sng" dirty="0">
                <a:hlinkClick r:id="rId2"/>
              </a:rPr>
              <a:t>Hearing</a:t>
            </a:r>
            <a:r>
              <a:rPr lang="en-US" sz="2800" dirty="0"/>
              <a:t>: outer ear gathers sound </a:t>
            </a:r>
            <a:r>
              <a:rPr lang="en-US" sz="2800" b="1" u="sng" dirty="0"/>
              <a:t>waves </a:t>
            </a:r>
            <a:r>
              <a:rPr lang="en-US" sz="2800" dirty="0"/>
              <a:t>that </a:t>
            </a:r>
            <a:r>
              <a:rPr lang="en-US" sz="2800" b="1" u="sng" dirty="0"/>
              <a:t>vibrate</a:t>
            </a:r>
            <a:r>
              <a:rPr lang="en-US" sz="2800" dirty="0"/>
              <a:t> tiny bones &amp; fluid which sends the impulse to brain</a:t>
            </a:r>
          </a:p>
        </p:txBody>
      </p:sp>
      <p:pic>
        <p:nvPicPr>
          <p:cNvPr id="1026" name="Picture 2" descr="http://images.clipart.com/thb/thb11/PO/5344_2005020025/010208_0649_01/23540307.thb.jpg?010208_0649_0167_l__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4998" y="457200"/>
            <a:ext cx="4156601" cy="5638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images.clipart.com/thb/thb3/23F/websters_06/647881.thb.jpg?wid755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608" y="2972334"/>
            <a:ext cx="3333750" cy="28956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p:cNvGrpSpPr/>
          <p:nvPr/>
        </p:nvGrpSpPr>
        <p:grpSpPr>
          <a:xfrm rot="1024789">
            <a:off x="3349466" y="3870309"/>
            <a:ext cx="472766" cy="506582"/>
            <a:chOff x="762000" y="3429000"/>
            <a:chExt cx="723900" cy="685800"/>
          </a:xfrm>
          <a:solidFill>
            <a:srgbClr val="FF0000"/>
          </a:solidFill>
        </p:grpSpPr>
        <p:sp>
          <p:nvSpPr>
            <p:cNvPr id="2" name="Oval 1"/>
            <p:cNvSpPr/>
            <p:nvPr/>
          </p:nvSpPr>
          <p:spPr>
            <a:xfrm>
              <a:off x="762000" y="3810000"/>
              <a:ext cx="342900" cy="304800"/>
            </a:xfrm>
            <a:prstGeom prst="ellipse">
              <a:avLst/>
            </a:prstGeom>
            <a:grp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1066800" y="3429000"/>
              <a:ext cx="419100" cy="228600"/>
            </a:xfrm>
            <a:prstGeom prst="rect">
              <a:avLst/>
            </a:prstGeom>
            <a:grp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p:nvPr/>
          </p:nvCxnSpPr>
          <p:spPr>
            <a:xfrm>
              <a:off x="1066800" y="3429000"/>
              <a:ext cx="0" cy="571500"/>
            </a:xfrm>
            <a:prstGeom prst="line">
              <a:avLst/>
            </a:prstGeom>
            <a:grpFill/>
            <a:ln w="69850">
              <a:solidFill>
                <a:srgbClr val="FF0000"/>
              </a:solidFill>
            </a:ln>
            <a:effectLst/>
          </p:spPr>
          <p:style>
            <a:lnRef idx="3">
              <a:schemeClr val="accent4"/>
            </a:lnRef>
            <a:fillRef idx="0">
              <a:schemeClr val="accent4"/>
            </a:fillRef>
            <a:effectRef idx="2">
              <a:schemeClr val="accent4"/>
            </a:effectRef>
            <a:fontRef idx="minor">
              <a:schemeClr val="tx1"/>
            </a:fontRef>
          </p:style>
        </p:cxnSp>
      </p:grpSp>
      <p:grpSp>
        <p:nvGrpSpPr>
          <p:cNvPr id="11" name="Group 10"/>
          <p:cNvGrpSpPr/>
          <p:nvPr/>
        </p:nvGrpSpPr>
        <p:grpSpPr>
          <a:xfrm rot="20961964">
            <a:off x="4346453" y="3730363"/>
            <a:ext cx="440655" cy="532836"/>
            <a:chOff x="762000" y="3429000"/>
            <a:chExt cx="723900" cy="685800"/>
          </a:xfrm>
          <a:solidFill>
            <a:srgbClr val="FF0000"/>
          </a:solidFill>
          <a:effectLst/>
        </p:grpSpPr>
        <p:sp>
          <p:nvSpPr>
            <p:cNvPr id="12" name="Oval 11"/>
            <p:cNvSpPr/>
            <p:nvPr/>
          </p:nvSpPr>
          <p:spPr>
            <a:xfrm>
              <a:off x="762000" y="3810000"/>
              <a:ext cx="342900" cy="304800"/>
            </a:xfrm>
            <a:prstGeom prst="ellipse">
              <a:avLst/>
            </a:prstGeom>
            <a:grp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1066800" y="3429000"/>
              <a:ext cx="419100" cy="228600"/>
            </a:xfrm>
            <a:prstGeom prst="rect">
              <a:avLst/>
            </a:prstGeom>
            <a:grp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4" name="Straight Connector 13"/>
            <p:cNvCxnSpPr/>
            <p:nvPr/>
          </p:nvCxnSpPr>
          <p:spPr>
            <a:xfrm>
              <a:off x="1066800" y="3429000"/>
              <a:ext cx="0" cy="571500"/>
            </a:xfrm>
            <a:prstGeom prst="line">
              <a:avLst/>
            </a:prstGeom>
            <a:grpFill/>
            <a:ln w="69850">
              <a:solidFill>
                <a:srgbClr val="FF0000"/>
              </a:solidFill>
            </a:ln>
            <a:effectLst/>
          </p:spPr>
          <p:style>
            <a:lnRef idx="3">
              <a:schemeClr val="accent4"/>
            </a:lnRef>
            <a:fillRef idx="0">
              <a:schemeClr val="accent4"/>
            </a:fillRef>
            <a:effectRef idx="2">
              <a:schemeClr val="accent4"/>
            </a:effectRef>
            <a:fontRef idx="minor">
              <a:schemeClr val="tx1"/>
            </a:fontRef>
          </p:style>
        </p:cxnSp>
      </p:grpSp>
      <p:grpSp>
        <p:nvGrpSpPr>
          <p:cNvPr id="15" name="Group 14"/>
          <p:cNvGrpSpPr/>
          <p:nvPr/>
        </p:nvGrpSpPr>
        <p:grpSpPr>
          <a:xfrm>
            <a:off x="4735005" y="4588585"/>
            <a:ext cx="381000" cy="533400"/>
            <a:chOff x="762000" y="3429000"/>
            <a:chExt cx="723900" cy="685800"/>
          </a:xfrm>
          <a:solidFill>
            <a:srgbClr val="99CC00"/>
          </a:solidFill>
        </p:grpSpPr>
        <p:sp>
          <p:nvSpPr>
            <p:cNvPr id="16" name="Oval 15"/>
            <p:cNvSpPr/>
            <p:nvPr/>
          </p:nvSpPr>
          <p:spPr>
            <a:xfrm>
              <a:off x="762000" y="3810000"/>
              <a:ext cx="342900" cy="304800"/>
            </a:xfrm>
            <a:prstGeom prst="ellipse">
              <a:avLst/>
            </a:prstGeom>
            <a:grpFill/>
            <a:ln>
              <a:solidFill>
                <a:srgbClr val="99CC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066800" y="3429000"/>
              <a:ext cx="419100" cy="228600"/>
            </a:xfrm>
            <a:prstGeom prst="rect">
              <a:avLst/>
            </a:prstGeom>
            <a:grpFill/>
            <a:ln>
              <a:solidFill>
                <a:srgbClr val="99CC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8" name="Straight Connector 17"/>
            <p:cNvCxnSpPr/>
            <p:nvPr/>
          </p:nvCxnSpPr>
          <p:spPr>
            <a:xfrm>
              <a:off x="1066800" y="3429000"/>
              <a:ext cx="0" cy="571500"/>
            </a:xfrm>
            <a:prstGeom prst="line">
              <a:avLst/>
            </a:prstGeom>
            <a:grpFill/>
            <a:ln w="69850">
              <a:solidFill>
                <a:srgbClr val="99CC00"/>
              </a:solidFill>
            </a:ln>
            <a:effectLst/>
          </p:spPr>
          <p:style>
            <a:lnRef idx="3">
              <a:schemeClr val="accent4"/>
            </a:lnRef>
            <a:fillRef idx="0">
              <a:schemeClr val="accent4"/>
            </a:fillRef>
            <a:effectRef idx="2">
              <a:schemeClr val="accent4"/>
            </a:effectRef>
            <a:fontRef idx="minor">
              <a:schemeClr val="tx1"/>
            </a:fontRef>
          </p:style>
        </p:cxnSp>
      </p:grpSp>
      <p:grpSp>
        <p:nvGrpSpPr>
          <p:cNvPr id="8" name="Group 7"/>
          <p:cNvGrpSpPr/>
          <p:nvPr/>
        </p:nvGrpSpPr>
        <p:grpSpPr>
          <a:xfrm>
            <a:off x="3594201" y="4975875"/>
            <a:ext cx="440655" cy="579428"/>
            <a:chOff x="3703732" y="5173307"/>
            <a:chExt cx="440655" cy="579428"/>
          </a:xfrm>
          <a:solidFill>
            <a:srgbClr val="00B0F0"/>
          </a:solidFill>
        </p:grpSpPr>
        <p:grpSp>
          <p:nvGrpSpPr>
            <p:cNvPr id="19" name="Group 18"/>
            <p:cNvGrpSpPr/>
            <p:nvPr/>
          </p:nvGrpSpPr>
          <p:grpSpPr>
            <a:xfrm rot="1235303">
              <a:off x="3703732" y="5173307"/>
              <a:ext cx="440655" cy="532836"/>
              <a:chOff x="762000" y="3429000"/>
              <a:chExt cx="723900" cy="685800"/>
            </a:xfrm>
            <a:grpFill/>
            <a:effectLst/>
          </p:grpSpPr>
          <p:sp>
            <p:nvSpPr>
              <p:cNvPr id="20" name="Oval 19"/>
              <p:cNvSpPr/>
              <p:nvPr/>
            </p:nvSpPr>
            <p:spPr>
              <a:xfrm>
                <a:off x="762000" y="3810000"/>
                <a:ext cx="342900" cy="304800"/>
              </a:xfrm>
              <a:prstGeom prst="ellipse">
                <a:avLst/>
              </a:prstGeom>
              <a:grp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p:cNvSpPr/>
              <p:nvPr/>
            </p:nvSpPr>
            <p:spPr>
              <a:xfrm>
                <a:off x="1066800" y="3429000"/>
                <a:ext cx="419100" cy="228600"/>
              </a:xfrm>
              <a:prstGeom prst="rect">
                <a:avLst/>
              </a:prstGeom>
              <a:grp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2" name="Straight Connector 21"/>
              <p:cNvCxnSpPr/>
              <p:nvPr/>
            </p:nvCxnSpPr>
            <p:spPr>
              <a:xfrm>
                <a:off x="1066800" y="3429000"/>
                <a:ext cx="0" cy="571500"/>
              </a:xfrm>
              <a:prstGeom prst="line">
                <a:avLst/>
              </a:prstGeom>
              <a:grpFill/>
              <a:ln w="69850">
                <a:solidFill>
                  <a:srgbClr val="00B0F0"/>
                </a:solidFill>
              </a:ln>
              <a:effectLst/>
            </p:spPr>
            <p:style>
              <a:lnRef idx="3">
                <a:schemeClr val="accent4"/>
              </a:lnRef>
              <a:fillRef idx="0">
                <a:schemeClr val="accent4"/>
              </a:fillRef>
              <a:effectRef idx="2">
                <a:schemeClr val="accent4"/>
              </a:effectRef>
              <a:fontRef idx="minor">
                <a:schemeClr val="tx1"/>
              </a:fontRef>
            </p:style>
          </p:cxnSp>
        </p:grpSp>
        <p:cxnSp>
          <p:nvCxnSpPr>
            <p:cNvPr id="23" name="Straight Connector 22"/>
            <p:cNvCxnSpPr/>
            <p:nvPr/>
          </p:nvCxnSpPr>
          <p:spPr>
            <a:xfrm rot="1235303">
              <a:off x="4112928" y="5243621"/>
              <a:ext cx="0" cy="444030"/>
            </a:xfrm>
            <a:prstGeom prst="line">
              <a:avLst/>
            </a:prstGeom>
            <a:grpFill/>
            <a:ln w="69850">
              <a:solidFill>
                <a:srgbClr val="00B0F0"/>
              </a:solidFill>
            </a:ln>
            <a:effectLst/>
          </p:spPr>
          <p:style>
            <a:lnRef idx="3">
              <a:schemeClr val="accent4"/>
            </a:lnRef>
            <a:fillRef idx="0">
              <a:schemeClr val="accent4"/>
            </a:fillRef>
            <a:effectRef idx="2">
              <a:schemeClr val="accent4"/>
            </a:effectRef>
            <a:fontRef idx="minor">
              <a:schemeClr val="tx1"/>
            </a:fontRef>
          </p:style>
        </p:cxnSp>
        <p:sp>
          <p:nvSpPr>
            <p:cNvPr id="24" name="Oval 23"/>
            <p:cNvSpPr/>
            <p:nvPr/>
          </p:nvSpPr>
          <p:spPr>
            <a:xfrm rot="1235303">
              <a:off x="3870578" y="5515919"/>
              <a:ext cx="208731" cy="236816"/>
            </a:xfrm>
            <a:prstGeom prst="ellipse">
              <a:avLst/>
            </a:prstGeom>
            <a:grp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5" name="TextBox 2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2.5E-6 2.59259E-6 L -0.03889 -0.03449 L -0.06406 -0.01667 C -0.07934 -0.01343 -0.07622 -0.00116 -0.09045 0.01435 C -0.10469 0.02986 -0.13438 0.07222 -0.14913 0.07662 C -0.16945 0.08727 -0.16858 0.05162 -0.17882 0.04097 C -0.18906 0.03032 -0.19445 0.0162 -0.21059 0.01227 L -0.27552 0.01666 L -0.33559 0.06782 " pathEditMode="relative" rAng="0" ptsTypes="FAfafaFAF">
                                      <p:cBhvr>
                                        <p:cTn id="6" dur="2000" fill="hold"/>
                                        <p:tgtEl>
                                          <p:spTgt spid="7"/>
                                        </p:tgtEl>
                                        <p:attrNameLst>
                                          <p:attrName>ppt_x</p:attrName>
                                          <p:attrName>ppt_y</p:attrName>
                                        </p:attrNameLst>
                                      </p:cBhvr>
                                      <p:rCtr x="-16788" y="2639"/>
                                    </p:animMotion>
                                  </p:childTnLst>
                                </p:cTn>
                              </p:par>
                              <p:par>
                                <p:cTn id="7" presetID="37" presetClass="path" presetSubtype="0" accel="50000" decel="50000" fill="hold" nodeType="withEffect">
                                  <p:stCondLst>
                                    <p:cond delay="700"/>
                                  </p:stCondLst>
                                  <p:childTnLst>
                                    <p:animMotion origin="layout" path="M 0.00955 -0.00532 L -0.03716 -0.0875 L -0.09549 -0.10764 C -0.11493 -0.10393 -0.14618 -0.10509 -0.16059 -0.09653 C -0.18091 -0.09722 -0.2 -0.11435 -0.21719 -0.11203 C -0.27726 -0.0875 -0.24341 -0.07708 -0.26406 -0.0831 L -0.30886 -0.12546 L -0.37222 -0.15879 " pathEditMode="relative" rAng="0" ptsTypes="FAfafFAF">
                                      <p:cBhvr>
                                        <p:cTn id="8" dur="2000" fill="hold"/>
                                        <p:tgtEl>
                                          <p:spTgt spid="8"/>
                                        </p:tgtEl>
                                        <p:attrNameLst>
                                          <p:attrName>ppt_x</p:attrName>
                                          <p:attrName>ppt_y</p:attrName>
                                        </p:attrNameLst>
                                      </p:cBhvr>
                                      <p:rCtr x="-19097" y="-7685"/>
                                    </p:animMotion>
                                  </p:childTnLst>
                                </p:cTn>
                              </p:par>
                              <p:par>
                                <p:cTn id="9" presetID="37" presetClass="path" presetSubtype="0" accel="50000" decel="50000" fill="hold" nodeType="withEffect">
                                  <p:stCondLst>
                                    <p:cond delay="1500"/>
                                  </p:stCondLst>
                                  <p:childTnLst>
                                    <p:animMotion origin="layout" path="M 3.88889E-6 1.48148E-6 L -0.075 -0.00903 C -0.1 -0.01435 -0.12813 0.06643 -0.15504 0.07546 C -0.1823 0.08449 -0.2099 0.04074 -0.23681 0.04444 C -0.26407 0.04051 -0.29896 0.09606 -0.31667 0.09768 C -0.33473 0.0993 -0.33177 0.06435 -0.34358 0.05486 L -0.38837 0.04004 L -0.46841 0.06296 " pathEditMode="relative" rAng="0" ptsTypes="FfafaFAF">
                                      <p:cBhvr>
                                        <p:cTn id="10" dur="2000" fill="hold"/>
                                        <p:tgtEl>
                                          <p:spTgt spid="11"/>
                                        </p:tgtEl>
                                        <p:attrNameLst>
                                          <p:attrName>ppt_x</p:attrName>
                                          <p:attrName>ppt_y</p:attrName>
                                        </p:attrNameLst>
                                      </p:cBhvr>
                                      <p:rCtr x="-23420" y="4236"/>
                                    </p:animMotion>
                                  </p:childTnLst>
                                </p:cTn>
                              </p:par>
                              <p:par>
                                <p:cTn id="11" presetID="37" presetClass="path" presetSubtype="0" accel="50000" decel="50000" fill="hold" nodeType="withEffect">
                                  <p:stCondLst>
                                    <p:cond delay="2300"/>
                                  </p:stCondLst>
                                  <p:childTnLst>
                                    <p:animMotion origin="layout" path="M 0.00034 0.00046 L -0.06372 0.00556 L -0.08872 -0.02338 C -0.11042 -0.06343 -0.15365 -0.16343 -0.22032 -0.04792 C -0.29375 -0.01458 -0.34046 -0.01898 -0.35869 -0.05903 L -0.42466 -0.075 L -0.48803 -0.06389 " pathEditMode="relative" rAng="0" ptsTypes="FAffFAF">
                                      <p:cBhvr>
                                        <p:cTn id="12" dur="2000" fill="hold"/>
                                        <p:tgtEl>
                                          <p:spTgt spid="15"/>
                                        </p:tgtEl>
                                        <p:attrNameLst>
                                          <p:attrName>ppt_x</p:attrName>
                                          <p:attrName>ppt_y</p:attrName>
                                        </p:attrNameLst>
                                      </p:cBhvr>
                                      <p:rCtr x="-24427"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387510" y="1757362"/>
            <a:ext cx="3505200" cy="3576637"/>
          </a:xfrm>
        </p:spPr>
        <p:txBody>
          <a:bodyPr/>
          <a:lstStyle/>
          <a:p>
            <a:pPr marL="635000" indent="-635000" algn="just" eaLnBrk="1" hangingPunct="1">
              <a:buFontTx/>
              <a:buNone/>
            </a:pPr>
            <a:r>
              <a:rPr lang="en-US" sz="2800" dirty="0"/>
              <a:t>3. </a:t>
            </a:r>
            <a:r>
              <a:rPr lang="en-US" sz="2800" b="1" u="sng" dirty="0"/>
              <a:t>Smell &amp; Taste</a:t>
            </a:r>
            <a:r>
              <a:rPr lang="en-US" sz="2800" dirty="0"/>
              <a:t>: molecules in air stimulate nerve cells in the nasal passages (</a:t>
            </a:r>
            <a:r>
              <a:rPr lang="en-US" sz="2800" b="1" u="sng" dirty="0"/>
              <a:t>olfactory cells</a:t>
            </a:r>
            <a:r>
              <a:rPr lang="en-US" sz="2800" dirty="0"/>
              <a:t>) &amp; on the tongue (</a:t>
            </a:r>
            <a:r>
              <a:rPr lang="en-US" sz="2800" b="1" u="sng" dirty="0"/>
              <a:t>taste buds</a:t>
            </a:r>
            <a:r>
              <a:rPr lang="en-US" sz="2800" dirty="0"/>
              <a:t>)</a:t>
            </a:r>
          </a:p>
          <a:p>
            <a:pPr marL="1279525" lvl="1" indent="-533400" eaLnBrk="1" hangingPunct="1">
              <a:lnSpc>
                <a:spcPct val="80000"/>
              </a:lnSpc>
              <a:buFontTx/>
              <a:buChar char="•"/>
            </a:pPr>
            <a:endParaRPr lang="en-US" sz="2400" dirty="0"/>
          </a:p>
        </p:txBody>
      </p:sp>
      <p:pic>
        <p:nvPicPr>
          <p:cNvPr id="4098" name="Picture 2" descr="http://images.clipart.com/thb/thb9/PH/5344_2004120013/021011_1720_00/19164301.thb.jpg?021011_1720_0022_l__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3657600"/>
            <a:ext cx="4821775" cy="320992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 name="Curved Connector 2"/>
          <p:cNvCxnSpPr/>
          <p:nvPr/>
        </p:nvCxnSpPr>
        <p:spPr>
          <a:xfrm rot="16200000" flipV="1">
            <a:off x="4538349" y="4322026"/>
            <a:ext cx="594364" cy="179912"/>
          </a:xfrm>
          <a:prstGeom prst="curvedConnector3">
            <a:avLst>
              <a:gd name="adj1" fmla="val 50000"/>
            </a:avLst>
          </a:prstGeom>
          <a:ln>
            <a:solidFill>
              <a:srgbClr val="FF9933"/>
            </a:solidFill>
          </a:ln>
          <a:effectLst/>
        </p:spPr>
        <p:style>
          <a:lnRef idx="3">
            <a:schemeClr val="accent1"/>
          </a:lnRef>
          <a:fillRef idx="0">
            <a:schemeClr val="accent1"/>
          </a:fillRef>
          <a:effectRef idx="2">
            <a:schemeClr val="accent1"/>
          </a:effectRef>
          <a:fontRef idx="minor">
            <a:schemeClr val="tx1"/>
          </a:fontRef>
        </p:style>
      </p:cxnSp>
      <p:cxnSp>
        <p:nvCxnSpPr>
          <p:cNvPr id="13" name="Curved Connector 12"/>
          <p:cNvCxnSpPr/>
          <p:nvPr/>
        </p:nvCxnSpPr>
        <p:spPr>
          <a:xfrm rot="16200000" flipV="1">
            <a:off x="4833206" y="4036274"/>
            <a:ext cx="434339" cy="179912"/>
          </a:xfrm>
          <a:prstGeom prst="curvedConnector3">
            <a:avLst>
              <a:gd name="adj1" fmla="val 50000"/>
            </a:avLst>
          </a:prstGeom>
          <a:ln>
            <a:solidFill>
              <a:srgbClr val="FFFF00"/>
            </a:solidFill>
          </a:ln>
          <a:effectLst/>
        </p:spPr>
        <p:style>
          <a:lnRef idx="3">
            <a:schemeClr val="accent1"/>
          </a:lnRef>
          <a:fillRef idx="0">
            <a:schemeClr val="accent1"/>
          </a:fillRef>
          <a:effectRef idx="2">
            <a:schemeClr val="accent1"/>
          </a:effectRef>
          <a:fontRef idx="minor">
            <a:schemeClr val="tx1"/>
          </a:fontRef>
        </p:style>
      </p:cxnSp>
      <p:cxnSp>
        <p:nvCxnSpPr>
          <p:cNvPr id="14" name="Curved Connector 13"/>
          <p:cNvCxnSpPr/>
          <p:nvPr/>
        </p:nvCxnSpPr>
        <p:spPr>
          <a:xfrm rot="5400000" flipH="1" flipV="1">
            <a:off x="4985483" y="4219043"/>
            <a:ext cx="594366" cy="111547"/>
          </a:xfrm>
          <a:prstGeom prst="curvedConnector3">
            <a:avLst>
              <a:gd name="adj1" fmla="val 50000"/>
            </a:avLst>
          </a:prstGeom>
          <a:ln>
            <a:solidFill>
              <a:srgbClr val="99CC00"/>
            </a:solidFill>
          </a:ln>
          <a:effectLst/>
        </p:spPr>
        <p:style>
          <a:lnRef idx="3">
            <a:schemeClr val="accent1"/>
          </a:lnRef>
          <a:fillRef idx="0">
            <a:schemeClr val="accent1"/>
          </a:fillRef>
          <a:effectRef idx="2">
            <a:schemeClr val="accent1"/>
          </a:effectRef>
          <a:fontRef idx="minor">
            <a:schemeClr val="tx1"/>
          </a:fontRef>
        </p:style>
      </p:cxnSp>
      <p:cxnSp>
        <p:nvCxnSpPr>
          <p:cNvPr id="15" name="Curved Connector 14"/>
          <p:cNvCxnSpPr/>
          <p:nvPr/>
        </p:nvCxnSpPr>
        <p:spPr>
          <a:xfrm rot="5400000" flipH="1" flipV="1">
            <a:off x="5189753" y="4454732"/>
            <a:ext cx="594365" cy="234536"/>
          </a:xfrm>
          <a:prstGeom prst="curvedConnector3">
            <a:avLst>
              <a:gd name="adj1" fmla="val 50000"/>
            </a:avLst>
          </a:prstGeom>
          <a:ln>
            <a:solidFill>
              <a:srgbClr val="00B0F0"/>
            </a:solidFill>
          </a:ln>
          <a:effectLst/>
        </p:spPr>
        <p:style>
          <a:lnRef idx="3">
            <a:schemeClr val="accent1"/>
          </a:lnRef>
          <a:fillRef idx="0">
            <a:schemeClr val="accent1"/>
          </a:fillRef>
          <a:effectRef idx="2">
            <a:schemeClr val="accent1"/>
          </a:effectRef>
          <a:fontRef idx="minor">
            <a:schemeClr val="tx1"/>
          </a:fontRef>
        </p:style>
      </p:cxn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1981">
                        <a14:foregroundMark x1="21507" y1="7119" x2="85784" y2="36949"/>
                        <a14:foregroundMark x1="91373" y1="32373" x2="58931" y2="17458"/>
                        <a14:foregroundMark x1="70474" y1="27458" x2="86148" y2="34237"/>
                        <a14:foregroundMark x1="23329" y1="18644" x2="55529" y2="25085"/>
                        <a14:foregroundMark x1="20535" y1="27119" x2="30620" y2="30339"/>
                        <a14:foregroundMark x1="24909" y1="10508" x2="40340" y2="20678"/>
                        <a14:foregroundMark x1="19441" y1="5254" x2="19927" y2="22712"/>
                        <a14:foregroundMark x1="24058" y1="85424" x2="29162" y2="39153"/>
                        <a14:foregroundMark x1="27461" y1="44576" x2="64399" y2="31525"/>
                        <a14:foregroundMark x1="45930" y1="37119" x2="86148" y2="50169"/>
                        <a14:foregroundMark x1="32807" y1="48136" x2="39490" y2="43898"/>
                        <a14:foregroundMark x1="37546" y1="45254" x2="52491" y2="47797"/>
                        <a14:foregroundMark x1="51276" y1="47797" x2="65735" y2="52542"/>
                        <a14:foregroundMark x1="65735" y1="52712" x2="83232" y2="52542"/>
                        <a14:foregroundMark x1="84569" y1="39153" x2="87606" y2="48136"/>
                        <a14:foregroundMark x1="85784" y1="51186" x2="85784" y2="51186"/>
                        <a14:foregroundMark x1="85784" y1="51186" x2="80437" y2="53220"/>
                        <a14:foregroundMark x1="27947" y1="60678" x2="30377" y2="50000"/>
                        <a14:backgroundMark x1="62697" y1="14915" x2="88700" y2="28814"/>
                      </a14:backgroundRemoval>
                    </a14:imgEffect>
                  </a14:imgLayer>
                </a14:imgProps>
              </a:ext>
            </a:extLst>
          </a:blip>
          <a:stretch>
            <a:fillRect/>
          </a:stretch>
        </p:blipFill>
        <p:spPr>
          <a:xfrm>
            <a:off x="4501541" y="280314"/>
            <a:ext cx="4463141" cy="3199578"/>
          </a:xfrm>
          <a:prstGeom prst="rect">
            <a:avLst/>
          </a:prstGeom>
        </p:spPr>
      </p:pic>
      <p:sp>
        <p:nvSpPr>
          <p:cNvPr id="10" name="TextBox 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05556E-6 -3.7037E-7 C 0.00017 -0.00856 0.00052 -0.01481 0.00069 -0.02292 C 0.00104 -0.03171 0.00121 -0.04074 0.00156 -0.04977 C 0.00173 -0.05278 0.00173 -0.05671 0.00208 -0.05903 C 0.00225 -0.06042 0.00243 -0.06157 0.00277 -0.06343 C 0.00295 -0.06481 0.00295 -0.06667 0.00312 -0.06806 C 0.00434 -0.07546 0.00573 -0.07662 0.00729 -0.07986 C 0.00764 -0.08287 0.00833 -0.08518 0.0085 -0.08912 C 0.00868 -0.0912 0.00885 -0.09306 0.00902 -0.09514 C 0.01007 -0.10417 0.01267 -0.10556 0.01423 -0.10556 C 0.01771 -0.10949 0.01597 -0.1081 0.01944 -0.11018 C 0.02152 -0.10949 0.02378 -0.10995 0.02587 -0.10856 C 0.02725 -0.10787 0.02934 -0.10093 0.03055 -0.09815 C 0.03159 -0.10023 0.03125 -0.10255 0.03212 -0.10556 C 0.03385 -0.10833 0.03455 -0.10903 0.03663 -0.11018 C 0.03837 -0.11412 0.03871 -0.12801 0.03871 -0.13866 C 0.03871 -0.1412 0.03871 -0.14375 0.03871 -0.14606 " pathEditMode="relative" rAng="0" ptsTypes="AAAAAAAAAAAAAAAAA">
                                      <p:cBhvr>
                                        <p:cTn id="6" dur="2000" fill="hold"/>
                                        <p:tgtEl>
                                          <p:spTgt spid="13"/>
                                        </p:tgtEl>
                                        <p:attrNameLst>
                                          <p:attrName>ppt_x</p:attrName>
                                          <p:attrName>ppt_y</p:attrName>
                                        </p:attrNameLst>
                                      </p:cBhvr>
                                      <p:rCtr x="1927" y="-7315"/>
                                    </p:animMotion>
                                  </p:childTnLst>
                                </p:cTn>
                              </p:par>
                              <p:par>
                                <p:cTn id="7" presetID="0" presetClass="path" presetSubtype="0" accel="50000" decel="50000" fill="hold" nodeType="withEffect">
                                  <p:stCondLst>
                                    <p:cond delay="0"/>
                                  </p:stCondLst>
                                  <p:childTnLst>
                                    <p:animMotion origin="layout" path="M -4.16667E-6 3.7037E-7 C -4.16667E-6 -0.03495 -4.16667E-6 -0.06991 0.00018 -0.10486 C 0.00018 -0.10787 0.00018 -0.11111 0.00035 -0.11366 C 0.00087 -0.12477 0.00365 -0.13958 0.00452 -0.13958 C 0.00504 -0.14537 0.00573 -0.15 0.00608 -0.15718 C 0.00643 -0.16296 0.00695 -0.17384 0.00764 -0.17755 C 0.00782 -0.17917 0.00816 -0.17917 0.00834 -0.18056 C 0.00851 -0.18218 0.00886 -0.18449 0.00903 -0.18634 C 0.01007 -0.21343 0.01112 -0.2125 0.01285 -0.2213 C 0.01389 -0.22083 0.0191 -0.23056 0.02118 -0.20972 C 0.02136 -0.19722 0.02153 -0.20069 0.02205 -0.19213 C 0.02396 -0.1706 0.02535 -0.18449 0.02848 -0.18634 C 0.03091 -0.19236 0.03021 -0.18333 0.03108 -0.19792 C 0.03143 -0.22708 0.03143 -0.22083 0.03108 -0.25926 C 0.03108 -0.26227 0.03091 -0.26782 0.03091 -0.26759 " pathEditMode="relative" rAng="0" ptsTypes="AAAAAAAAAAAAAAA">
                                      <p:cBhvr>
                                        <p:cTn id="8" dur="2000" fill="hold"/>
                                        <p:tgtEl>
                                          <p:spTgt spid="14"/>
                                        </p:tgtEl>
                                        <p:attrNameLst>
                                          <p:attrName>ppt_x</p:attrName>
                                          <p:attrName>ppt_y</p:attrName>
                                        </p:attrNameLst>
                                      </p:cBhvr>
                                      <p:rCtr x="1563" y="-13403"/>
                                    </p:animMotion>
                                  </p:childTnLst>
                                </p:cTn>
                              </p:par>
                              <p:par>
                                <p:cTn id="9" presetID="0" presetClass="path" presetSubtype="0" accel="50000" decel="50000" fill="hold" nodeType="withEffect">
                                  <p:stCondLst>
                                    <p:cond delay="0"/>
                                  </p:stCondLst>
                                  <p:childTnLst>
                                    <p:animMotion origin="layout" path="M -0.00035 2.96296E-6 C -0.00017 -0.03033 -0.00122 -0.05625 0.00174 -0.08033 C 0.00208 -0.09074 0.00226 -0.0926 0.00417 -0.0963 C 0.0066 -0.10857 0.0033 -0.09352 0.00625 -0.10278 C 0.00833 -0.10926 0.01007 -0.11875 0.01215 -0.125 C 0.01424 -0.13148 0.01684 -0.13866 0.01927 -0.14306 C 0.02083 -0.14607 0.02257 -0.14676 0.02413 -0.14977 C 0.03819 -0.14746 0.03333 -0.14746 0.03871 -0.14746 C 0.04965 -0.15023 0.06007 -0.15047 0.07066 -0.13843 C 0.07361 -0.14005 0.07656 -0.14306 0.07951 -0.14306 C 0.08021 -0.15486 0.07951 -0.14792 0.08194 -0.16088 C 0.08246 -0.1632 0.08316 -0.1676 0.08316 -0.16736 C 0.0842 -0.18172 0.08472 -0.19537 0.08316 -0.20996 C 0.08125 -0.22871 0.0816 -0.21644 0.0816 -0.23218 " pathEditMode="relative" rAng="0" ptsTypes="AAAAAAAAAAAAAA">
                                      <p:cBhvr>
                                        <p:cTn id="10" dur="2000" fill="hold"/>
                                        <p:tgtEl>
                                          <p:spTgt spid="3"/>
                                        </p:tgtEl>
                                        <p:attrNameLst>
                                          <p:attrName>ppt_x</p:attrName>
                                          <p:attrName>ppt_y</p:attrName>
                                        </p:attrNameLst>
                                      </p:cBhvr>
                                      <p:rCtr x="4201" y="-11620"/>
                                    </p:animMotion>
                                  </p:childTnLst>
                                </p:cTn>
                              </p:par>
                              <p:par>
                                <p:cTn id="11" presetID="0" presetClass="path" presetSubtype="0" accel="50000" decel="50000" fill="hold" nodeType="withEffect">
                                  <p:stCondLst>
                                    <p:cond delay="0"/>
                                  </p:stCondLst>
                                  <p:childTnLst>
                                    <p:animMotion origin="layout" path="M -0.00191 3.33333E-6 C -0.00191 -0.0301 -0.00226 -0.09283 -0.00139 -0.10301 C -0.00139 -0.10417 -0.00139 -0.10648 -0.00139 -0.10625 C -0.00122 -0.10926 -0.00122 -0.11204 -0.00122 -0.11736 C -0.00104 -0.12037 -0.00087 -0.12662 -0.00087 -0.12824 C -0.00087 -0.12917 -0.00087 -0.1294 -0.00087 -0.1301 C -0.00069 -0.13056 -0.00069 -0.13102 -0.00069 -0.13195 C -0.00069 -0.13426 -0.00052 -0.13982 -0.00035 -0.14098 C -0.00017 -0.14422 1.11022E-16 -0.14329 0.00035 -0.14445 C 0.00069 -0.15232 0.00104 -0.14375 0.00139 -0.13727 C 0.00156 -0.1338 0.00156 -0.1301 0.00156 -0.12639 C 0.00174 -0.125 0.00174 -0.12223 0.00174 -0.12107 C 0.00191 -0.11505 0.00208 -0.11482 0.00226 -0.11389 C 0.00226 -0.11181 0.00243 -0.11019 0.00243 -0.10996 C 0.00278 -0.10625 0.00295 -0.10741 0.00313 -0.11389 C 0.00313 -0.12084 0.00313 -0.12523 0.0033 -0.13195 C 0.00313 -0.15 0.00313 -0.16806 0.00313 -0.18611 C 0.00313 -0.19121 0.00313 -0.20394 0.00295 -0.20764 C 0.00295 -0.20926 0.00295 -0.21111 0.00295 -0.21088 " pathEditMode="relative" rAng="0" ptsTypes="AAAAAAAAAAAAAAAAAAA">
                                      <p:cBhvr>
                                        <p:cTn id="12" dur="2000" fill="hold"/>
                                        <p:tgtEl>
                                          <p:spTgt spid="15"/>
                                        </p:tgtEl>
                                        <p:attrNameLst>
                                          <p:attrName>ppt_x</p:attrName>
                                          <p:attrName>ppt_y</p:attrName>
                                        </p:attrNameLst>
                                      </p:cBhvr>
                                      <p:rCtr x="243" y="-10556"/>
                                    </p:animMotion>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381000" y="2133599"/>
            <a:ext cx="4114800" cy="3230301"/>
          </a:xfrm>
        </p:spPr>
        <p:txBody>
          <a:bodyPr/>
          <a:lstStyle/>
          <a:p>
            <a:pPr marL="514350" indent="-514350" eaLnBrk="1" hangingPunct="1">
              <a:buFontTx/>
              <a:buAutoNum type="arabicPeriod" startAt="4"/>
            </a:pPr>
            <a:r>
              <a:rPr lang="en-US" sz="2800" b="1" u="sng" dirty="0"/>
              <a:t>Touch</a:t>
            </a:r>
            <a:r>
              <a:rPr lang="en-US" sz="2800" dirty="0"/>
              <a:t>: receptors found in organs &amp; skin detect changes in </a:t>
            </a:r>
            <a:r>
              <a:rPr lang="en-US" sz="2800" b="1" u="sng" dirty="0"/>
              <a:t>pressure</a:t>
            </a:r>
            <a:r>
              <a:rPr lang="en-US" sz="2800" dirty="0"/>
              <a:t>, </a:t>
            </a:r>
            <a:r>
              <a:rPr lang="en-US" sz="2800" b="1" u="sng" dirty="0"/>
              <a:t>pain</a:t>
            </a:r>
            <a:r>
              <a:rPr lang="en-US" sz="2800" dirty="0"/>
              <a:t>, and </a:t>
            </a:r>
            <a:r>
              <a:rPr lang="en-US" sz="2800" b="1" u="sng" dirty="0"/>
              <a:t>temperature</a:t>
            </a:r>
          </a:p>
          <a:p>
            <a:pPr marL="0" indent="0" algn="ctr" eaLnBrk="1" hangingPunct="1">
              <a:buNone/>
            </a:pPr>
            <a:endParaRPr lang="en-US" sz="2000" i="1" dirty="0">
              <a:solidFill>
                <a:schemeClr val="accent6"/>
              </a:solidFill>
            </a:endParaRPr>
          </a:p>
          <a:p>
            <a:pPr marL="0" indent="0" algn="ctr" eaLnBrk="1" hangingPunct="1">
              <a:buNone/>
            </a:pPr>
            <a:r>
              <a:rPr lang="en-US" sz="2000" i="1" dirty="0">
                <a:solidFill>
                  <a:schemeClr val="accent6"/>
                </a:solidFill>
              </a:rPr>
              <a:t>What do you notice about the distribution of nerve receptors for each type of condition?</a:t>
            </a:r>
          </a:p>
        </p:txBody>
      </p:sp>
      <p:pic>
        <p:nvPicPr>
          <p:cNvPr id="93193" name="Picture 9" descr="http://images.clipart.com/thw/thw11/CL/5433_2005010014/000803_1057_15/20502031.thb.jpg?000803_1057_1590_v__v"/>
          <p:cNvPicPr>
            <a:picLocks noChangeAspect="1" noChangeArrowheads="1"/>
          </p:cNvPicPr>
          <p:nvPr/>
        </p:nvPicPr>
        <p:blipFill rotWithShape="1">
          <a:blip r:embed="rId2">
            <a:extLst>
              <a:ext uri="{28A0092B-C50C-407E-A947-70E740481C1C}">
                <a14:useLocalDpi xmlns:a14="http://schemas.microsoft.com/office/drawing/2010/main"/>
              </a:ext>
            </a:extLst>
          </a:blip>
          <a:srcRect b="15097"/>
          <a:stretch/>
        </p:blipFill>
        <p:spPr bwMode="auto">
          <a:xfrm>
            <a:off x="4648111" y="1261566"/>
            <a:ext cx="1981289" cy="1893114"/>
          </a:xfrm>
          <a:prstGeom prst="rect">
            <a:avLst/>
          </a:prstGeom>
          <a:noFill/>
          <a:extLst>
            <a:ext uri="{909E8E84-426E-40dd-AFC4-6F175D3DCCD1}">
              <a14:hiddenFill xmlns="" xmlns:a14="http://schemas.microsoft.com/office/drawing/2010/main">
                <a:solidFill>
                  <a:srgbClr val="FFFFFF"/>
                </a:solidFill>
              </a14:hiddenFill>
            </a:ext>
          </a:extLst>
        </p:spPr>
      </p:pic>
      <p:pic>
        <p:nvPicPr>
          <p:cNvPr id="93195" name="Picture 11" descr="http://images.clipart.com/thw/thw11/CL/5344_2005010018/000803_1063_94/22104305.thb.jpg?000803_1063_9457_v__v"/>
          <p:cNvPicPr>
            <a:picLocks noChangeAspect="1" noChangeArrowheads="1"/>
          </p:cNvPicPr>
          <p:nvPr/>
        </p:nvPicPr>
        <p:blipFill rotWithShape="1">
          <a:blip r:embed="rId3">
            <a:extLst>
              <a:ext uri="{28A0092B-C50C-407E-A947-70E740481C1C}">
                <a14:useLocalDpi xmlns:a14="http://schemas.microsoft.com/office/drawing/2010/main"/>
              </a:ext>
            </a:extLst>
          </a:blip>
          <a:srcRect b="19447"/>
          <a:stretch/>
        </p:blipFill>
        <p:spPr bwMode="auto">
          <a:xfrm>
            <a:off x="6888480" y="2286000"/>
            <a:ext cx="2026920" cy="2332500"/>
          </a:xfrm>
          <a:prstGeom prst="rect">
            <a:avLst/>
          </a:prstGeom>
          <a:noFill/>
          <a:extLst>
            <a:ext uri="{909E8E84-426E-40dd-AFC4-6F175D3DCCD1}">
              <a14:hiddenFill xmlns="" xmlns:a14="http://schemas.microsoft.com/office/drawing/2010/main">
                <a:solidFill>
                  <a:srgbClr val="FFFFFF"/>
                </a:solidFill>
              </a14:hiddenFill>
            </a:ext>
          </a:extLst>
        </p:spPr>
      </p:pic>
      <p:pic>
        <p:nvPicPr>
          <p:cNvPr id="93197" name="Picture 13" descr="http://images.clipart.com/thw/thw11/CL/5344_2005010018/000803_1063_94/22104297.thb.jpg?000803_1063_9456_v__v"/>
          <p:cNvPicPr>
            <a:picLocks noChangeAspect="1" noChangeArrowheads="1"/>
          </p:cNvPicPr>
          <p:nvPr/>
        </p:nvPicPr>
        <p:blipFill rotWithShape="1">
          <a:blip r:embed="rId4">
            <a:extLst>
              <a:ext uri="{28A0092B-C50C-407E-A947-70E740481C1C}">
                <a14:useLocalDpi xmlns:a14="http://schemas.microsoft.com/office/drawing/2010/main"/>
              </a:ext>
            </a:extLst>
          </a:blip>
          <a:srcRect b="27203"/>
          <a:stretch/>
        </p:blipFill>
        <p:spPr bwMode="auto">
          <a:xfrm rot="20037508">
            <a:off x="4944415" y="4090544"/>
            <a:ext cx="1687115" cy="176898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rot="552689">
            <a:off x="5537023" y="2602433"/>
            <a:ext cx="1727731" cy="769441"/>
          </a:xfrm>
          <a:prstGeom prst="rect">
            <a:avLst/>
          </a:prstGeom>
          <a:noFill/>
        </p:spPr>
        <p:txBody>
          <a:bodyPr wrap="square" rtlCol="0">
            <a:spAutoFit/>
          </a:bodyPr>
          <a:lstStyle/>
          <a:p>
            <a:pPr algn="ctr"/>
            <a:r>
              <a:rPr lang="en-US" sz="4400" b="1" dirty="0">
                <a:solidFill>
                  <a:srgbClr val="FF0000"/>
                </a:solidFill>
                <a:latin typeface="+mj-lt"/>
              </a:rPr>
              <a:t>Pain</a:t>
            </a:r>
          </a:p>
        </p:txBody>
      </p:sp>
      <p:sp>
        <p:nvSpPr>
          <p:cNvPr id="8" name="TextBox 7"/>
          <p:cNvSpPr txBox="1"/>
          <p:nvPr/>
        </p:nvSpPr>
        <p:spPr>
          <a:xfrm rot="552689">
            <a:off x="7614994" y="4468930"/>
            <a:ext cx="1630332" cy="769441"/>
          </a:xfrm>
          <a:prstGeom prst="rect">
            <a:avLst/>
          </a:prstGeom>
          <a:noFill/>
        </p:spPr>
        <p:txBody>
          <a:bodyPr wrap="square" rtlCol="0">
            <a:spAutoFit/>
          </a:bodyPr>
          <a:lstStyle/>
          <a:p>
            <a:pPr algn="ctr"/>
            <a:r>
              <a:rPr lang="en-US" sz="4400" b="1" dirty="0">
                <a:solidFill>
                  <a:srgbClr val="99CC00"/>
                </a:solidFill>
                <a:latin typeface="+mj-lt"/>
              </a:rPr>
              <a:t>Touch</a:t>
            </a:r>
          </a:p>
        </p:txBody>
      </p:sp>
      <p:sp>
        <p:nvSpPr>
          <p:cNvPr id="10" name="TextBox 9"/>
          <p:cNvSpPr txBox="1"/>
          <p:nvPr/>
        </p:nvSpPr>
        <p:spPr>
          <a:xfrm rot="20359226">
            <a:off x="4437368" y="5386428"/>
            <a:ext cx="1300417" cy="769441"/>
          </a:xfrm>
          <a:prstGeom prst="rect">
            <a:avLst/>
          </a:prstGeom>
          <a:noFill/>
        </p:spPr>
        <p:txBody>
          <a:bodyPr wrap="square" rtlCol="0">
            <a:spAutoFit/>
          </a:bodyPr>
          <a:lstStyle/>
          <a:p>
            <a:pPr algn="ctr"/>
            <a:r>
              <a:rPr lang="en-US" sz="4400" b="1" dirty="0">
                <a:solidFill>
                  <a:srgbClr val="00B0F0"/>
                </a:solidFill>
                <a:latin typeface="+mj-lt"/>
              </a:rPr>
              <a:t>Cold</a:t>
            </a:r>
          </a:p>
        </p:txBody>
      </p:sp>
      <p:pic>
        <p:nvPicPr>
          <p:cNvPr id="3074" name="Picture 2" descr="C:\Users\mzaher\AppData\Local\Microsoft\Windows\Temporary Internet Files\Content.IE5\M6VI9L21\MC900297943[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2099826">
            <a:off x="7966168" y="691143"/>
            <a:ext cx="791870" cy="1829714"/>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mzaher\AppData\Local\Microsoft\Windows\Temporary Internet Files\Content.IE5\M6VI9L21\MC900432590[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57857" y="3810057"/>
            <a:ext cx="457143" cy="45714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3" descr="C:\Users\mzaher\AppData\Local\Microsoft\Windows\Temporary Internet Files\Content.IE5\M6VI9L21\MC900432590[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48314" y="3886314"/>
            <a:ext cx="914286" cy="914286"/>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C:\Users\mzaher\AppData\Local\Microsoft\Windows\Temporary Internet Files\Content.IE5\LRX9SVCP\MC900438018[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0417">
            <a:off x="4717017" y="228600"/>
            <a:ext cx="1598524" cy="1598524"/>
          </a:xfrm>
          <a:prstGeom prst="rect">
            <a:avLst/>
          </a:prstGeom>
          <a:noFill/>
          <a:scene3d>
            <a:camera prst="orthographicFront">
              <a:rot lat="0" lon="10799999" rev="0"/>
            </a:camera>
            <a:lightRig rig="threePt" dir="t"/>
          </a:scene3d>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zaher\AppData\Local\Microsoft\Windows\Temporary Internet Files\Content.IE5\M6VI9L21\MP900314254[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467" r="22506"/>
          <a:stretch/>
        </p:blipFill>
        <p:spPr bwMode="auto">
          <a:xfrm>
            <a:off x="8028144" y="184595"/>
            <a:ext cx="709221" cy="2978727"/>
          </a:xfrm>
          <a:prstGeom prst="rect">
            <a:avLst/>
          </a:prstGeom>
          <a:noFill/>
          <a:extLst>
            <a:ext uri="{909E8E84-426E-40dd-AFC4-6F175D3DCCD1}">
              <a14:hiddenFill xmlns="" xmlns:a14="http://schemas.microsoft.com/office/drawing/2010/main">
                <a:solidFill>
                  <a:srgbClr val="FFFFFF"/>
                </a:solidFill>
              </a14:hiddenFill>
            </a:ext>
          </a:extLst>
        </p:spPr>
      </p:pic>
      <p:sp>
        <p:nvSpPr>
          <p:cNvPr id="94210" name="Rectangle 2"/>
          <p:cNvSpPr>
            <a:spLocks noGrp="1" noChangeArrowheads="1"/>
          </p:cNvSpPr>
          <p:nvPr>
            <p:ph type="body" idx="1"/>
          </p:nvPr>
        </p:nvSpPr>
        <p:spPr>
          <a:xfrm>
            <a:off x="76200" y="76200"/>
            <a:ext cx="8001000" cy="6477000"/>
          </a:xfrm>
        </p:spPr>
        <p:txBody>
          <a:bodyPr/>
          <a:lstStyle/>
          <a:p>
            <a:pPr marL="0" indent="0" algn="ctr">
              <a:buNone/>
            </a:pPr>
            <a:r>
              <a:rPr lang="en-US" sz="2800" b="1" dirty="0"/>
              <a:t>Catch Me if You Can! </a:t>
            </a:r>
          </a:p>
          <a:p>
            <a:pPr marL="0" indent="0">
              <a:buNone/>
            </a:pPr>
            <a:r>
              <a:rPr lang="en-US" sz="2000" b="1" dirty="0"/>
              <a:t>Objective:  </a:t>
            </a:r>
            <a:r>
              <a:rPr lang="en-US" sz="2000" dirty="0"/>
              <a:t>To determine your reaction time by measuring how long you take to catch a falling ruler during times of concentration and distraction.</a:t>
            </a:r>
          </a:p>
          <a:p>
            <a:pPr marL="0" indent="0">
              <a:buNone/>
            </a:pPr>
            <a:r>
              <a:rPr lang="en-US" sz="2000" b="1" dirty="0"/>
              <a:t>Hypothesis: </a:t>
            </a:r>
            <a:r>
              <a:rPr lang="en-US" sz="2000" dirty="0"/>
              <a:t> Make a hypothesis about whether you think your reaction time will be faster under normal or distracted conditions.</a:t>
            </a:r>
          </a:p>
          <a:p>
            <a:pPr marL="0" indent="0">
              <a:buNone/>
            </a:pPr>
            <a:r>
              <a:rPr lang="en-US" sz="2000" b="1" dirty="0"/>
              <a:t>What You Do:  </a:t>
            </a:r>
            <a:endParaRPr lang="en-US" sz="2000" dirty="0"/>
          </a:p>
          <a:p>
            <a:pPr marL="914400" lvl="1" indent="-457200">
              <a:buFont typeface="+mj-lt"/>
              <a:buAutoNum type="arabicPeriod"/>
            </a:pPr>
            <a:r>
              <a:rPr lang="en-US" sz="2000" dirty="0"/>
              <a:t>Have your partner hold the ruler with the 0 centimeter mark level with your thumb and forefinger.  Do not touch the ruler.  Focus on catching the ruler as soon as your partner releases it.</a:t>
            </a:r>
          </a:p>
          <a:p>
            <a:pPr marL="914400" lvl="1" indent="-457200">
              <a:buFont typeface="+mj-lt"/>
              <a:buAutoNum type="arabicPeriod"/>
            </a:pPr>
            <a:r>
              <a:rPr lang="en-US" sz="2000" dirty="0"/>
              <a:t>When your partner releases the ruler, attempt to catch it as quickly as possible.  </a:t>
            </a:r>
          </a:p>
          <a:p>
            <a:pPr marL="914400" lvl="1" indent="-457200">
              <a:buFont typeface="+mj-lt"/>
              <a:buAutoNum type="arabicPeriod"/>
            </a:pPr>
            <a:r>
              <a:rPr lang="en-US" sz="2000" dirty="0"/>
              <a:t>Observe and record the measurement where your thumb and forefinger have caught the ruler in the chart below.  </a:t>
            </a:r>
          </a:p>
          <a:p>
            <a:pPr marL="914400" lvl="1" indent="-457200">
              <a:buFont typeface="+mj-lt"/>
              <a:buAutoNum type="arabicPeriod"/>
            </a:pPr>
            <a:r>
              <a:rPr lang="en-US" sz="2000" dirty="0"/>
              <a:t>Use the conversion chart to change centimeters to seconds and record this data in your table.  Complete four trials.</a:t>
            </a:r>
          </a:p>
          <a:p>
            <a:pPr marL="914400" lvl="1" indent="-457200">
              <a:buFont typeface="+mj-lt"/>
              <a:buAutoNum type="arabicPeriod"/>
            </a:pPr>
            <a:r>
              <a:rPr lang="en-US" sz="2000" dirty="0"/>
              <a:t>Once complete with normal conditions, have your partner distract you by asking you multiplication problems as you try to catch the ruler.  Complete four trials under distracted conditions following steps 2-4.      </a:t>
            </a:r>
          </a:p>
        </p:txBody>
      </p:sp>
      <p:pic>
        <p:nvPicPr>
          <p:cNvPr id="4099" name="Picture 3" descr="C:\Users\mzaher\AppData\Local\Microsoft\Windows\Temporary Internet Files\Content.IE5\LBDPPTKR\MC900281712[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9645396" y="2483510"/>
            <a:ext cx="977494" cy="182788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6805047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5.78035E-7 L -0.00834 0.53318 " pathEditMode="relative" rAng="0" ptsTypes="AA">
                                      <p:cBhvr>
                                        <p:cTn id="6" dur="500" fill="hold"/>
                                        <p:tgtEl>
                                          <p:spTgt spid="4098"/>
                                        </p:tgtEl>
                                        <p:attrNameLst>
                                          <p:attrName>ppt_x</p:attrName>
                                          <p:attrName>ppt_y</p:attrName>
                                        </p:attrNameLst>
                                      </p:cBhvr>
                                      <p:rCtr x="-417" y="26659"/>
                                    </p:animMotion>
                                  </p:childTnLst>
                                </p:cTn>
                              </p:par>
                              <p:par>
                                <p:cTn id="7" presetID="42" presetClass="path" presetSubtype="0" accel="50000" decel="50000" fill="hold" nodeType="withEffect">
                                  <p:stCondLst>
                                    <p:cond delay="100"/>
                                  </p:stCondLst>
                                  <p:childTnLst>
                                    <p:animMotion origin="layout" path="M -0.19166 -0.00092 L -0.025 -3.5343E-6 " pathEditMode="relative" rAng="0" ptsTypes="AA">
                                      <p:cBhvr>
                                        <p:cTn id="8" dur="500" spd="-100000" fill="hold"/>
                                        <p:tgtEl>
                                          <p:spTgt spid="4099"/>
                                        </p:tgtEl>
                                        <p:attrNameLst>
                                          <p:attrName>ppt_x</p:attrName>
                                          <p:attrName>ppt_y</p:attrName>
                                        </p:attrNameLst>
                                      </p:cBhvr>
                                      <p:rCtr x="8333"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609600"/>
            <a:ext cx="7772400" cy="381000"/>
          </a:xfrm>
        </p:spPr>
        <p:txBody>
          <a:bodyPr/>
          <a:lstStyle/>
          <a:p>
            <a:pPr eaLnBrk="1" hangingPunct="1"/>
            <a:r>
              <a:rPr lang="en-US" sz="4000" b="1" dirty="0"/>
              <a:t>Conversion Chart</a:t>
            </a:r>
          </a:p>
        </p:txBody>
      </p:sp>
      <p:graphicFrame>
        <p:nvGraphicFramePr>
          <p:cNvPr id="4" name="Table 3"/>
          <p:cNvGraphicFramePr>
            <a:graphicFrameLocks noGrp="1"/>
          </p:cNvGraphicFramePr>
          <p:nvPr>
            <p:extLst/>
          </p:nvPr>
        </p:nvGraphicFramePr>
        <p:xfrm>
          <a:off x="457200" y="1363980"/>
          <a:ext cx="8305800" cy="4503420"/>
        </p:xfrm>
        <a:graphic>
          <a:graphicData uri="http://schemas.openxmlformats.org/drawingml/2006/table">
            <a:tbl>
              <a:tblPr>
                <a:tableStyleId>{5C22544A-7EE6-4342-B048-85BDC9FD1C3A}</a:tableStyleId>
              </a:tblPr>
              <a:tblGrid>
                <a:gridCol w="2131379">
                  <a:extLst>
                    <a:ext uri="{9D8B030D-6E8A-4147-A177-3AD203B41FA5}">
                      <a16:colId xmlns:a16="http://schemas.microsoft.com/office/drawing/2014/main" xmlns="" val="20000"/>
                    </a:ext>
                  </a:extLst>
                </a:gridCol>
                <a:gridCol w="1902778">
                  <a:extLst>
                    <a:ext uri="{9D8B030D-6E8A-4147-A177-3AD203B41FA5}">
                      <a16:colId xmlns:a16="http://schemas.microsoft.com/office/drawing/2014/main" xmlns="" val="20001"/>
                    </a:ext>
                  </a:extLst>
                </a:gridCol>
                <a:gridCol w="2290443">
                  <a:extLst>
                    <a:ext uri="{9D8B030D-6E8A-4147-A177-3AD203B41FA5}">
                      <a16:colId xmlns:a16="http://schemas.microsoft.com/office/drawing/2014/main" xmlns="" val="20002"/>
                    </a:ext>
                  </a:extLst>
                </a:gridCol>
                <a:gridCol w="1981200">
                  <a:extLst>
                    <a:ext uri="{9D8B030D-6E8A-4147-A177-3AD203B41FA5}">
                      <a16:colId xmlns:a16="http://schemas.microsoft.com/office/drawing/2014/main" xmlns="" val="20003"/>
                    </a:ext>
                  </a:extLst>
                </a:gridCol>
              </a:tblGrid>
              <a:tr h="0">
                <a:tc>
                  <a:txBody>
                    <a:bodyPr/>
                    <a:lstStyle/>
                    <a:p>
                      <a:pPr marL="0" marR="0" algn="ctr">
                        <a:lnSpc>
                          <a:spcPct val="115000"/>
                        </a:lnSpc>
                        <a:spcBef>
                          <a:spcPts val="0"/>
                        </a:spcBef>
                        <a:spcAft>
                          <a:spcPts val="0"/>
                        </a:spcAft>
                      </a:pPr>
                      <a:r>
                        <a:rPr lang="en-US" sz="1800" dirty="0">
                          <a:effectLst/>
                        </a:rPr>
                        <a:t>Distance ruler fell (cm)</a:t>
                      </a:r>
                      <a:endParaRPr lang="en-US" sz="1800" dirty="0">
                        <a:effectLst/>
                        <a:latin typeface="Times New Roman"/>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US" sz="1800" dirty="0">
                          <a:effectLst/>
                        </a:rPr>
                        <a:t>time in Seconds (s)</a:t>
                      </a:r>
                      <a:endParaRPr lang="en-US" sz="1800" dirty="0">
                        <a:effectLst/>
                        <a:latin typeface="Times New Roman"/>
                        <a:ea typeface="Times New Roman"/>
                        <a:cs typeface="Times New Roman"/>
                      </a:endParaRPr>
                    </a:p>
                  </a:txBody>
                  <a:tcPr marL="0" marR="0" marT="0" marB="0"/>
                </a:tc>
                <a:tc>
                  <a:txBody>
                    <a:bodyPr/>
                    <a:lstStyle/>
                    <a:p>
                      <a:pPr marL="0" marR="0" algn="ctr">
                        <a:lnSpc>
                          <a:spcPct val="115000"/>
                        </a:lnSpc>
                        <a:spcBef>
                          <a:spcPts val="0"/>
                        </a:spcBef>
                        <a:spcAft>
                          <a:spcPts val="0"/>
                        </a:spcAft>
                      </a:pPr>
                      <a:r>
                        <a:rPr lang="en-US" sz="1800" dirty="0">
                          <a:effectLst/>
                        </a:rPr>
                        <a:t>Distance ruler fell (cm)</a:t>
                      </a:r>
                      <a:endParaRPr lang="en-US" sz="1800" dirty="0">
                        <a:effectLst/>
                        <a:latin typeface="Times New Roman"/>
                        <a:ea typeface="Times New Roman"/>
                        <a:cs typeface="Times New Roman"/>
                      </a:endParaRPr>
                    </a:p>
                  </a:txBody>
                  <a:tcPr/>
                </a:tc>
                <a:tc>
                  <a:txBody>
                    <a:bodyPr/>
                    <a:lstStyle/>
                    <a:p>
                      <a:pPr marL="0" marR="0" algn="ctr">
                        <a:lnSpc>
                          <a:spcPct val="115000"/>
                        </a:lnSpc>
                        <a:spcBef>
                          <a:spcPts val="0"/>
                        </a:spcBef>
                        <a:spcAft>
                          <a:spcPts val="0"/>
                        </a:spcAft>
                      </a:pPr>
                      <a:r>
                        <a:rPr lang="en-US" sz="1800" dirty="0">
                          <a:effectLst/>
                        </a:rPr>
                        <a:t>time in Seconds (s)</a:t>
                      </a:r>
                      <a:endParaRPr lang="en-US" sz="1800" dirty="0">
                        <a:effectLst/>
                        <a:latin typeface="Times New Roman"/>
                        <a:ea typeface="Times New Roman"/>
                        <a:cs typeface="Times New Roman"/>
                      </a:endParaRPr>
                    </a:p>
                  </a:txBody>
                  <a:tcPr/>
                </a:tc>
                <a:extLst>
                  <a:ext uri="{0D108BD9-81ED-4DB2-BD59-A6C34878D82A}">
                    <a16:rowId xmlns:a16="http://schemas.microsoft.com/office/drawing/2014/main" xmlns="" val="10000"/>
                  </a:ext>
                </a:extLst>
              </a:tr>
              <a:tr h="228600">
                <a:tc>
                  <a:txBody>
                    <a:bodyPr/>
                    <a:lstStyle/>
                    <a:p>
                      <a:pPr marL="457200" marR="0" algn="l">
                        <a:lnSpc>
                          <a:spcPct val="115000"/>
                        </a:lnSpc>
                        <a:spcBef>
                          <a:spcPts val="0"/>
                        </a:spcBef>
                        <a:spcAft>
                          <a:spcPts val="0"/>
                        </a:spcAft>
                      </a:pPr>
                      <a:r>
                        <a:rPr lang="en-US" sz="2400" dirty="0">
                          <a:effectLst/>
                        </a:rPr>
                        <a:t>2</a:t>
                      </a:r>
                      <a:endParaRPr lang="en-US" sz="2400" dirty="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0.06</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18</a:t>
                      </a:r>
                      <a:endParaRPr lang="en-US" sz="2400" dirty="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0.19</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1"/>
                  </a:ext>
                </a:extLst>
              </a:tr>
              <a:tr h="228600">
                <a:tc>
                  <a:txBody>
                    <a:bodyPr/>
                    <a:lstStyle/>
                    <a:p>
                      <a:pPr marL="457200" marR="0" algn="l">
                        <a:lnSpc>
                          <a:spcPct val="115000"/>
                        </a:lnSpc>
                        <a:spcBef>
                          <a:spcPts val="0"/>
                        </a:spcBef>
                        <a:spcAft>
                          <a:spcPts val="0"/>
                        </a:spcAft>
                      </a:pPr>
                      <a:r>
                        <a:rPr lang="en-US" sz="2400">
                          <a:effectLst/>
                        </a:rPr>
                        <a:t>4</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0.09</a:t>
                      </a:r>
                      <a:endParaRPr lang="en-US" sz="2400" dirty="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20</a:t>
                      </a:r>
                      <a:endParaRPr lang="en-US" sz="240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0.20</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2"/>
                  </a:ext>
                </a:extLst>
              </a:tr>
              <a:tr h="228600">
                <a:tc>
                  <a:txBody>
                    <a:bodyPr/>
                    <a:lstStyle/>
                    <a:p>
                      <a:pPr marL="457200" marR="0" algn="l">
                        <a:lnSpc>
                          <a:spcPct val="115000"/>
                        </a:lnSpc>
                        <a:spcBef>
                          <a:spcPts val="0"/>
                        </a:spcBef>
                        <a:spcAft>
                          <a:spcPts val="0"/>
                        </a:spcAft>
                      </a:pPr>
                      <a:r>
                        <a:rPr lang="en-US" sz="2400">
                          <a:effectLst/>
                        </a:rPr>
                        <a:t>6</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0.11</a:t>
                      </a:r>
                      <a:endParaRPr lang="en-US" sz="2400" dirty="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22</a:t>
                      </a:r>
                      <a:endParaRPr lang="en-US" sz="240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0.21</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3"/>
                  </a:ext>
                </a:extLst>
              </a:tr>
              <a:tr h="228600">
                <a:tc>
                  <a:txBody>
                    <a:bodyPr/>
                    <a:lstStyle/>
                    <a:p>
                      <a:pPr marL="457200" marR="0" algn="l">
                        <a:lnSpc>
                          <a:spcPct val="115000"/>
                        </a:lnSpc>
                        <a:spcBef>
                          <a:spcPts val="0"/>
                        </a:spcBef>
                        <a:spcAft>
                          <a:spcPts val="0"/>
                        </a:spcAft>
                      </a:pPr>
                      <a:r>
                        <a:rPr lang="en-US" sz="2400">
                          <a:effectLst/>
                        </a:rPr>
                        <a:t>8</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0.13</a:t>
                      </a:r>
                      <a:endParaRPr lang="en-US" sz="2400" dirty="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24</a:t>
                      </a:r>
                      <a:endParaRPr lang="en-US" sz="2400" dirty="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0.22</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4"/>
                  </a:ext>
                </a:extLst>
              </a:tr>
              <a:tr h="228600">
                <a:tc>
                  <a:txBody>
                    <a:bodyPr/>
                    <a:lstStyle/>
                    <a:p>
                      <a:pPr marL="457200" marR="0" algn="l">
                        <a:lnSpc>
                          <a:spcPct val="115000"/>
                        </a:lnSpc>
                        <a:spcBef>
                          <a:spcPts val="0"/>
                        </a:spcBef>
                        <a:spcAft>
                          <a:spcPts val="0"/>
                        </a:spcAft>
                      </a:pPr>
                      <a:r>
                        <a:rPr lang="en-US" sz="2400">
                          <a:effectLst/>
                        </a:rPr>
                        <a:t>10</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0.14</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26</a:t>
                      </a:r>
                      <a:endParaRPr lang="en-US" sz="2400" dirty="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0.23</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5"/>
                  </a:ext>
                </a:extLst>
              </a:tr>
              <a:tr h="228600">
                <a:tc>
                  <a:txBody>
                    <a:bodyPr/>
                    <a:lstStyle/>
                    <a:p>
                      <a:pPr marL="457200" marR="0" algn="l">
                        <a:lnSpc>
                          <a:spcPct val="115000"/>
                        </a:lnSpc>
                        <a:spcBef>
                          <a:spcPts val="0"/>
                        </a:spcBef>
                        <a:spcAft>
                          <a:spcPts val="0"/>
                        </a:spcAft>
                      </a:pPr>
                      <a:r>
                        <a:rPr lang="en-US" sz="2400">
                          <a:effectLst/>
                        </a:rPr>
                        <a:t>12</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0.16</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28</a:t>
                      </a:r>
                      <a:endParaRPr lang="en-US" sz="2400" dirty="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0.24</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6"/>
                  </a:ext>
                </a:extLst>
              </a:tr>
              <a:tr h="228600">
                <a:tc>
                  <a:txBody>
                    <a:bodyPr/>
                    <a:lstStyle/>
                    <a:p>
                      <a:pPr marL="457200" marR="0" algn="l">
                        <a:lnSpc>
                          <a:spcPct val="115000"/>
                        </a:lnSpc>
                        <a:spcBef>
                          <a:spcPts val="0"/>
                        </a:spcBef>
                        <a:spcAft>
                          <a:spcPts val="0"/>
                        </a:spcAft>
                      </a:pPr>
                      <a:r>
                        <a:rPr lang="en-US" sz="2400">
                          <a:effectLst/>
                        </a:rPr>
                        <a:t>14</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0.17</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30</a:t>
                      </a:r>
                      <a:endParaRPr lang="en-US" sz="240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a:effectLst/>
                        </a:rPr>
                        <a:t>0.25</a:t>
                      </a:r>
                      <a:endParaRPr lang="en-US" sz="2400">
                        <a:effectLst/>
                        <a:latin typeface="Times New Roman"/>
                        <a:ea typeface="Times New Roman"/>
                        <a:cs typeface="Times New Roman"/>
                      </a:endParaRPr>
                    </a:p>
                  </a:txBody>
                  <a:tcPr/>
                </a:tc>
                <a:extLst>
                  <a:ext uri="{0D108BD9-81ED-4DB2-BD59-A6C34878D82A}">
                    <a16:rowId xmlns:a16="http://schemas.microsoft.com/office/drawing/2014/main" xmlns="" val="10007"/>
                  </a:ext>
                </a:extLst>
              </a:tr>
              <a:tr h="228600">
                <a:tc>
                  <a:txBody>
                    <a:bodyPr/>
                    <a:lstStyle/>
                    <a:p>
                      <a:pPr marL="457200" marR="0" algn="l">
                        <a:lnSpc>
                          <a:spcPct val="115000"/>
                        </a:lnSpc>
                        <a:spcBef>
                          <a:spcPts val="0"/>
                        </a:spcBef>
                        <a:spcAft>
                          <a:spcPts val="0"/>
                        </a:spcAft>
                      </a:pPr>
                      <a:r>
                        <a:rPr lang="en-US" sz="2400">
                          <a:effectLst/>
                        </a:rPr>
                        <a:t>16</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a:effectLst/>
                        </a:rPr>
                        <a:t>0.18</a:t>
                      </a:r>
                      <a:endParaRPr lang="en-US" sz="2400">
                        <a:effectLst/>
                        <a:latin typeface="Times New Roman"/>
                        <a:ea typeface="Times New Roman"/>
                        <a:cs typeface="Times New Roman"/>
                      </a:endParaRPr>
                    </a:p>
                  </a:txBody>
                  <a:tcPr marL="0" marR="0" marT="0" marB="0"/>
                </a:tc>
                <a:tc>
                  <a:txBody>
                    <a:bodyPr/>
                    <a:lstStyle/>
                    <a:p>
                      <a:pPr marL="457200" marR="0" algn="l">
                        <a:lnSpc>
                          <a:spcPct val="115000"/>
                        </a:lnSpc>
                        <a:spcBef>
                          <a:spcPts val="0"/>
                        </a:spcBef>
                        <a:spcAft>
                          <a:spcPts val="0"/>
                        </a:spcAft>
                      </a:pPr>
                      <a:r>
                        <a:rPr lang="en-US" sz="2400" dirty="0">
                          <a:effectLst/>
                        </a:rPr>
                        <a:t> </a:t>
                      </a:r>
                      <a:endParaRPr lang="en-US" sz="2400" dirty="0">
                        <a:effectLst/>
                        <a:latin typeface="Times New Roman"/>
                        <a:ea typeface="Times New Roman"/>
                        <a:cs typeface="Times New Roman"/>
                      </a:endParaRPr>
                    </a:p>
                  </a:txBody>
                  <a:tcPr/>
                </a:tc>
                <a:tc>
                  <a:txBody>
                    <a:bodyPr/>
                    <a:lstStyle/>
                    <a:p>
                      <a:pPr marL="457200" marR="0" algn="l">
                        <a:lnSpc>
                          <a:spcPct val="115000"/>
                        </a:lnSpc>
                        <a:spcBef>
                          <a:spcPts val="0"/>
                        </a:spcBef>
                        <a:spcAft>
                          <a:spcPts val="0"/>
                        </a:spcAft>
                      </a:pPr>
                      <a:r>
                        <a:rPr lang="en-US" sz="2400" dirty="0">
                          <a:effectLst/>
                        </a:rPr>
                        <a:t> </a:t>
                      </a:r>
                      <a:endParaRPr lang="en-US" sz="2400" dirty="0">
                        <a:effectLst/>
                        <a:latin typeface="Times New Roman"/>
                        <a:ea typeface="Times New Roman"/>
                        <a:cs typeface="Times New Roman"/>
                      </a:endParaRPr>
                    </a:p>
                  </a:txBody>
                  <a:tcPr/>
                </a:tc>
                <a:extLst>
                  <a:ext uri="{0D108BD9-81ED-4DB2-BD59-A6C34878D82A}">
                    <a16:rowId xmlns:a16="http://schemas.microsoft.com/office/drawing/2014/main" xmlns="" val="10008"/>
                  </a:ext>
                </a:extLst>
              </a:tr>
            </a:tbl>
          </a:graphicData>
        </a:graphic>
      </p:graphicFrame>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70669933"/>
      </p:ext>
    </p:extLst>
  </p:cSld>
  <p:clrMapOvr>
    <a:masterClrMapping/>
  </p:clrMapOvr>
  <p:transition spd="slow">
    <p:cove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241300" y="685800"/>
            <a:ext cx="4406900" cy="5562600"/>
          </a:xfrm>
        </p:spPr>
        <p:txBody>
          <a:bodyPr/>
          <a:lstStyle/>
          <a:p>
            <a:pPr marL="0" indent="0" algn="ctr" eaLnBrk="1" hangingPunct="1">
              <a:buFontTx/>
              <a:buNone/>
            </a:pPr>
            <a:r>
              <a:rPr lang="en-US" sz="3600" b="1" dirty="0"/>
              <a:t>So what does the brain do?</a:t>
            </a:r>
          </a:p>
          <a:p>
            <a:pPr marL="0" indent="0" algn="ctr" eaLnBrk="1" hangingPunct="1">
              <a:buFontTx/>
              <a:buNone/>
            </a:pPr>
            <a:r>
              <a:rPr lang="en-US" sz="2800" b="1" dirty="0"/>
              <a:t>Brain Scienstructable</a:t>
            </a:r>
            <a:endParaRPr lang="en-US" b="1" dirty="0"/>
          </a:p>
          <a:p>
            <a:pPr marL="1314450" lvl="3" indent="-457200" eaLnBrk="1" hangingPunct="1">
              <a:buFont typeface="+mj-lt"/>
              <a:buAutoNum type="arabicPeriod"/>
            </a:pPr>
            <a:endParaRPr lang="en-US" sz="1200" dirty="0"/>
          </a:p>
          <a:p>
            <a:pPr marL="0" indent="0">
              <a:buNone/>
            </a:pPr>
            <a:r>
              <a:rPr lang="en-US" sz="2800" b="1" dirty="0"/>
              <a:t>What You Need to Know:</a:t>
            </a:r>
            <a:endParaRPr lang="en-US" sz="2800" dirty="0"/>
          </a:p>
          <a:p>
            <a:pPr marL="0" indent="0" algn="just">
              <a:buNone/>
            </a:pPr>
            <a:r>
              <a:rPr lang="en-US" sz="2400" dirty="0"/>
              <a:t>Use the notes about the brain to fill in your graphic organizer.  For each part of the brain, you should identify the main functions.  When finished, cut out each section of your scienstructable and glue it to the appropriate tab on the brain template.  </a:t>
            </a:r>
          </a:p>
        </p:txBody>
      </p:sp>
      <p:pic>
        <p:nvPicPr>
          <p:cNvPr id="7" name="Picture 6"/>
          <p:cNvPicPr/>
          <p:nvPr/>
        </p:nvPicPr>
        <p:blipFill rotWithShape="1">
          <a:blip r:embed="rId2">
            <a:extLst>
              <a:ext uri="{28A0092B-C50C-407E-A947-70E740481C1C}">
                <a14:useLocalDpi xmlns:a14="http://schemas.microsoft.com/office/drawing/2010/main" val="0"/>
              </a:ext>
            </a:extLst>
          </a:blip>
          <a:srcRect l="26646" r="26385"/>
          <a:stretch/>
        </p:blipFill>
        <p:spPr bwMode="auto">
          <a:xfrm>
            <a:off x="4555490" y="685800"/>
            <a:ext cx="4563110" cy="5181600"/>
          </a:xfrm>
          <a:prstGeom prst="rect">
            <a:avLst/>
          </a:prstGeom>
          <a:ln w="57150">
            <a:noFill/>
          </a:ln>
          <a:extLst>
            <a:ext uri="{53640926-AAD7-44d8-BBD7-CCE9431645EC}">
              <a14:shadowObscured xmlns="" xmlns:a14="http://schemas.microsoft.com/office/drawing/2010/main"/>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965373129"/>
      </p:ext>
    </p:extLst>
  </p:cSld>
  <p:clrMapOvr>
    <a:masterClrMapping/>
  </p:clrMapOvr>
  <p:transition spd="slow">
    <p:cove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152400" y="228601"/>
            <a:ext cx="8763000" cy="3657600"/>
          </a:xfrm>
        </p:spPr>
        <p:txBody>
          <a:bodyPr/>
          <a:lstStyle/>
          <a:p>
            <a:pPr marL="0" indent="0">
              <a:buNone/>
            </a:pPr>
            <a:r>
              <a:rPr lang="en-US" sz="2800" b="1" cap="small" dirty="0"/>
              <a:t>Brain Hemispheres:</a:t>
            </a:r>
            <a:endParaRPr lang="en-US" sz="2800" cap="small" dirty="0"/>
          </a:p>
          <a:p>
            <a:pPr marL="0" indent="0" algn="just">
              <a:buNone/>
            </a:pPr>
            <a:r>
              <a:rPr lang="en-US" sz="2200" dirty="0"/>
              <a:t>The brain is made of two </a:t>
            </a:r>
            <a:r>
              <a:rPr lang="en-US" sz="2200" b="1" u="sng" dirty="0"/>
              <a:t>symmetrical</a:t>
            </a:r>
            <a:r>
              <a:rPr lang="en-US" sz="2200" dirty="0"/>
              <a:t> parts, the </a:t>
            </a:r>
            <a:r>
              <a:rPr lang="en-US" sz="2200" b="1" u="sng" dirty="0"/>
              <a:t>right and left hemispheres</a:t>
            </a:r>
            <a:r>
              <a:rPr lang="en-US" sz="2200" dirty="0"/>
              <a:t>.  Although they are equal in size, they carry out two very different jobs. The right side of the brain controls the left side of the body and performs tasks related to creativity and the arts. The left hemisphere controls the right side of the body and performs tasks related to logic like math and science. Both hemispheres are connected to each other by the </a:t>
            </a:r>
            <a:r>
              <a:rPr lang="en-US" sz="2200" b="1" u="sng" dirty="0"/>
              <a:t>corpus callosum</a:t>
            </a:r>
            <a:r>
              <a:rPr lang="en-US" sz="2200" dirty="0"/>
              <a:t>, which allows the two sides to communicate with one another.</a:t>
            </a:r>
          </a:p>
        </p:txBody>
      </p:sp>
      <p:pic>
        <p:nvPicPr>
          <p:cNvPr id="4" name="Picture 3"/>
          <p:cNvPicPr/>
          <p:nvPr/>
        </p:nvPicPr>
        <p:blipFill rotWithShape="1">
          <a:blip r:embed="rId2">
            <a:extLst>
              <a:ext uri="{BEBA8EAE-BF5A-486C-A8C5-ECC9F3942E4B}">
                <a14:imgProps xmlns:a14="http://schemas.microsoft.com/office/drawing/2010/main">
                  <a14:imgLayer r:embed="rId3">
                    <a14:imgEffect>
                      <a14:backgroundRemoval t="9635" b="76496" l="26940" r="73719">
                        <a14:foregroundMark x1="29283" y1="46569" x2="29722" y2="50073"/>
                        <a14:foregroundMark x1="70205" y1="46277" x2="70644" y2="50511"/>
                        <a14:backgroundMark x1="49927" y1="58540" x2="50586" y2="75036"/>
                        <a14:backgroundMark x1="32577" y1="72993" x2="35944" y2="74015"/>
                        <a14:backgroundMark x1="64495" y1="73577" x2="66984" y2="74745"/>
                        <a14:backgroundMark x1="65373" y1="72555" x2="67204" y2="71387"/>
                        <a14:backgroundMark x1="32723" y1="71095" x2="35212" y2="72847"/>
                      </a14:backgroundRemoval>
                    </a14:imgEffect>
                  </a14:imgLayer>
                </a14:imgProps>
              </a:ext>
              <a:ext uri="{28A0092B-C50C-407E-A947-70E740481C1C}">
                <a14:useLocalDpi xmlns:a14="http://schemas.microsoft.com/office/drawing/2010/main" val="0"/>
              </a:ext>
            </a:extLst>
          </a:blip>
          <a:srcRect l="26646" r="26385"/>
          <a:stretch/>
        </p:blipFill>
        <p:spPr bwMode="auto">
          <a:xfrm>
            <a:off x="2252345" y="2628901"/>
            <a:ext cx="4563110" cy="5181600"/>
          </a:xfrm>
          <a:prstGeom prst="rect">
            <a:avLst/>
          </a:prstGeom>
          <a:ln w="57150">
            <a:noFill/>
          </a:ln>
          <a:extLst>
            <a:ext uri="{53640926-AAD7-44d8-BBD7-CCE9431645EC}">
              <a14:shadowObscured xmlns="" xmlns:a14="http://schemas.microsoft.com/office/drawing/2010/main"/>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a:cs typeface="Calibri" pitchFamily="34" charset="0"/>
              </a:rPr>
              <a:t> </a:t>
            </a:r>
          </a:p>
        </p:txBody>
      </p:sp>
    </p:spTree>
    <p:extLst>
      <p:ext uri="{BB962C8B-B14F-4D97-AF65-F5344CB8AC3E}">
        <p14:creationId xmlns:p14="http://schemas.microsoft.com/office/powerpoint/2010/main" val="152503570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839200" cy="5638800"/>
          </a:xfrm>
        </p:spPr>
        <p:txBody>
          <a:bodyPr/>
          <a:lstStyle/>
          <a:p>
            <a:pPr marL="0" indent="0" algn="ctr">
              <a:lnSpc>
                <a:spcPct val="90000"/>
              </a:lnSpc>
              <a:buNone/>
            </a:pPr>
            <a:r>
              <a:rPr lang="en-US" b="1" dirty="0">
                <a:latin typeface="Calibri" pitchFamily="34" charset="0"/>
                <a:cs typeface="Calibri" pitchFamily="34" charset="0"/>
              </a:rPr>
              <a:t>How Did You Do?  Check Your Work!</a:t>
            </a:r>
            <a:r>
              <a:rPr lang="en-US" sz="2400" i="1" dirty="0"/>
              <a:t> </a:t>
            </a:r>
            <a:endParaRPr lang="en-US" sz="2400" dirty="0"/>
          </a:p>
          <a:p>
            <a:pPr marL="457200" lvl="0" indent="-457200">
              <a:buAutoNum type="arabicPeriod" startAt="2"/>
            </a:pPr>
            <a:r>
              <a:rPr lang="en-US" sz="2400" dirty="0"/>
              <a:t>How are the circulatory, respiratory and lymphatic systems related to each other?  Be specific.  </a:t>
            </a:r>
          </a:p>
          <a:p>
            <a:pPr marL="0" lvl="0" indent="0" algn="ctr">
              <a:buNone/>
            </a:pPr>
            <a:r>
              <a:rPr lang="en-US" sz="2400" b="1" dirty="0"/>
              <a:t>During inhalation, oxygen enters the body and travels to the lungs where it diffuses into the bloodstream across the thin walls of the alveoli.  Conversely, Carbon Dioxide diffuses out of the bloodstream into the alveoli to be exhaled out of the body.  Once the oxygen enters the bloodstream, it is carried by red blood cells to all parts of the body through a network of tubes called arteries, veins and capillaries. Lymph vessels work closely with the cardiovascular system to collect excess fluid that may leak out of blood vessels and carries it through lymph nodes which filter the lymph fluid of debris/waste.  The lymph is then rejoined with the bloodstream at intersections where lymph vessels and blood vessels connect.</a:t>
            </a:r>
            <a:endParaRPr lang="en-US" sz="2400" dirty="0"/>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61317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209550" y="228601"/>
            <a:ext cx="8724900" cy="2167809"/>
          </a:xfrm>
        </p:spPr>
        <p:txBody>
          <a:bodyPr/>
          <a:lstStyle/>
          <a:p>
            <a:pPr marL="0" indent="0">
              <a:buNone/>
            </a:pPr>
            <a:r>
              <a:rPr lang="en-US" sz="2800" b="1" cap="small" dirty="0"/>
              <a:t>Brain Hemispheres:</a:t>
            </a:r>
          </a:p>
          <a:p>
            <a:pPr marL="0" indent="0" algn="just">
              <a:buNone/>
            </a:pPr>
            <a:r>
              <a:rPr lang="en-US" sz="2800" b="1" cap="small" dirty="0"/>
              <a:t>Left Hemisphere Function:</a:t>
            </a:r>
            <a:r>
              <a:rPr lang="en-US" sz="2800" dirty="0"/>
              <a:t> </a:t>
            </a:r>
            <a:r>
              <a:rPr lang="en-US" sz="2400" dirty="0"/>
              <a:t>Controls the right side of the body.  Considered the academic and logical side of the brain - language, reasoning, science, math, writing, and number skills.</a:t>
            </a:r>
            <a:endParaRPr lang="en-US" sz="2800" dirty="0"/>
          </a:p>
          <a:p>
            <a:pPr marL="0" indent="0">
              <a:buNone/>
            </a:pPr>
            <a:endParaRPr lang="en-US" sz="2800" cap="small"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ackgroundRemoval t="9489" b="76350" l="26940" r="55783">
                        <a14:foregroundMark x1="29283" y1="46569" x2="29722" y2="50073"/>
                        <a14:foregroundMark x1="70205" y1="46277" x2="70644" y2="50511"/>
                        <a14:foregroundMark x1="49707" y1="47737" x2="49854" y2="56642"/>
                        <a14:foregroundMark x1="30381" y1="45401" x2="28697" y2="52409"/>
                        <a14:foregroundMark x1="31406" y1="41168" x2="34993" y2="23796"/>
                        <a14:foregroundMark x1="46193" y1="12117" x2="49122" y2="13577"/>
                        <a14:foregroundMark x1="32211" y1="66423" x2="33602" y2="70657"/>
                        <a14:foregroundMark x1="49634" y1="15036" x2="50073" y2="54745"/>
                        <a14:backgroundMark x1="49927" y1="58540" x2="50586" y2="75036"/>
                        <a14:backgroundMark x1="32577" y1="72993" x2="35944" y2="74015"/>
                        <a14:backgroundMark x1="64495" y1="73577" x2="66984" y2="74745"/>
                        <a14:backgroundMark x1="65373" y1="72555" x2="67204" y2="71387"/>
                        <a14:backgroundMark x1="32723" y1="71095" x2="35212" y2="72847"/>
                        <a14:backgroundMark x1="50000" y1="12993" x2="55198" y2="11971"/>
                        <a14:backgroundMark x1="50366" y1="11971" x2="51171" y2="16642"/>
                        <a14:backgroundMark x1="50878" y1="57080" x2="55637" y2="67591"/>
                        <a14:backgroundMark x1="50366" y1="58832" x2="54832" y2="66861"/>
                        <a14:backgroundMark x1="50000" y1="58102" x2="51318" y2="55912"/>
                        <a14:backgroundMark x1="50366" y1="12117" x2="50220" y2="29051"/>
                      </a14:backgroundRemoval>
                    </a14:imgEffect>
                  </a14:imgLayer>
                </a14:imgProps>
              </a:ext>
              <a:ext uri="{28A0092B-C50C-407E-A947-70E740481C1C}">
                <a14:useLocalDpi xmlns:a14="http://schemas.microsoft.com/office/drawing/2010/main" val="0"/>
              </a:ext>
            </a:extLst>
          </a:blip>
          <a:srcRect l="26646" r="26385"/>
          <a:stretch/>
        </p:blipFill>
        <p:spPr bwMode="auto">
          <a:xfrm>
            <a:off x="694690" y="1981200"/>
            <a:ext cx="4563110" cy="5181600"/>
          </a:xfrm>
          <a:prstGeom prst="rect">
            <a:avLst/>
          </a:prstGeom>
          <a:ln w="57150">
            <a:noFill/>
          </a:ln>
          <a:extLst>
            <a:ext uri="{53640926-AAD7-44d8-BBD7-CCE9431645EC}">
              <a14:shadowObscured xmlns=""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3">
                    <a14:imgEffect>
                      <a14:backgroundRemoval t="9489" b="76350" l="48902" r="73719">
                        <a14:foregroundMark x1="29283" y1="46569" x2="29722" y2="50073"/>
                        <a14:foregroundMark x1="70205" y1="46277" x2="70644" y2="50511"/>
                        <a14:foregroundMark x1="69400" y1="45401" x2="71449" y2="52993"/>
                        <a14:foregroundMark x1="50000" y1="33285" x2="50220" y2="23504"/>
                        <a14:foregroundMark x1="50000" y1="32701" x2="50366" y2="14161"/>
                        <a14:backgroundMark x1="49927" y1="58540" x2="50586" y2="75036"/>
                        <a14:backgroundMark x1="32577" y1="72993" x2="35944" y2="74015"/>
                        <a14:backgroundMark x1="64495" y1="73577" x2="66984" y2="74745"/>
                        <a14:backgroundMark x1="65373" y1="72555" x2="67204" y2="71387"/>
                        <a14:backgroundMark x1="32723" y1="71095" x2="35212" y2="72847"/>
                        <a14:backgroundMark x1="49927" y1="13285" x2="49268" y2="17226"/>
                        <a14:backgroundMark x1="50512" y1="59854" x2="48902" y2="51971"/>
                        <a14:backgroundMark x1="49854" y1="13285" x2="49561" y2="35036"/>
                      </a14:backgroundRemoval>
                    </a14:imgEffect>
                  </a14:imgLayer>
                </a14:imgProps>
              </a:ext>
              <a:ext uri="{28A0092B-C50C-407E-A947-70E740481C1C}">
                <a14:useLocalDpi xmlns:a14="http://schemas.microsoft.com/office/drawing/2010/main" val="0"/>
              </a:ext>
            </a:extLst>
          </a:blip>
          <a:srcRect l="49301" r="26385"/>
          <a:stretch/>
        </p:blipFill>
        <p:spPr bwMode="auto">
          <a:xfrm>
            <a:off x="1101969" y="2012688"/>
            <a:ext cx="2362200" cy="5181600"/>
          </a:xfrm>
          <a:prstGeom prst="rect">
            <a:avLst/>
          </a:prstGeom>
          <a:ln w="57150">
            <a:noFill/>
          </a:ln>
          <a:extLst>
            <a:ext uri="{53640926-AAD7-44d8-BBD7-CCE9431645EC}">
              <a14:shadowObscured xmlns="" xmlns:a14="http://schemas.microsoft.com/office/drawing/2010/main"/>
            </a:ext>
          </a:extLst>
        </p:spPr>
      </p:pic>
      <p:sp>
        <p:nvSpPr>
          <p:cNvPr id="2" name="TextBox 1"/>
          <p:cNvSpPr txBox="1"/>
          <p:nvPr/>
        </p:nvSpPr>
        <p:spPr>
          <a:xfrm>
            <a:off x="209550" y="724731"/>
            <a:ext cx="8610600" cy="1631216"/>
          </a:xfrm>
          <a:prstGeom prst="rect">
            <a:avLst/>
          </a:prstGeom>
          <a:noFill/>
        </p:spPr>
        <p:txBody>
          <a:bodyPr wrap="square" rtlCol="0">
            <a:spAutoFit/>
          </a:bodyPr>
          <a:lstStyle/>
          <a:p>
            <a:pPr algn="just" eaLnBrk="0" hangingPunct="0">
              <a:spcBef>
                <a:spcPct val="20000"/>
              </a:spcBef>
            </a:pPr>
            <a:r>
              <a:rPr lang="en-US" sz="2800" b="1" kern="0" cap="small" dirty="0">
                <a:solidFill>
                  <a:srgbClr val="000000"/>
                </a:solidFill>
                <a:latin typeface="Calibri"/>
              </a:rPr>
              <a:t>Right Hemisphere Function:</a:t>
            </a:r>
            <a:r>
              <a:rPr lang="en-US" kern="0" dirty="0">
                <a:solidFill>
                  <a:srgbClr val="000000"/>
                </a:solidFill>
                <a:latin typeface="Calibri"/>
              </a:rPr>
              <a:t> Controls the left side of the body. Considered the artistic and creative side of the brain - intuition, insight, art and music awareness, imagination, creativity, and 3-d form understanding.</a:t>
            </a:r>
          </a:p>
        </p:txBody>
      </p:sp>
      <p:sp>
        <p:nvSpPr>
          <p:cNvPr id="3" name="Equal 2"/>
          <p:cNvSpPr/>
          <p:nvPr/>
        </p:nvSpPr>
        <p:spPr>
          <a:xfrm>
            <a:off x="3244850" y="3492500"/>
            <a:ext cx="1676400" cy="1209288"/>
          </a:xfrm>
          <a:prstGeom prst="mathEqual">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000000"/>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284" y="3052595"/>
            <a:ext cx="2743200" cy="27432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69750">
            <a:off x="5889282" y="2989990"/>
            <a:ext cx="945490" cy="95829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5130" y="2787372"/>
            <a:ext cx="780898" cy="96560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80616">
            <a:off x="6661186" y="2939203"/>
            <a:ext cx="854050" cy="1014984"/>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2064" y="2843245"/>
            <a:ext cx="995782" cy="995782"/>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3485" y="3604870"/>
            <a:ext cx="843077" cy="1834286"/>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4261" y="2612390"/>
            <a:ext cx="1395374" cy="1836115"/>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94318" y="4272837"/>
            <a:ext cx="1463954" cy="1840687"/>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918551">
            <a:off x="4048122" y="4207752"/>
            <a:ext cx="1650993" cy="1650993"/>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36003" y="1843498"/>
            <a:ext cx="1701752" cy="140838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19600" y="2159848"/>
            <a:ext cx="3848520" cy="352905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25668" y="4863900"/>
            <a:ext cx="1733551" cy="1733551"/>
          </a:xfrm>
          <a:prstGeom prst="rect">
            <a:avLst/>
          </a:prstGeom>
        </p:spPr>
      </p:pic>
      <p:sp>
        <p:nvSpPr>
          <p:cNvPr id="22" name="TextBox 21"/>
          <p:cNvSpPr txBox="1"/>
          <p:nvPr/>
        </p:nvSpPr>
        <p:spPr>
          <a:xfrm rot="1416027">
            <a:off x="5789183" y="2519977"/>
            <a:ext cx="3436643" cy="707886"/>
          </a:xfrm>
          <a:prstGeom prst="rect">
            <a:avLst/>
          </a:prstGeom>
          <a:noFill/>
        </p:spPr>
        <p:txBody>
          <a:bodyPr wrap="square" rtlCol="0">
            <a:spAutoFit/>
          </a:bodyPr>
          <a:lstStyle/>
          <a:p>
            <a:pPr algn="ctr"/>
            <a:r>
              <a:rPr lang="en-US" sz="4000" b="1" dirty="0">
                <a:solidFill>
                  <a:srgbClr val="FF0000"/>
                </a:solidFill>
                <a:latin typeface="Calibri"/>
              </a:rPr>
              <a:t>¡Buenos </a:t>
            </a:r>
            <a:r>
              <a:rPr lang="en-US" sz="4000" b="1" dirty="0" err="1">
                <a:solidFill>
                  <a:srgbClr val="FF0000"/>
                </a:solidFill>
                <a:latin typeface="Calibri"/>
              </a:rPr>
              <a:t>dias</a:t>
            </a:r>
            <a:r>
              <a:rPr lang="en-US" sz="4000" b="1" dirty="0">
                <a:solidFill>
                  <a:srgbClr val="FF0000"/>
                </a:solidFill>
                <a:latin typeface="Calibri"/>
              </a:rPr>
              <a:t>!</a:t>
            </a:r>
          </a:p>
        </p:txBody>
      </p:sp>
      <p:sp>
        <p:nvSpPr>
          <p:cNvPr id="23" name="TextBox 22"/>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5141767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994">
                                            <p:txEl>
                                              <p:pRg st="1" end="1"/>
                                            </p:txEl>
                                          </p:spTgt>
                                        </p:tgtEl>
                                        <p:attrNameLst>
                                          <p:attrName>style.visibility</p:attrName>
                                        </p:attrNameLst>
                                      </p:cBhvr>
                                      <p:to>
                                        <p:strVal val="visible"/>
                                      </p:to>
                                    </p:set>
                                    <p:animEffect transition="in" filter="fade">
                                      <p:cBhvr>
                                        <p:cTn id="7" dur="500"/>
                                        <p:tgtEl>
                                          <p:spTgt spid="8499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84994">
                                            <p:txEl>
                                              <p:pRg st="1" end="1"/>
                                            </p:txEl>
                                          </p:spTgt>
                                        </p:tgtEl>
                                      </p:cBhvr>
                                    </p:animEffect>
                                    <p:set>
                                      <p:cBhvr>
                                        <p:cTn id="40" dur="1" fill="hold">
                                          <p:stCondLst>
                                            <p:cond delay="499"/>
                                          </p:stCondLst>
                                        </p:cTn>
                                        <p:tgtEl>
                                          <p:spTgt spid="84994">
                                            <p:txEl>
                                              <p:pRg st="1" end="1"/>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par>
                          <p:cTn id="70" fill="hold">
                            <p:stCondLst>
                              <p:cond delay="1500"/>
                            </p:stCondLst>
                            <p:childTnLst>
                              <p:par>
                                <p:cTn id="71" presetID="10" presetClass="entr" presetSubtype="0" fill="hold" grpId="2"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par>
                          <p:cTn id="78" fill="hold">
                            <p:stCondLst>
                              <p:cond delay="2500"/>
                            </p:stCondLst>
                            <p:childTnLst>
                              <p:par>
                                <p:cTn id="79" presetID="10" presetClass="entr" presetSubtype="0" fill="hold" nodeType="after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childTnLst>
                          </p:cTn>
                        </p:par>
                        <p:par>
                          <p:cTn id="82" fill="hold">
                            <p:stCondLst>
                              <p:cond delay="3000"/>
                            </p:stCondLst>
                            <p:childTnLst>
                              <p:par>
                                <p:cTn id="83" presetID="10" presetClass="entr" presetSubtype="0"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par>
                          <p:cTn id="86" fill="hold">
                            <p:stCondLst>
                              <p:cond delay="35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par>
                          <p:cTn id="90" fill="hold">
                            <p:stCondLst>
                              <p:cond delay="4000"/>
                            </p:stCondLst>
                            <p:childTnLst>
                              <p:par>
                                <p:cTn id="91" presetID="10" presetClass="entr" presetSubtype="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childTnLst>
                          </p:cTn>
                        </p:par>
                        <p:par>
                          <p:cTn id="94" fill="hold">
                            <p:stCondLst>
                              <p:cond delay="4500"/>
                            </p:stCondLst>
                            <p:childTnLst>
                              <p:par>
                                <p:cTn id="95" presetID="10" presetClass="entr" presetSubtype="0" fill="hold" nodeType="after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childTnLst>
                          </p:cTn>
                        </p:par>
                        <p:par>
                          <p:cTn id="98" fill="hold">
                            <p:stCondLst>
                              <p:cond delay="5000"/>
                            </p:stCondLst>
                            <p:childTnLst>
                              <p:par>
                                <p:cTn id="99" presetID="10" presetClass="entr" presetSubtype="0" fill="hold"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fade">
                                      <p:cBhvr>
                                        <p:cTn id="101" dur="500"/>
                                        <p:tgtEl>
                                          <p:spTgt spid="13"/>
                                        </p:tgtEl>
                                      </p:cBhvr>
                                    </p:animEffect>
                                  </p:childTnLst>
                                </p:cTn>
                              </p:par>
                            </p:childTnLst>
                          </p:cTn>
                        </p:par>
                        <p:par>
                          <p:cTn id="102" fill="hold">
                            <p:stCondLst>
                              <p:cond delay="5500"/>
                            </p:stCondLst>
                            <p:childTnLst>
                              <p:par>
                                <p:cTn id="103" presetID="10" presetClass="entr" presetSubtype="0" fill="hold" nodeType="after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fade">
                                      <p:cBhvr>
                                        <p:cTn id="10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P spid="2" grpId="0"/>
      <p:bldP spid="3" grpId="0" animBg="1"/>
      <p:bldP spid="3" grpId="1" animBg="1"/>
      <p:bldP spid="3" grpId="2" animBg="1"/>
      <p:bldP spid="22" grpId="0"/>
      <p:bldP spid="22" grpId="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190500" y="228601"/>
            <a:ext cx="8763000" cy="2438399"/>
          </a:xfrm>
        </p:spPr>
        <p:txBody>
          <a:bodyPr/>
          <a:lstStyle/>
          <a:p>
            <a:pPr marL="0" indent="0" algn="just">
              <a:buNone/>
            </a:pPr>
            <a:r>
              <a:rPr lang="en-US" b="1" cap="small" dirty="0"/>
              <a:t>Cerebellum:</a:t>
            </a:r>
            <a:r>
              <a:rPr lang="en-US" cap="small" dirty="0"/>
              <a:t> </a:t>
            </a:r>
            <a:r>
              <a:rPr lang="en-US" sz="2800" cap="small" dirty="0"/>
              <a:t> </a:t>
            </a:r>
            <a:r>
              <a:rPr lang="en-US" sz="2400" dirty="0"/>
              <a:t>Cauliflower shaped part of the brain located in the back under the pons.</a:t>
            </a:r>
          </a:p>
          <a:p>
            <a:pPr marL="0" indent="0" algn="just">
              <a:buNone/>
            </a:pPr>
            <a:r>
              <a:rPr lang="en-US" b="1" cap="small" dirty="0"/>
              <a:t>Function:</a:t>
            </a:r>
            <a:r>
              <a:rPr lang="en-US" sz="2800" dirty="0"/>
              <a:t> </a:t>
            </a:r>
            <a:r>
              <a:rPr lang="en-US" sz="2400" dirty="0"/>
              <a:t>Performs everyday </a:t>
            </a:r>
            <a:r>
              <a:rPr lang="en-US" sz="2400" i="1" dirty="0"/>
              <a:t>voluntary</a:t>
            </a:r>
            <a:r>
              <a:rPr lang="en-US" sz="2400" dirty="0"/>
              <a:t> (movements you choose to carry out) tasks such as walking and writing. Helps us stay balanced and upright along with coordinating our muscles. </a:t>
            </a:r>
            <a:endParaRPr lang="en-US" sz="1800"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ackgroundRemoval t="9489" b="91241" l="26940" r="73719">
                        <a14:foregroundMark x1="29283" y1="46569" x2="29722" y2="50073"/>
                        <a14:foregroundMark x1="70205" y1="46277" x2="70644" y2="50511"/>
                        <a14:foregroundMark x1="35432" y1="77956" x2="38067" y2="83212"/>
                        <a14:foregroundMark x1="46120" y1="12117" x2="47365" y2="12117"/>
                        <a14:foregroundMark x1="52269" y1="12409" x2="54246" y2="12409"/>
                        <a14:foregroundMark x1="28624" y1="44964" x2="29722" y2="51971"/>
                        <a14:foregroundMark x1="32870" y1="70073" x2="36457" y2="78540"/>
                        <a14:foregroundMark x1="33455" y1="72555" x2="33016" y2="69635"/>
                        <a14:backgroundMark x1="46047" y1="87007" x2="46266" y2="89489"/>
                        <a14:backgroundMark x1="53807" y1="87007" x2="53807" y2="88905"/>
                        <a14:backgroundMark x1="28111" y1="49635" x2="72767" y2="47445"/>
                        <a14:backgroundMark x1="31991" y1="29343" x2="68521" y2="33723"/>
                        <a14:backgroundMark x1="44949" y1="10949" x2="40703" y2="71241"/>
                        <a14:backgroundMark x1="31991" y1="67591" x2="42313" y2="48467"/>
                        <a14:backgroundMark x1="33163" y1="30073" x2="30527" y2="53431"/>
                        <a14:backgroundMark x1="27818" y1="44672" x2="27965" y2="50219"/>
                        <a14:backgroundMark x1="27599" y1="44672" x2="32504" y2="44526"/>
                        <a14:backgroundMark x1="45242" y1="11971" x2="50000" y2="14453"/>
                        <a14:backgroundMark x1="50000" y1="14599" x2="54905" y2="11971"/>
                        <a14:backgroundMark x1="40190" y1="58832" x2="69107" y2="51387"/>
                        <a14:backgroundMark x1="51830" y1="54891" x2="66837" y2="70803"/>
                        <a14:backgroundMark x1="32211" y1="69051" x2="33163" y2="67883"/>
                      </a14:backgroundRemoval>
                    </a14:imgEffect>
                  </a14:imgLayer>
                </a14:imgProps>
              </a:ext>
              <a:ext uri="{28A0092B-C50C-407E-A947-70E740481C1C}">
                <a14:useLocalDpi xmlns:a14="http://schemas.microsoft.com/office/drawing/2010/main" val="0"/>
              </a:ext>
            </a:extLst>
          </a:blip>
          <a:srcRect l="26646" t="55882" r="26385" b="11765"/>
          <a:stretch/>
        </p:blipFill>
        <p:spPr bwMode="auto">
          <a:xfrm>
            <a:off x="135228" y="3505200"/>
            <a:ext cx="4419600" cy="1390660"/>
          </a:xfrm>
          <a:prstGeom prst="rect">
            <a:avLst/>
          </a:prstGeom>
          <a:ln w="57150">
            <a:noFill/>
          </a:ln>
          <a:extLst>
            <a:ext uri="{53640926-AAD7-44d8-BBD7-CCE9431645EC}">
              <a14:shadowObscured xmlns="" xmlns:a14="http://schemas.microsoft.com/office/drawing/2010/main"/>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2496004"/>
            <a:ext cx="2819400" cy="4211084"/>
          </a:xfrm>
          <a:prstGeom prst="rect">
            <a:avLst/>
          </a:prstGeom>
        </p:spPr>
      </p:pic>
      <p:sp>
        <p:nvSpPr>
          <p:cNvPr id="7" name="Rounded Rectangular Callout 6"/>
          <p:cNvSpPr/>
          <p:nvPr/>
        </p:nvSpPr>
        <p:spPr>
          <a:xfrm>
            <a:off x="2743200" y="2667000"/>
            <a:ext cx="2971800" cy="765756"/>
          </a:xfrm>
          <a:prstGeom prst="wedgeRoundRectCallout">
            <a:avLst>
              <a:gd name="adj1" fmla="val 62374"/>
              <a:gd name="adj2" fmla="val 9699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t>I’m balanced and coordinated!  Yay!</a:t>
            </a:r>
          </a:p>
        </p:txBody>
      </p:sp>
      <p:sp>
        <p:nvSpPr>
          <p:cNvPr id="9" name="Equal 8"/>
          <p:cNvSpPr/>
          <p:nvPr/>
        </p:nvSpPr>
        <p:spPr>
          <a:xfrm>
            <a:off x="3848100" y="3745507"/>
            <a:ext cx="1676400" cy="1209288"/>
          </a:xfrm>
          <a:prstGeom prst="mathEqual">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90500" y="6167735"/>
            <a:ext cx="8763000" cy="461665"/>
          </a:xfrm>
          <a:prstGeom prst="rect">
            <a:avLst/>
          </a:prstGeom>
          <a:noFill/>
        </p:spPr>
        <p:txBody>
          <a:bodyPr wrap="square" rtlCol="0">
            <a:spAutoFit/>
          </a:bodyPr>
          <a:lstStyle/>
          <a:p>
            <a:pPr algn="ctr"/>
            <a:r>
              <a:rPr lang="en-US" b="1" dirty="0">
                <a:solidFill>
                  <a:srgbClr val="FF0000"/>
                </a:solidFill>
                <a:latin typeface="+mn-lt"/>
              </a:rPr>
              <a:t>How do you think a damaged cerebellum would affect the body?</a:t>
            </a:r>
          </a:p>
        </p:txBody>
      </p:sp>
      <p:sp>
        <p:nvSpPr>
          <p:cNvPr id="10" name="TextBox 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9451666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4873" y="883276"/>
            <a:ext cx="1236324" cy="1240325"/>
          </a:xfrm>
          <a:prstGeom prst="rect">
            <a:avLst/>
          </a:prstGeom>
        </p:spPr>
      </p:pic>
      <p:sp>
        <p:nvSpPr>
          <p:cNvPr id="84994" name="Rectangle 2"/>
          <p:cNvSpPr>
            <a:spLocks noGrp="1" noChangeArrowheads="1"/>
          </p:cNvSpPr>
          <p:nvPr>
            <p:ph type="body" idx="1"/>
          </p:nvPr>
        </p:nvSpPr>
        <p:spPr>
          <a:xfrm>
            <a:off x="228600" y="152400"/>
            <a:ext cx="5638800" cy="6400800"/>
          </a:xfrm>
        </p:spPr>
        <p:txBody>
          <a:bodyPr/>
          <a:lstStyle/>
          <a:p>
            <a:pPr marL="0" indent="0" algn="ctr">
              <a:buNone/>
            </a:pPr>
            <a:r>
              <a:rPr lang="en-US" sz="1800" i="1" dirty="0">
                <a:solidFill>
                  <a:srgbClr val="FF0000"/>
                </a:solidFill>
              </a:rPr>
              <a:t>For each part of the brain stem, Identify parts 1-8 and the function of each</a:t>
            </a:r>
          </a:p>
          <a:p>
            <a:pPr marL="0" indent="0" algn="just">
              <a:buNone/>
            </a:pPr>
            <a:r>
              <a:rPr lang="en-US" sz="2800" b="1" cap="small" dirty="0"/>
              <a:t>Brain Stem: </a:t>
            </a:r>
            <a:r>
              <a:rPr lang="en-US" sz="2400" dirty="0"/>
              <a:t>comprised of the midbrain, pons, and medulla</a:t>
            </a:r>
            <a:endParaRPr lang="en-US" sz="1200" dirty="0"/>
          </a:p>
          <a:p>
            <a:pPr algn="just">
              <a:buAutoNum type="arabicPeriod"/>
            </a:pPr>
            <a:r>
              <a:rPr lang="en-US" sz="2000" b="1" dirty="0"/>
              <a:t>Thalamus</a:t>
            </a:r>
            <a:r>
              <a:rPr lang="en-US" sz="2000" dirty="0"/>
              <a:t>: It is involved in sensory perception, controlling sleep and awake states of consciousness.  It also regulates movement. </a:t>
            </a:r>
          </a:p>
          <a:p>
            <a:pPr algn="just">
              <a:buAutoNum type="arabicPeriod"/>
            </a:pPr>
            <a:r>
              <a:rPr lang="en-US" sz="2000" b="1" dirty="0"/>
              <a:t>Optic Nerve</a:t>
            </a:r>
            <a:r>
              <a:rPr lang="en-US" sz="2000" dirty="0"/>
              <a:t>: transfer visual information from the retina in the eye to the vision centers of the brain.</a:t>
            </a:r>
          </a:p>
          <a:p>
            <a:pPr algn="just">
              <a:buAutoNum type="arabicPeriod"/>
            </a:pPr>
            <a:r>
              <a:rPr lang="en-US" sz="2000" b="1" dirty="0"/>
              <a:t>Optic Tract:</a:t>
            </a:r>
            <a:r>
              <a:rPr lang="en-US" sz="2000" dirty="0"/>
              <a:t>  Part of the optic nerve found where the nerves of the left eye and right eye cross to create a complete picture.</a:t>
            </a:r>
          </a:p>
          <a:p>
            <a:pPr algn="just">
              <a:buAutoNum type="arabicPeriod"/>
            </a:pPr>
            <a:r>
              <a:rPr lang="en-US" sz="2000" b="1" dirty="0"/>
              <a:t>Pituitary</a:t>
            </a:r>
            <a:r>
              <a:rPr lang="en-US" sz="2000" dirty="0"/>
              <a:t>: This "master gland" regulates how your other glands operate. The pituitary gland secretes and stores </a:t>
            </a:r>
            <a:r>
              <a:rPr lang="en-US" sz="2000" u="sng" dirty="0">
                <a:hlinkClick r:id="rId3"/>
              </a:rPr>
              <a:t>hormones</a:t>
            </a:r>
            <a:r>
              <a:rPr lang="en-US" sz="2000" dirty="0"/>
              <a:t>, which it uses to stimulate your other glands. Hormones regulate your body’s temperature, urine production, growth, and the production of sex hormones.</a:t>
            </a:r>
            <a:endParaRPr lang="en-US" sz="2000" b="1" u="sng" dirty="0"/>
          </a:p>
          <a:p>
            <a:pPr marL="1562100" lvl="2" indent="-457200" eaLnBrk="1" hangingPunct="1">
              <a:buFontTx/>
              <a:buAutoNum type="arabicPeriod"/>
            </a:pPr>
            <a:endParaRPr lang="en-US" dirty="0"/>
          </a:p>
          <a:p>
            <a:pPr marL="782638" indent="-609600" eaLnBrk="1" hangingPunct="1">
              <a:buFontTx/>
              <a:buNone/>
            </a:pPr>
            <a:endParaRPr lang="en-US" dirty="0"/>
          </a:p>
          <a:p>
            <a:pPr marL="782638" indent="-609600" eaLnBrk="1" hangingPunct="1">
              <a:buFontTx/>
              <a:buNone/>
            </a:pPr>
            <a:endParaRPr lang="en-US" dirty="0"/>
          </a:p>
        </p:txBody>
      </p:sp>
      <p:pic>
        <p:nvPicPr>
          <p:cNvPr id="5" name="Picture 4"/>
          <p:cNvPicPr/>
          <p:nvPr/>
        </p:nvPicPr>
        <p:blipFill rotWithShape="1">
          <a:blip r:embed="rId4" cstate="print">
            <a:extLst>
              <a:ext uri="{BEBA8EAE-BF5A-486C-A8C5-ECC9F3942E4B}">
                <a14:imgProps xmlns:a14="http://schemas.microsoft.com/office/drawing/2010/main">
                  <a14:imgLayer r:embed="rId5">
                    <a14:imgEffect>
                      <a14:backgroundRemoval t="41529" b="100000" l="39549" r="60376">
                        <a14:foregroundMark x1="44586" y1="97751" x2="46767" y2="93703"/>
                        <a14:foregroundMark x1="44586" y1="93103" x2="46767" y2="98351"/>
                        <a14:foregroundMark x1="50075" y1="57721" x2="50075" y2="67616"/>
                        <a14:backgroundMark x1="40075" y1="85607" x2="45489" y2="86807"/>
                        <a14:backgroundMark x1="54286" y1="86207" x2="59774" y2="85607"/>
                      </a14:backgroundRemoval>
                    </a14:imgEffect>
                  </a14:imgLayer>
                </a14:imgProps>
              </a:ext>
              <a:ext uri="{28A0092B-C50C-407E-A947-70E740481C1C}">
                <a14:useLocalDpi xmlns:a14="http://schemas.microsoft.com/office/drawing/2010/main" val="0"/>
              </a:ext>
            </a:extLst>
          </a:blip>
          <a:srcRect l="39108" t="40039" r="40125"/>
          <a:stretch/>
        </p:blipFill>
        <p:spPr bwMode="auto">
          <a:xfrm>
            <a:off x="5715000" y="1752600"/>
            <a:ext cx="2895600" cy="4419600"/>
          </a:xfrm>
          <a:prstGeom prst="rect">
            <a:avLst/>
          </a:prstGeom>
          <a:ln w="57150">
            <a:noFill/>
          </a:ln>
          <a:extLst>
            <a:ext uri="{53640926-AAD7-44d8-BBD7-CCE9431645EC}">
              <a14:shadowObscured xmlns="" xmlns:a14="http://schemas.microsoft.com/office/drawing/2010/main"/>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67414">
            <a:off x="8176801" y="1389524"/>
            <a:ext cx="867597" cy="1284083"/>
          </a:xfrm>
          <a:prstGeom prst="rect">
            <a:avLst/>
          </a:prstGeom>
        </p:spPr>
      </p:pic>
      <p:cxnSp>
        <p:nvCxnSpPr>
          <p:cNvPr id="8" name="Straight Arrow Connector 7"/>
          <p:cNvCxnSpPr/>
          <p:nvPr/>
        </p:nvCxnSpPr>
        <p:spPr>
          <a:xfrm flipH="1" flipV="1">
            <a:off x="7860549" y="1623219"/>
            <a:ext cx="101143" cy="688410"/>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p:cNvCxnSpPr/>
          <p:nvPr/>
        </p:nvCxnSpPr>
        <p:spPr>
          <a:xfrm flipV="1">
            <a:off x="7923999" y="2097321"/>
            <a:ext cx="686600" cy="214308"/>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3284" y="1275645"/>
            <a:ext cx="1431988" cy="755232"/>
          </a:xfrm>
          <a:prstGeom prst="rect">
            <a:avLst/>
          </a:prstGeom>
        </p:spPr>
      </p:pic>
      <p:cxnSp>
        <p:nvCxnSpPr>
          <p:cNvPr id="14" name="Straight Arrow Connector 13"/>
          <p:cNvCxnSpPr/>
          <p:nvPr/>
        </p:nvCxnSpPr>
        <p:spPr>
          <a:xfrm flipH="1" flipV="1">
            <a:off x="6869807" y="1752600"/>
            <a:ext cx="367593" cy="1126115"/>
          </a:xfrm>
          <a:prstGeom prst="straightConnector1">
            <a:avLst/>
          </a:prstGeom>
          <a:ln w="76200">
            <a:solidFill>
              <a:srgbClr val="00B0F0"/>
            </a:solidFill>
            <a:tailEnd type="triangle"/>
          </a:ln>
        </p:spPr>
        <p:style>
          <a:lnRef idx="3">
            <a:schemeClr val="accent4"/>
          </a:lnRef>
          <a:fillRef idx="0">
            <a:schemeClr val="accent4"/>
          </a:fillRef>
          <a:effectRef idx="2">
            <a:schemeClr val="accent4"/>
          </a:effectRef>
          <a:fontRef idx="minor">
            <a:schemeClr val="tx1"/>
          </a:fontRef>
        </p:style>
      </p:cxnSp>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8266" r="9600"/>
          <a:stretch/>
        </p:blipFill>
        <p:spPr>
          <a:xfrm rot="1976149">
            <a:off x="7436388" y="3749018"/>
            <a:ext cx="1661825" cy="1951541"/>
          </a:xfrm>
          <a:prstGeom prst="rect">
            <a:avLst/>
          </a:prstGeom>
        </p:spPr>
      </p:pic>
      <p:cxnSp>
        <p:nvCxnSpPr>
          <p:cNvPr id="18" name="Straight Arrow Connector 17"/>
          <p:cNvCxnSpPr/>
          <p:nvPr/>
        </p:nvCxnSpPr>
        <p:spPr>
          <a:xfrm>
            <a:off x="7251879" y="3432020"/>
            <a:ext cx="901521" cy="1012141"/>
          </a:xfrm>
          <a:prstGeom prst="straightConnector1">
            <a:avLst/>
          </a:prstGeom>
          <a:ln w="76200">
            <a:solidFill>
              <a:srgbClr val="99CC00"/>
            </a:solidFill>
            <a:tailEnd type="triangle"/>
          </a:ln>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984279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xEl>
                                              <p:pRg st="2" end="2"/>
                                            </p:txEl>
                                          </p:spTgt>
                                        </p:tgtEl>
                                        <p:attrNameLst>
                                          <p:attrName>style.visibility</p:attrName>
                                        </p:attrNameLst>
                                      </p:cBhvr>
                                      <p:to>
                                        <p:strVal val="visible"/>
                                      </p:to>
                                    </p:set>
                                    <p:anim calcmode="lin" valueType="num">
                                      <p:cBhvr additive="base">
                                        <p:cTn id="7" dur="500" fill="hold"/>
                                        <p:tgtEl>
                                          <p:spTgt spid="8499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84994">
                                            <p:txEl>
                                              <p:pRg st="3" end="3"/>
                                            </p:txEl>
                                          </p:spTgt>
                                        </p:tgtEl>
                                        <p:attrNameLst>
                                          <p:attrName>style.visibility</p:attrName>
                                        </p:attrNameLst>
                                      </p:cBhvr>
                                      <p:to>
                                        <p:strVal val="visible"/>
                                      </p:to>
                                    </p:set>
                                    <p:anim calcmode="lin" valueType="num">
                                      <p:cBhvr additive="base">
                                        <p:cTn id="37" dur="500" fill="hold"/>
                                        <p:tgtEl>
                                          <p:spTgt spid="8499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4994">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4994">
                                            <p:txEl>
                                              <p:pRg st="4" end="4"/>
                                            </p:txEl>
                                          </p:spTgt>
                                        </p:tgtEl>
                                        <p:attrNameLst>
                                          <p:attrName>style.visibility</p:attrName>
                                        </p:attrNameLst>
                                      </p:cBhvr>
                                      <p:to>
                                        <p:strVal val="visible"/>
                                      </p:to>
                                    </p:set>
                                    <p:anim calcmode="lin" valueType="num">
                                      <p:cBhvr additive="base">
                                        <p:cTn id="41" dur="500" fill="hold"/>
                                        <p:tgtEl>
                                          <p:spTgt spid="8499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499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2" presetClass="entr" presetSubtype="4" fill="hold" nodeType="withEffect">
                                  <p:stCondLst>
                                    <p:cond delay="0"/>
                                  </p:stCondLst>
                                  <p:childTnLst>
                                    <p:set>
                                      <p:cBhvr>
                                        <p:cTn id="58" dur="1" fill="hold">
                                          <p:stCondLst>
                                            <p:cond delay="0"/>
                                          </p:stCondLst>
                                        </p:cTn>
                                        <p:tgtEl>
                                          <p:spTgt spid="84994">
                                            <p:txEl>
                                              <p:pRg st="5" end="5"/>
                                            </p:txEl>
                                          </p:spTgt>
                                        </p:tgtEl>
                                        <p:attrNameLst>
                                          <p:attrName>style.visibility</p:attrName>
                                        </p:attrNameLst>
                                      </p:cBhvr>
                                      <p:to>
                                        <p:strVal val="visible"/>
                                      </p:to>
                                    </p:set>
                                    <p:anim calcmode="lin" valueType="num">
                                      <p:cBhvr additive="base">
                                        <p:cTn id="59" dur="500" fill="hold"/>
                                        <p:tgtEl>
                                          <p:spTgt spid="84994">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4994">
                                            <p:txEl>
                                              <p:pRg st="5" end="5"/>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228600" y="228600"/>
            <a:ext cx="5562600" cy="6225382"/>
          </a:xfrm>
        </p:spPr>
        <p:txBody>
          <a:bodyPr/>
          <a:lstStyle/>
          <a:p>
            <a:pPr algn="just">
              <a:buAutoNum type="arabicPeriod" startAt="5"/>
            </a:pPr>
            <a:r>
              <a:rPr lang="en-US" sz="2200" b="1" dirty="0"/>
              <a:t>Midbrain</a:t>
            </a:r>
            <a:r>
              <a:rPr lang="en-US" sz="2200" dirty="0"/>
              <a:t>: Regulates body movement, vision and hearing. </a:t>
            </a:r>
          </a:p>
          <a:p>
            <a:pPr algn="just">
              <a:buAutoNum type="arabicPeriod" startAt="5"/>
            </a:pPr>
            <a:r>
              <a:rPr lang="en-US" sz="2200" b="1" dirty="0"/>
              <a:t>Pons</a:t>
            </a:r>
            <a:r>
              <a:rPr lang="en-US" sz="2200" dirty="0"/>
              <a:t>: Links to the cerebellum to help with posture and movement. The Pons serves as a message station between several areas of the brain. It helps relay messages from the cortex and the cerebellum. Controls our sleeping states and dreams.</a:t>
            </a:r>
          </a:p>
          <a:p>
            <a:pPr algn="just">
              <a:buAutoNum type="arabicPeriod" startAt="5"/>
            </a:pPr>
            <a:r>
              <a:rPr lang="en-US" sz="2200" b="1" dirty="0"/>
              <a:t>Medulla Oblongata</a:t>
            </a:r>
            <a:r>
              <a:rPr lang="en-US" sz="2200" dirty="0"/>
              <a:t>: Maintains involuntary body functions necessary for life such as breathing, swallowing, blood pressure, and heart rate </a:t>
            </a:r>
          </a:p>
          <a:p>
            <a:pPr algn="just">
              <a:buAutoNum type="arabicPeriod" startAt="5"/>
            </a:pPr>
            <a:r>
              <a:rPr lang="en-US" sz="2200" b="1" dirty="0"/>
              <a:t>Spinal Cord</a:t>
            </a:r>
            <a:r>
              <a:rPr lang="en-US" sz="2200" dirty="0"/>
              <a:t>: A long, thin bundle of nervous tissue that extends from the brain. Makes up part of the Central Nervous System. Transmits signals between the brain and the rest of the body.  By itself, it can control numerous reflexes.</a:t>
            </a:r>
          </a:p>
          <a:p>
            <a:pPr marL="1314450" lvl="3" indent="-457200" eaLnBrk="1" hangingPunct="1">
              <a:buFont typeface="+mj-lt"/>
              <a:buAutoNum type="arabicPeriod"/>
            </a:pPr>
            <a:endParaRPr lang="en-US" sz="2200" dirty="0"/>
          </a:p>
          <a:p>
            <a:pPr marL="1562100" lvl="2" indent="-457200" eaLnBrk="1" hangingPunct="1">
              <a:buFontTx/>
              <a:buAutoNum type="arabicPeriod"/>
            </a:pPr>
            <a:endParaRPr lang="en-US" sz="2200" b="1" u="sng" dirty="0"/>
          </a:p>
          <a:p>
            <a:pPr marL="1562100" lvl="2" indent="-457200" eaLnBrk="1" hangingPunct="1">
              <a:buFontTx/>
              <a:buAutoNum type="arabicPeriod"/>
            </a:pPr>
            <a:endParaRPr lang="en-US" sz="2200" dirty="0"/>
          </a:p>
          <a:p>
            <a:pPr marL="782638" indent="-609600" eaLnBrk="1" hangingPunct="1">
              <a:buFontTx/>
              <a:buNone/>
            </a:pPr>
            <a:endParaRPr lang="en-US" sz="2200" dirty="0"/>
          </a:p>
          <a:p>
            <a:pPr marL="782638" indent="-609600" eaLnBrk="1" hangingPunct="1">
              <a:buFontTx/>
              <a:buNone/>
            </a:pPr>
            <a:endParaRPr lang="en-US" sz="2200" dirty="0"/>
          </a:p>
        </p:txBody>
      </p:sp>
      <p:pic>
        <p:nvPicPr>
          <p:cNvPr id="4" name="Picture 3"/>
          <p:cNvPicPr/>
          <p:nvPr/>
        </p:nvPicPr>
        <p:blipFill rotWithShape="1">
          <a:blip r:embed="rId3" cstate="print">
            <a:extLst>
              <a:ext uri="{BEBA8EAE-BF5A-486C-A8C5-ECC9F3942E4B}">
                <a14:imgProps xmlns:a14="http://schemas.microsoft.com/office/drawing/2010/main">
                  <a14:imgLayer r:embed="rId4">
                    <a14:imgEffect>
                      <a14:backgroundRemoval t="41529" b="100000" l="39549" r="60376">
                        <a14:foregroundMark x1="44586" y1="97751" x2="46767" y2="93703"/>
                        <a14:foregroundMark x1="44586" y1="93103" x2="46767" y2="98351"/>
                        <a14:foregroundMark x1="50075" y1="57721" x2="50075" y2="67616"/>
                        <a14:backgroundMark x1="40075" y1="85607" x2="45489" y2="86807"/>
                        <a14:backgroundMark x1="54286" y1="86207" x2="59774" y2="85607"/>
                      </a14:backgroundRemoval>
                    </a14:imgEffect>
                  </a14:imgLayer>
                </a14:imgProps>
              </a:ext>
              <a:ext uri="{28A0092B-C50C-407E-A947-70E740481C1C}">
                <a14:useLocalDpi xmlns:a14="http://schemas.microsoft.com/office/drawing/2010/main" val="0"/>
              </a:ext>
            </a:extLst>
          </a:blip>
          <a:srcRect l="39108" t="40039" r="40125"/>
          <a:stretch/>
        </p:blipFill>
        <p:spPr bwMode="auto">
          <a:xfrm>
            <a:off x="5715000" y="967581"/>
            <a:ext cx="2895600" cy="4419600"/>
          </a:xfrm>
          <a:prstGeom prst="rect">
            <a:avLst/>
          </a:prstGeom>
          <a:ln w="57150">
            <a:noFill/>
          </a:ln>
          <a:extLst>
            <a:ext uri="{53640926-AAD7-44d8-BBD7-CCE9431645EC}">
              <a14:shadowObscured xmlns=""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67414">
            <a:off x="8230104" y="2142422"/>
            <a:ext cx="711796" cy="1053490"/>
          </a:xfrm>
          <a:prstGeom prst="rect">
            <a:avLst/>
          </a:prstGeom>
        </p:spPr>
      </p:pic>
      <p:cxnSp>
        <p:nvCxnSpPr>
          <p:cNvPr id="5" name="Straight Arrow Connector 4"/>
          <p:cNvCxnSpPr/>
          <p:nvPr/>
        </p:nvCxnSpPr>
        <p:spPr>
          <a:xfrm>
            <a:off x="7833033" y="2858036"/>
            <a:ext cx="701367" cy="418564"/>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7" name="Straight Arrow Connector 6"/>
          <p:cNvCxnSpPr/>
          <p:nvPr/>
        </p:nvCxnSpPr>
        <p:spPr>
          <a:xfrm>
            <a:off x="7306335" y="5238375"/>
            <a:ext cx="625832" cy="462574"/>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4190" y="3288775"/>
            <a:ext cx="1064916" cy="56163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0311" y="4097256"/>
            <a:ext cx="1666809" cy="1252577"/>
          </a:xfrm>
          <a:prstGeom prst="rect">
            <a:avLst/>
          </a:prstGeom>
        </p:spPr>
      </p:pic>
      <p:cxnSp>
        <p:nvCxnSpPr>
          <p:cNvPr id="8" name="Straight Arrow Connector 7"/>
          <p:cNvCxnSpPr/>
          <p:nvPr/>
        </p:nvCxnSpPr>
        <p:spPr>
          <a:xfrm>
            <a:off x="7337146" y="3671317"/>
            <a:ext cx="727043" cy="874019"/>
          </a:xfrm>
          <a:prstGeom prst="straightConnector1">
            <a:avLst/>
          </a:prstGeom>
          <a:ln w="76200">
            <a:solidFill>
              <a:srgbClr val="00B0F0"/>
            </a:solidFill>
            <a:tailEnd type="triangle"/>
          </a:ln>
        </p:spPr>
        <p:style>
          <a:lnRef idx="3">
            <a:schemeClr val="accent4"/>
          </a:lnRef>
          <a:fillRef idx="0">
            <a:schemeClr val="accent4"/>
          </a:fillRef>
          <a:effectRef idx="2">
            <a:schemeClr val="accent4"/>
          </a:effectRef>
          <a:fontRef idx="minor">
            <a:schemeClr val="tx1"/>
          </a:fontRef>
        </p:style>
      </p:cxnSp>
      <p:pic>
        <p:nvPicPr>
          <p:cNvPr id="18" name="Picture 6" descr="http://downloads.clipart.com/32033290.jpg?t=1355928983&amp;h=83430604f73b954d3a1b7b7b4e23164a&amp;u=gettingnerdy"/>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0" b="100000" l="0" r="98929"/>
                    </a14:imgEffect>
                  </a14:imgLayer>
                </a14:imgProps>
              </a:ext>
              <a:ext uri="{28A0092B-C50C-407E-A947-70E740481C1C}">
                <a14:useLocalDpi xmlns:a14="http://schemas.microsoft.com/office/drawing/2010/main"/>
              </a:ext>
            </a:extLst>
          </a:blip>
          <a:srcRect/>
          <a:stretch>
            <a:fillRect/>
          </a:stretch>
        </p:blipFill>
        <p:spPr bwMode="auto">
          <a:xfrm>
            <a:off x="5845145" y="4790025"/>
            <a:ext cx="1258317" cy="167590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flipH="1">
            <a:off x="6673850" y="4690274"/>
            <a:ext cx="539881" cy="1014132"/>
          </a:xfrm>
          <a:prstGeom prst="straightConnector1">
            <a:avLst/>
          </a:prstGeom>
          <a:ln w="76200">
            <a:solidFill>
              <a:srgbClr val="99CC00"/>
            </a:solidFill>
            <a:tailEnd type="triangle"/>
          </a:ln>
        </p:spPr>
        <p:style>
          <a:lnRef idx="3">
            <a:schemeClr val="accent4"/>
          </a:lnRef>
          <a:fillRef idx="0">
            <a:schemeClr val="accent4"/>
          </a:fillRef>
          <a:effectRef idx="2">
            <a:schemeClr val="accent4"/>
          </a:effectRef>
          <a:fontRef idx="minor">
            <a:schemeClr val="tx1"/>
          </a:fontRef>
        </p:style>
      </p:cxnSp>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1557" y1="1074" x2="73275" y2="16797"/>
                        <a14:foregroundMark x1="28928" y1="47168" x2="13656" y2="195"/>
                        <a14:foregroundMark x1="55360" y1="55371" x2="48605" y2="67773"/>
                        <a14:backgroundMark x1="34508" y1="1855" x2="47283" y2="54883"/>
                        <a14:backgroundMark x1="55653" y1="52051" x2="98385" y2="58203"/>
                        <a14:backgroundMark x1="13656" y1="44043" x2="2056" y2="6250"/>
                      </a14:backgroundRemoval>
                    </a14:imgEffect>
                  </a14:imgLayer>
                </a14:imgProps>
              </a:ext>
              <a:ext uri="{28A0092B-C50C-407E-A947-70E740481C1C}">
                <a14:useLocalDpi xmlns:a14="http://schemas.microsoft.com/office/drawing/2010/main" val="0"/>
              </a:ext>
            </a:extLst>
          </a:blip>
          <a:stretch>
            <a:fillRect/>
          </a:stretch>
        </p:blipFill>
        <p:spPr>
          <a:xfrm>
            <a:off x="7675122" y="4898046"/>
            <a:ext cx="1388017" cy="2087121"/>
          </a:xfrm>
          <a:prstGeom prst="rect">
            <a:avLst/>
          </a:prstGeom>
        </p:spPr>
      </p:pic>
      <p:sp>
        <p:nvSpPr>
          <p:cNvPr id="16" name="TextBox 1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5980040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 calcmode="lin" valueType="num">
                                      <p:cBhvr additive="base">
                                        <p:cTn id="7" dur="500" fill="hold"/>
                                        <p:tgtEl>
                                          <p:spTgt spid="849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84994">
                                            <p:txEl>
                                              <p:pRg st="1" end="1"/>
                                            </p:txEl>
                                          </p:spTgt>
                                        </p:tgtEl>
                                        <p:attrNameLst>
                                          <p:attrName>style.visibility</p:attrName>
                                        </p:attrNameLst>
                                      </p:cBhvr>
                                      <p:to>
                                        <p:strVal val="visible"/>
                                      </p:to>
                                    </p:set>
                                    <p:anim calcmode="lin" valueType="num">
                                      <p:cBhvr additive="base">
                                        <p:cTn id="31" dur="500" fill="hold"/>
                                        <p:tgtEl>
                                          <p:spTgt spid="8499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499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84994">
                                            <p:txEl>
                                              <p:pRg st="2" end="2"/>
                                            </p:txEl>
                                          </p:spTgt>
                                        </p:tgtEl>
                                        <p:attrNameLst>
                                          <p:attrName>style.visibility</p:attrName>
                                        </p:attrNameLst>
                                      </p:cBhvr>
                                      <p:to>
                                        <p:strVal val="visible"/>
                                      </p:to>
                                    </p:set>
                                    <p:anim calcmode="lin" valueType="num">
                                      <p:cBhvr additive="base">
                                        <p:cTn id="49" dur="500" fill="hold"/>
                                        <p:tgtEl>
                                          <p:spTgt spid="8499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4994">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6" presetClass="emph" presetSubtype="0" repeatCount="indefinite" fill="hold" nodeType="withEffect">
                                  <p:stCondLst>
                                    <p:cond delay="0"/>
                                  </p:stCondLst>
                                  <p:childTnLst>
                                    <p:animScale>
                                      <p:cBhvr>
                                        <p:cTn id="56" dur="1000" fill="hold"/>
                                        <p:tgtEl>
                                          <p:spTgt spid="18"/>
                                        </p:tgtEl>
                                      </p:cBhvr>
                                      <p:by x="110000" y="110000"/>
                                    </p:animScale>
                                  </p:childTnLst>
                                </p:cTn>
                              </p:par>
                              <p:par>
                                <p:cTn id="57" presetID="2" presetClass="entr" presetSubtype="4"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2" presetClass="entr" presetSubtype="4"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500" fill="hold"/>
                                        <p:tgtEl>
                                          <p:spTgt spid="7"/>
                                        </p:tgtEl>
                                        <p:attrNameLst>
                                          <p:attrName>ppt_x</p:attrName>
                                        </p:attrNameLst>
                                      </p:cBhvr>
                                      <p:tavLst>
                                        <p:tav tm="0">
                                          <p:val>
                                            <p:strVal val="#ppt_x"/>
                                          </p:val>
                                        </p:tav>
                                        <p:tav tm="100000">
                                          <p:val>
                                            <p:strVal val="#ppt_x"/>
                                          </p:val>
                                        </p:tav>
                                      </p:tavLst>
                                    </p:anim>
                                    <p:anim calcmode="lin" valueType="num">
                                      <p:cBhvr additive="base">
                                        <p:cTn id="70" dur="500" fill="hold"/>
                                        <p:tgtEl>
                                          <p:spTgt spid="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84994">
                                            <p:txEl>
                                              <p:pRg st="3" end="3"/>
                                            </p:txEl>
                                          </p:spTgt>
                                        </p:tgtEl>
                                        <p:attrNameLst>
                                          <p:attrName>style.visibility</p:attrName>
                                        </p:attrNameLst>
                                      </p:cBhvr>
                                      <p:to>
                                        <p:strVal val="visible"/>
                                      </p:to>
                                    </p:set>
                                    <p:anim calcmode="lin" valueType="num">
                                      <p:cBhvr additive="base">
                                        <p:cTn id="77" dur="500" fill="hold"/>
                                        <p:tgtEl>
                                          <p:spTgt spid="84994">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8499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3733800"/>
          </a:xfrm>
        </p:spPr>
        <p:txBody>
          <a:bodyPr/>
          <a:lstStyle/>
          <a:p>
            <a:pPr marL="0" indent="0" algn="ctr">
              <a:lnSpc>
                <a:spcPct val="90000"/>
              </a:lnSpc>
              <a:buNone/>
            </a:pPr>
            <a:r>
              <a:rPr lang="en-US" b="1" dirty="0">
                <a:latin typeface="Calibri" pitchFamily="34" charset="0"/>
                <a:cs typeface="Calibri" pitchFamily="34" charset="0"/>
              </a:rPr>
              <a:t>How Did You Do?  Check Your Work!</a:t>
            </a:r>
            <a:r>
              <a:rPr lang="en-US" sz="2400" i="1" dirty="0"/>
              <a:t> </a:t>
            </a:r>
            <a:endParaRPr lang="en-US" sz="2400" dirty="0"/>
          </a:p>
          <a:p>
            <a:pPr marL="457200" lvl="0" indent="-457200" algn="just">
              <a:buAutoNum type="arabicPeriod" startAt="3"/>
            </a:pPr>
            <a:r>
              <a:rPr lang="en-US" sz="2400" dirty="0"/>
              <a:t>The small intestine is over 30 feet in length!  Why do you think the small intestine is so long (think about what its job is in the body before you write your answer)?  </a:t>
            </a:r>
          </a:p>
          <a:p>
            <a:pPr marL="0" lvl="0" indent="0" algn="just">
              <a:buNone/>
            </a:pPr>
            <a:r>
              <a:rPr lang="en-US" sz="2400" b="1" dirty="0"/>
              <a:t>The length is important because it increases surface area for a greater amount of absorption of nutrients.  Additionally, because it takes longer for digested food to travel through the small intestine, more nutrients are able to diffuse across the villi and into the bloodstream.  </a:t>
            </a:r>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l="14444" t="52222" r="14445" b="21111"/>
          <a:stretch/>
        </p:blipFill>
        <p:spPr>
          <a:xfrm>
            <a:off x="2057400" y="3886200"/>
            <a:ext cx="5029200" cy="2514600"/>
          </a:xfrm>
          <a:prstGeom prst="rect">
            <a:avLst/>
          </a:prstGeom>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9557035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256292"/>
          </a:xfrm>
        </p:spPr>
        <p:txBody>
          <a:bodyPr/>
          <a:lstStyle/>
          <a:p>
            <a:pPr marL="0" indent="0" algn="ctr">
              <a:lnSpc>
                <a:spcPct val="90000"/>
              </a:lnSpc>
              <a:buNone/>
            </a:pPr>
            <a:r>
              <a:rPr lang="en-US" b="1" dirty="0">
                <a:latin typeface="Calibri" pitchFamily="34" charset="0"/>
                <a:cs typeface="Calibri" pitchFamily="34" charset="0"/>
              </a:rPr>
              <a:t>How Did You Do?  Check Your Work!</a:t>
            </a:r>
            <a:r>
              <a:rPr lang="en-US" sz="2400" i="1" dirty="0"/>
              <a:t> </a:t>
            </a:r>
            <a:endParaRPr lang="en-US" sz="2400" dirty="0"/>
          </a:p>
          <a:p>
            <a:pPr marL="457200" indent="-457200" algn="just">
              <a:buAutoNum type="arabicPeriod" startAt="4"/>
            </a:pPr>
            <a:r>
              <a:rPr lang="en-US" sz="2400" dirty="0"/>
              <a:t>You put your hand on a hot stove in your kitchen and immediately pull back your hand to avoid getting burned too badly.  Where do you think the message will go first?  Explain.</a:t>
            </a:r>
          </a:p>
          <a:p>
            <a:pPr marL="0" indent="0" algn="ctr">
              <a:buNone/>
            </a:pPr>
            <a:r>
              <a:rPr lang="en-US" sz="2400" b="1" dirty="0"/>
              <a:t>The message will travel to the spine first because the spine is responsible for reflexes.   This allows the body to respond quickly without getting injured.  </a:t>
            </a:r>
            <a:endParaRPr lang="en-US" sz="2400" dirty="0"/>
          </a:p>
          <a:p>
            <a:pPr marL="457200" indent="-457200" algn="just">
              <a:buAutoNum type="arabicPeriod" startAt="5"/>
            </a:pPr>
            <a:r>
              <a:rPr lang="en-US" sz="2400" dirty="0"/>
              <a:t>Name five other organs that are not listed in this reading and give their functions:  </a:t>
            </a:r>
          </a:p>
          <a:p>
            <a:pPr marL="0" indent="0" algn="ctr">
              <a:buNone/>
            </a:pPr>
            <a:r>
              <a:rPr lang="en-US" sz="2400" b="1" dirty="0"/>
              <a:t>What Did YOU find?</a:t>
            </a:r>
            <a:r>
              <a:rPr lang="en-US" sz="2400" dirty="0"/>
              <a:t> </a:t>
            </a:r>
          </a:p>
          <a:p>
            <a:pPr marL="457200" lvl="0" indent="-457200" algn="just">
              <a:buAutoNum type="arabicPeriod" startAt="6"/>
            </a:pPr>
            <a:r>
              <a:rPr lang="en-US" sz="2400" dirty="0"/>
              <a:t>What would happen if the skeletal system of your body was absent?  Give at least three examples.  </a:t>
            </a:r>
          </a:p>
          <a:p>
            <a:pPr marL="0" lvl="0" indent="0" algn="ctr">
              <a:buNone/>
            </a:pPr>
            <a:r>
              <a:rPr lang="en-US" sz="2400" b="1" dirty="0"/>
              <a:t>Organs would not have protection; body would be a gelatinous mass with no structure; red blood cells would not be manufactured; minerals would not have storage. </a:t>
            </a:r>
            <a:endParaRPr lang="en-US" sz="2400" dirty="0"/>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3084156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3733800"/>
          </a:xfrm>
        </p:spPr>
        <p:txBody>
          <a:bodyPr/>
          <a:lstStyle/>
          <a:p>
            <a:pPr marL="0" indent="0" algn="ctr">
              <a:lnSpc>
                <a:spcPct val="90000"/>
              </a:lnSpc>
              <a:buNone/>
            </a:pPr>
            <a:r>
              <a:rPr lang="en-US" b="1" dirty="0">
                <a:latin typeface="Calibri" pitchFamily="34" charset="0"/>
                <a:cs typeface="Calibri" pitchFamily="34" charset="0"/>
              </a:rPr>
              <a:t>How Did You Do?  Check Your Work!</a:t>
            </a:r>
            <a:r>
              <a:rPr lang="en-US" sz="2400" i="1" dirty="0"/>
              <a:t> </a:t>
            </a:r>
          </a:p>
          <a:p>
            <a:pPr marL="0" lvl="0" indent="0" algn="ctr">
              <a:spcBef>
                <a:spcPct val="0"/>
              </a:spcBef>
              <a:buNone/>
            </a:pPr>
            <a:r>
              <a:rPr lang="en-US" altLang="en-US" sz="2400" i="1" dirty="0">
                <a:ea typeface="Times New Roman" panose="02020603050405020304" pitchFamily="18" charset="0"/>
                <a:cs typeface="Calibri" panose="020F0502020204030204" pitchFamily="34" charset="0"/>
              </a:rPr>
              <a:t>Use the graphic organizer and the previous reading to identify each system and the associated organs/structures  from the reading.  </a:t>
            </a:r>
            <a:endParaRPr lang="en-US" altLang="en-US" sz="2400" dirty="0">
              <a:latin typeface="Arial" panose="020B0604020202020204" pitchFamily="34" charset="0"/>
            </a:endParaRPr>
          </a:p>
          <a:p>
            <a:pPr marL="0" indent="0" algn="ctr">
              <a:lnSpc>
                <a:spcPct val="90000"/>
              </a:lnSpc>
              <a:buNone/>
            </a:pP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17109013"/>
              </p:ext>
            </p:extLst>
          </p:nvPr>
        </p:nvGraphicFramePr>
        <p:xfrm>
          <a:off x="254000" y="1752600"/>
          <a:ext cx="8610600" cy="4742332"/>
        </p:xfrm>
        <a:graphic>
          <a:graphicData uri="http://schemas.openxmlformats.org/drawingml/2006/table">
            <a:tbl>
              <a:tblPr firstRow="1" firstCol="1" bandRow="1">
                <a:tableStyleId>{5940675A-B579-460E-94D1-54222C63F5DA}</a:tableStyleId>
              </a:tblPr>
              <a:tblGrid>
                <a:gridCol w="2327296">
                  <a:extLst>
                    <a:ext uri="{9D8B030D-6E8A-4147-A177-3AD203B41FA5}">
                      <a16:colId xmlns:a16="http://schemas.microsoft.com/office/drawing/2014/main" xmlns="" val="20000"/>
                    </a:ext>
                  </a:extLst>
                </a:gridCol>
                <a:gridCol w="6283304">
                  <a:extLst>
                    <a:ext uri="{9D8B030D-6E8A-4147-A177-3AD203B41FA5}">
                      <a16:colId xmlns:a16="http://schemas.microsoft.com/office/drawing/2014/main" xmlns="" val="20001"/>
                    </a:ext>
                  </a:extLst>
                </a:gridCol>
              </a:tblGrid>
              <a:tr h="134471">
                <a:tc>
                  <a:txBody>
                    <a:bodyPr/>
                    <a:lstStyle/>
                    <a:p>
                      <a:pPr marL="0" marR="0" algn="ctr">
                        <a:spcBef>
                          <a:spcPts val="0"/>
                        </a:spcBef>
                        <a:spcAft>
                          <a:spcPts val="0"/>
                        </a:spcAft>
                      </a:pPr>
                      <a:r>
                        <a:rPr lang="en-US" sz="2000" b="1" dirty="0">
                          <a:effectLst/>
                        </a:rPr>
                        <a:t>System Name</a:t>
                      </a:r>
                      <a:endParaRPr lang="en-US" sz="2000" b="1"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lgn="ctr">
                        <a:spcBef>
                          <a:spcPts val="0"/>
                        </a:spcBef>
                        <a:spcAft>
                          <a:spcPts val="0"/>
                        </a:spcAft>
                      </a:pPr>
                      <a:r>
                        <a:rPr lang="en-US" sz="2000" b="1" dirty="0">
                          <a:effectLst/>
                        </a:rPr>
                        <a:t>Organs and Structures identified from the Reading</a:t>
                      </a:r>
                      <a:endParaRPr lang="en-US" sz="2000" b="1" dirty="0">
                        <a:effectLst/>
                        <a:latin typeface="Times New Roman" panose="02020603050405020304" pitchFamily="18" charset="0"/>
                        <a:ea typeface="Times New Roman" panose="02020603050405020304" pitchFamily="18" charset="0"/>
                      </a:endParaRPr>
                    </a:p>
                  </a:txBody>
                  <a:tcPr marL="38900" marR="38900" marT="0" marB="0"/>
                </a:tc>
                <a:extLst>
                  <a:ext uri="{0D108BD9-81ED-4DB2-BD59-A6C34878D82A}">
                    <a16:rowId xmlns:a16="http://schemas.microsoft.com/office/drawing/2014/main" xmlns="" val="10000"/>
                  </a:ext>
                </a:extLst>
              </a:tr>
              <a:tr h="403412">
                <a:tc>
                  <a:txBody>
                    <a:bodyPr/>
                    <a:lstStyle/>
                    <a:p>
                      <a:pPr marL="0" marR="0" algn="ctr">
                        <a:spcBef>
                          <a:spcPts val="0"/>
                        </a:spcBef>
                        <a:spcAft>
                          <a:spcPts val="0"/>
                        </a:spcAft>
                      </a:pPr>
                      <a:r>
                        <a:rPr lang="en-US" sz="2000">
                          <a:effectLst/>
                        </a:rPr>
                        <a:t>Integumentary</a:t>
                      </a:r>
                      <a:endParaRPr lang="en-US" sz="2000">
                        <a:effectLst/>
                        <a:latin typeface="Times New Roman" panose="02020603050405020304" pitchFamily="18" charset="0"/>
                        <a:ea typeface="Times New Roman" panose="02020603050405020304" pitchFamily="18" charset="0"/>
                      </a:endParaRPr>
                    </a:p>
                  </a:txBody>
                  <a:tcPr marL="38900" marR="38900" marT="0" marB="0" anchor="ctr"/>
                </a:tc>
                <a:tc>
                  <a:txBody>
                    <a:bodyPr/>
                    <a:lstStyle/>
                    <a:p>
                      <a:pPr marL="0" marR="0">
                        <a:spcBef>
                          <a:spcPts val="0"/>
                        </a:spcBef>
                        <a:spcAft>
                          <a:spcPts val="0"/>
                        </a:spcAft>
                      </a:pPr>
                      <a:r>
                        <a:rPr lang="en-US" sz="2000" dirty="0">
                          <a:effectLst/>
                        </a:rPr>
                        <a:t> Skin, Hair, Nails, epidermis, dermis, fatty layer, pores</a:t>
                      </a:r>
                    </a:p>
                  </a:txBody>
                  <a:tcPr marL="38900" marR="38900" marT="0" marB="0" anchor="ctr"/>
                </a:tc>
                <a:extLst>
                  <a:ext uri="{0D108BD9-81ED-4DB2-BD59-A6C34878D82A}">
                    <a16:rowId xmlns:a16="http://schemas.microsoft.com/office/drawing/2014/main" xmlns="" val="10001"/>
                  </a:ext>
                </a:extLst>
              </a:tr>
              <a:tr h="403412">
                <a:tc>
                  <a:txBody>
                    <a:bodyPr/>
                    <a:lstStyle/>
                    <a:p>
                      <a:pPr marL="0" marR="0" algn="ctr">
                        <a:spcBef>
                          <a:spcPts val="0"/>
                        </a:spcBef>
                        <a:spcAft>
                          <a:spcPts val="0"/>
                        </a:spcAft>
                      </a:pPr>
                      <a:r>
                        <a:rPr lang="en-US" sz="2000" dirty="0">
                          <a:effectLst/>
                        </a:rPr>
                        <a:t> Muscular</a:t>
                      </a:r>
                    </a:p>
                  </a:txBody>
                  <a:tcPr marL="38900" marR="38900" marT="0" marB="0"/>
                </a:tc>
                <a:tc>
                  <a:txBody>
                    <a:bodyPr/>
                    <a:lstStyle/>
                    <a:p>
                      <a:pPr marL="0" marR="0">
                        <a:spcBef>
                          <a:spcPts val="0"/>
                        </a:spcBef>
                        <a:spcAft>
                          <a:spcPts val="0"/>
                        </a:spcAft>
                      </a:pPr>
                      <a:r>
                        <a:rPr lang="en-US" sz="2000" dirty="0">
                          <a:effectLst/>
                        </a:rPr>
                        <a:t>Bicep, Pectoral, Quadriceps</a:t>
                      </a:r>
                      <a:endParaRPr lang="en-US" sz="2000" dirty="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2"/>
                  </a:ext>
                </a:extLst>
              </a:tr>
              <a:tr h="403412">
                <a:tc>
                  <a:txBody>
                    <a:bodyPr/>
                    <a:lstStyle/>
                    <a:p>
                      <a:pPr marL="0" marR="0" algn="ctr">
                        <a:spcBef>
                          <a:spcPts val="0"/>
                        </a:spcBef>
                        <a:spcAft>
                          <a:spcPts val="0"/>
                        </a:spcAft>
                      </a:pPr>
                      <a:r>
                        <a:rPr lang="en-US" sz="2000" dirty="0">
                          <a:effectLst/>
                        </a:rPr>
                        <a:t>Skeletal</a:t>
                      </a:r>
                    </a:p>
                  </a:txBody>
                  <a:tcPr marL="38900" marR="38900" marT="0" marB="0"/>
                </a:tc>
                <a:tc>
                  <a:txBody>
                    <a:bodyPr/>
                    <a:lstStyle/>
                    <a:p>
                      <a:pPr marL="0" marR="0">
                        <a:spcBef>
                          <a:spcPts val="0"/>
                        </a:spcBef>
                        <a:spcAft>
                          <a:spcPts val="0"/>
                        </a:spcAft>
                      </a:pPr>
                      <a:r>
                        <a:rPr lang="en-US" sz="2000" dirty="0">
                          <a:effectLst/>
                        </a:rPr>
                        <a:t>Sternum , radius, Patella</a:t>
                      </a:r>
                      <a:endParaRPr lang="en-US" sz="2000" dirty="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3"/>
                  </a:ext>
                </a:extLst>
              </a:tr>
              <a:tr h="403412">
                <a:tc>
                  <a:txBody>
                    <a:bodyPr/>
                    <a:lstStyle/>
                    <a:p>
                      <a:pPr marL="0" marR="0" algn="ctr">
                        <a:spcBef>
                          <a:spcPts val="0"/>
                        </a:spcBef>
                        <a:spcAft>
                          <a:spcPts val="0"/>
                        </a:spcAft>
                      </a:pPr>
                      <a:r>
                        <a:rPr lang="en-US" sz="2000" dirty="0">
                          <a:effectLst/>
                        </a:rPr>
                        <a:t>Respiratory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a:effectLst/>
                        </a:rPr>
                        <a:t>Trachea, Bronchi, Lungs</a:t>
                      </a:r>
                      <a:endParaRPr lang="en-US" sz="200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4"/>
                  </a:ext>
                </a:extLst>
              </a:tr>
              <a:tr h="403412">
                <a:tc>
                  <a:txBody>
                    <a:bodyPr/>
                    <a:lstStyle/>
                    <a:p>
                      <a:pPr marL="0" marR="0" algn="ctr">
                        <a:spcBef>
                          <a:spcPts val="0"/>
                        </a:spcBef>
                        <a:spcAft>
                          <a:spcPts val="0"/>
                        </a:spcAft>
                      </a:pPr>
                      <a:r>
                        <a:rPr lang="en-US" sz="2000" dirty="0">
                          <a:effectLst/>
                        </a:rPr>
                        <a:t> Circulatory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a:effectLst/>
                        </a:rPr>
                        <a:t>Heart, arteries, veins, capillaries, blood, aorta</a:t>
                      </a:r>
                      <a:endParaRPr lang="en-US" sz="200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5"/>
                  </a:ext>
                </a:extLst>
              </a:tr>
              <a:tr h="403412">
                <a:tc>
                  <a:txBody>
                    <a:bodyPr/>
                    <a:lstStyle/>
                    <a:p>
                      <a:pPr marL="0" marR="0" algn="ctr">
                        <a:spcBef>
                          <a:spcPts val="0"/>
                        </a:spcBef>
                        <a:spcAft>
                          <a:spcPts val="0"/>
                        </a:spcAft>
                      </a:pPr>
                      <a:r>
                        <a:rPr lang="en-US" sz="2000" dirty="0">
                          <a:effectLst/>
                        </a:rPr>
                        <a:t> Lymphatic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dirty="0">
                          <a:effectLst/>
                        </a:rPr>
                        <a:t>White Blood cell, Thymus, glands</a:t>
                      </a:r>
                      <a:endParaRPr lang="en-US" sz="2000" dirty="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6"/>
                  </a:ext>
                </a:extLst>
              </a:tr>
              <a:tr h="403412">
                <a:tc>
                  <a:txBody>
                    <a:bodyPr/>
                    <a:lstStyle/>
                    <a:p>
                      <a:pPr marL="0" marR="0" algn="ctr">
                        <a:spcBef>
                          <a:spcPts val="0"/>
                        </a:spcBef>
                        <a:spcAft>
                          <a:spcPts val="0"/>
                        </a:spcAft>
                      </a:pPr>
                      <a:r>
                        <a:rPr lang="en-US" sz="2000" dirty="0">
                          <a:effectLst/>
                        </a:rPr>
                        <a:t>Urinary/Excretory</a:t>
                      </a:r>
                    </a:p>
                  </a:txBody>
                  <a:tcPr marL="38900" marR="38900" marT="0" marB="0"/>
                </a:tc>
                <a:tc>
                  <a:txBody>
                    <a:bodyPr/>
                    <a:lstStyle/>
                    <a:p>
                      <a:pPr marL="0" marR="0">
                        <a:spcBef>
                          <a:spcPts val="0"/>
                        </a:spcBef>
                        <a:spcAft>
                          <a:spcPts val="0"/>
                        </a:spcAft>
                      </a:pPr>
                      <a:r>
                        <a:rPr lang="en-US" sz="2000" dirty="0">
                          <a:effectLst/>
                        </a:rPr>
                        <a:t>Kidney, bladder, liver</a:t>
                      </a:r>
                      <a:endParaRPr lang="en-US" sz="2000" dirty="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7"/>
                  </a:ext>
                </a:extLst>
              </a:tr>
              <a:tr h="403412">
                <a:tc>
                  <a:txBody>
                    <a:bodyPr/>
                    <a:lstStyle/>
                    <a:p>
                      <a:pPr marL="0" marR="0" algn="ctr">
                        <a:spcBef>
                          <a:spcPts val="0"/>
                        </a:spcBef>
                        <a:spcAft>
                          <a:spcPts val="0"/>
                        </a:spcAft>
                      </a:pPr>
                      <a:r>
                        <a:rPr lang="en-US" sz="2000" dirty="0">
                          <a:effectLst/>
                        </a:rPr>
                        <a:t> Digestive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a:effectLst/>
                        </a:rPr>
                        <a:t>Esophagus, chyme, stomach, small intestine</a:t>
                      </a:r>
                      <a:endParaRPr lang="en-US" sz="200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8"/>
                  </a:ext>
                </a:extLst>
              </a:tr>
              <a:tr h="403412">
                <a:tc>
                  <a:txBody>
                    <a:bodyPr/>
                    <a:lstStyle/>
                    <a:p>
                      <a:pPr marL="0" marR="0" algn="ctr">
                        <a:spcBef>
                          <a:spcPts val="0"/>
                        </a:spcBef>
                        <a:spcAft>
                          <a:spcPts val="0"/>
                        </a:spcAft>
                      </a:pPr>
                      <a:r>
                        <a:rPr lang="en-US" sz="2000" dirty="0">
                          <a:effectLst/>
                        </a:rPr>
                        <a:t> Reproductive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a:effectLst/>
                        </a:rPr>
                        <a:t>Eggs, testes, sperm, egg</a:t>
                      </a:r>
                      <a:endParaRPr lang="en-US" sz="200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09"/>
                  </a:ext>
                </a:extLst>
              </a:tr>
              <a:tr h="403412">
                <a:tc>
                  <a:txBody>
                    <a:bodyPr/>
                    <a:lstStyle/>
                    <a:p>
                      <a:pPr marL="0" marR="0" algn="ctr">
                        <a:spcBef>
                          <a:spcPts val="0"/>
                        </a:spcBef>
                        <a:spcAft>
                          <a:spcPts val="0"/>
                        </a:spcAft>
                      </a:pPr>
                      <a:r>
                        <a:rPr lang="en-US" sz="2000" dirty="0">
                          <a:effectLst/>
                        </a:rPr>
                        <a:t> Endocrine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a:effectLst/>
                        </a:rPr>
                        <a:t>Hormones, thyroid, pituitary</a:t>
                      </a:r>
                      <a:endParaRPr lang="en-US" sz="200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10"/>
                  </a:ext>
                </a:extLst>
              </a:tr>
              <a:tr h="403412">
                <a:tc>
                  <a:txBody>
                    <a:bodyPr/>
                    <a:lstStyle/>
                    <a:p>
                      <a:pPr marL="0" marR="0" algn="ctr">
                        <a:spcBef>
                          <a:spcPts val="0"/>
                        </a:spcBef>
                        <a:spcAft>
                          <a:spcPts val="0"/>
                        </a:spcAft>
                      </a:pPr>
                      <a:r>
                        <a:rPr lang="en-US" sz="2000" dirty="0">
                          <a:effectLst/>
                        </a:rPr>
                        <a:t> Nervous </a:t>
                      </a:r>
                      <a:endParaRPr lang="en-US" sz="2000" dirty="0">
                        <a:effectLst/>
                        <a:latin typeface="Times New Roman" panose="02020603050405020304" pitchFamily="18" charset="0"/>
                        <a:ea typeface="Times New Roman" panose="02020603050405020304" pitchFamily="18" charset="0"/>
                      </a:endParaRPr>
                    </a:p>
                  </a:txBody>
                  <a:tcPr marL="38900" marR="38900" marT="0" marB="0"/>
                </a:tc>
                <a:tc>
                  <a:txBody>
                    <a:bodyPr/>
                    <a:lstStyle/>
                    <a:p>
                      <a:pPr marL="0" marR="0">
                        <a:spcBef>
                          <a:spcPts val="0"/>
                        </a:spcBef>
                        <a:spcAft>
                          <a:spcPts val="0"/>
                        </a:spcAft>
                      </a:pPr>
                      <a:r>
                        <a:rPr lang="en-US" sz="2000" dirty="0">
                          <a:effectLst/>
                        </a:rPr>
                        <a:t>Brain, neuron, spinal cord</a:t>
                      </a:r>
                      <a:endParaRPr lang="en-US" sz="2000" dirty="0">
                        <a:effectLst/>
                        <a:latin typeface="Times New Roman" panose="02020603050405020304" pitchFamily="18" charset="0"/>
                        <a:ea typeface="Times New Roman" panose="02020603050405020304" pitchFamily="18" charset="0"/>
                      </a:endParaRPr>
                    </a:p>
                  </a:txBody>
                  <a:tcPr marL="38900" marR="38900" marT="0" marB="0" anchor="ctr"/>
                </a:tc>
                <a:extLst>
                  <a:ext uri="{0D108BD9-81ED-4DB2-BD59-A6C34878D82A}">
                    <a16:rowId xmlns:a16="http://schemas.microsoft.com/office/drawing/2014/main" xmlns="" val="10011"/>
                  </a:ext>
                </a:extLst>
              </a:tr>
            </a:tbl>
          </a:graphicData>
        </a:graphic>
      </p:graphicFrame>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229384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52400"/>
            <a:ext cx="7772400" cy="838200"/>
          </a:xfrm>
        </p:spPr>
        <p:txBody>
          <a:bodyPr/>
          <a:lstStyle/>
          <a:p>
            <a:pPr eaLnBrk="1" hangingPunct="1"/>
            <a:r>
              <a:rPr lang="en-US" b="1" dirty="0"/>
              <a:t>Welcome to Your Body!</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5" name="Life in the womb (9 months in 4 minutes) HD">
            <a:hlinkClick r:id="" action="ppaction://media"/>
            <a:extLst>
              <a:ext uri="{FF2B5EF4-FFF2-40B4-BE49-F238E27FC236}">
                <a16:creationId xmlns:a16="http://schemas.microsoft.com/office/drawing/2014/main" xmlns="" id="{8EAD7B2B-ABD6-41E9-B4B2-E7543FE1C5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5143500"/>
          </a:xfrm>
          <a:prstGeom prst="rect">
            <a:avLst/>
          </a:prstGeom>
        </p:spPr>
      </p:pic>
    </p:spTree>
    <p:extLst>
      <p:ext uri="{BB962C8B-B14F-4D97-AF65-F5344CB8AC3E}">
        <p14:creationId xmlns:p14="http://schemas.microsoft.com/office/powerpoint/2010/main" val="25020023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0"/>
                                        <p:tgtEl>
                                          <p:spTgt spid="3074"/>
                                        </p:tgtEl>
                                      </p:cBhvr>
                                    </p:animEffect>
                                  </p:childTnLst>
                                </p:cTn>
                              </p:par>
                            </p:childTnLst>
                          </p:cTn>
                        </p:par>
                        <p:par>
                          <p:cTn id="8" fill="hold">
                            <p:stCondLst>
                              <p:cond delay="6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0"/>
                                        <p:tgtEl>
                                          <p:spTgt spid="5"/>
                                        </p:tgtEl>
                                      </p:cBhvr>
                                    </p:animEffect>
                                    <p:anim calcmode="lin" valueType="num">
                                      <p:cBhvr>
                                        <p:cTn id="12" dur="2500" fill="hold"/>
                                        <p:tgtEl>
                                          <p:spTgt spid="5"/>
                                        </p:tgtEl>
                                        <p:attrNameLst>
                                          <p:attrName>ppt_x</p:attrName>
                                        </p:attrNameLst>
                                      </p:cBhvr>
                                      <p:tavLst>
                                        <p:tav tm="0">
                                          <p:val>
                                            <p:strVal val="#ppt_x"/>
                                          </p:val>
                                        </p:tav>
                                        <p:tav tm="100000">
                                          <p:val>
                                            <p:strVal val="#ppt_x"/>
                                          </p:val>
                                        </p:tav>
                                      </p:tavLst>
                                    </p:anim>
                                    <p:anim calcmode="lin" valueType="num">
                                      <p:cBhvr>
                                        <p:cTn id="13" dur="2500" fill="hold"/>
                                        <p:tgtEl>
                                          <p:spTgt spid="5"/>
                                        </p:tgtEl>
                                        <p:attrNameLst>
                                          <p:attrName>ppt_y</p:attrName>
                                        </p:attrNameLst>
                                      </p:cBhvr>
                                      <p:tavLst>
                                        <p:tav tm="0">
                                          <p:val>
                                            <p:strVal val="#ppt_y+.1"/>
                                          </p:val>
                                        </p:tav>
                                        <p:tav tm="100000">
                                          <p:val>
                                            <p:strVal val="#ppt_y"/>
                                          </p:val>
                                        </p:tav>
                                      </p:tavLst>
                                    </p:anim>
                                  </p:childTnLst>
                                </p:cTn>
                              </p:par>
                              <p:par>
                                <p:cTn id="14" presetID="1" presetClass="mediacall" presetSubtype="0" fill="hold" nodeType="withEffect">
                                  <p:stCondLst>
                                    <p:cond delay="0"/>
                                  </p:stCondLst>
                                  <p:childTnLst>
                                    <p:cmd type="call" cmd="playFrom(0.0)">
                                      <p:cBhvr>
                                        <p:cTn id="15" dur="273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5"/>
                </p:tgtEl>
              </p:cMediaNode>
            </p:video>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a:xfrm>
            <a:off x="304800" y="286114"/>
            <a:ext cx="8534400" cy="3200400"/>
          </a:xfrm>
        </p:spPr>
        <p:txBody>
          <a:bodyPr/>
          <a:lstStyle/>
          <a:p>
            <a:pPr marL="0" indent="0" algn="ctr" eaLnBrk="1" hangingPunct="1">
              <a:lnSpc>
                <a:spcPct val="90000"/>
              </a:lnSpc>
              <a:buFontTx/>
              <a:buNone/>
            </a:pPr>
            <a:r>
              <a:rPr lang="en-US" sz="4400" b="1" dirty="0"/>
              <a:t>The Issue with Tissue</a:t>
            </a:r>
            <a:r>
              <a:rPr lang="en-US" sz="4000" dirty="0"/>
              <a:t> </a:t>
            </a:r>
            <a:endParaRPr lang="en-US" sz="2800" b="1" dirty="0"/>
          </a:p>
          <a:p>
            <a:pPr marL="0" indent="0" algn="just" eaLnBrk="1" hangingPunct="1">
              <a:lnSpc>
                <a:spcPct val="90000"/>
              </a:lnSpc>
              <a:buFontTx/>
              <a:buNone/>
            </a:pPr>
            <a:r>
              <a:rPr lang="en-US" sz="2800" b="1" dirty="0"/>
              <a:t>Objective</a:t>
            </a:r>
            <a:r>
              <a:rPr lang="en-US" sz="2800" dirty="0"/>
              <a:t>:  </a:t>
            </a:r>
            <a:r>
              <a:rPr lang="en-US" sz="2400" dirty="0"/>
              <a:t>To identify the four types of tissue in the human body</a:t>
            </a:r>
          </a:p>
          <a:p>
            <a:pPr marL="0" indent="0" algn="just" eaLnBrk="1" hangingPunct="1">
              <a:lnSpc>
                <a:spcPct val="90000"/>
              </a:lnSpc>
              <a:buFontTx/>
              <a:buNone/>
            </a:pPr>
            <a:r>
              <a:rPr lang="en-US" sz="2800" b="1" dirty="0"/>
              <a:t>Bell Work</a:t>
            </a:r>
            <a:r>
              <a:rPr lang="en-US" sz="2800" dirty="0"/>
              <a:t>: </a:t>
            </a:r>
            <a:endParaRPr lang="en-US" sz="2800" dirty="0">
              <a:solidFill>
                <a:schemeClr val="accent2"/>
              </a:solidFill>
            </a:endParaRPr>
          </a:p>
          <a:p>
            <a:pPr marL="457200" indent="-457200" algn="just" eaLnBrk="1" hangingPunct="1">
              <a:lnSpc>
                <a:spcPct val="90000"/>
              </a:lnSpc>
              <a:buFontTx/>
              <a:buAutoNum type="arabicPeriod"/>
            </a:pPr>
            <a:r>
              <a:rPr lang="en-US" sz="2400" dirty="0"/>
              <a:t>What is a tissue?</a:t>
            </a:r>
          </a:p>
          <a:p>
            <a:pPr marL="0" indent="0" algn="ctr" eaLnBrk="1" hangingPunct="1">
              <a:lnSpc>
                <a:spcPct val="90000"/>
              </a:lnSpc>
              <a:buNone/>
            </a:pPr>
            <a:r>
              <a:rPr lang="en-US" sz="2400" b="1" dirty="0"/>
              <a:t>A group of similar cells that work together to perform a specific function</a:t>
            </a:r>
            <a:endParaRPr lang="en-US" sz="2400" dirty="0"/>
          </a:p>
          <a:p>
            <a:pPr marL="0" indent="0" eaLnBrk="1" hangingPunct="1">
              <a:lnSpc>
                <a:spcPct val="90000"/>
              </a:lnSpc>
              <a:buFontTx/>
              <a:buNone/>
            </a:pPr>
            <a:endParaRPr lang="en-US" sz="36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3275" y1="6452" x2="60976" y2="922"/>
                        <a14:foregroundMark x1="36760" y1="2458" x2="55749" y2="307"/>
                        <a14:foregroundMark x1="30488" y1="9524" x2="31010" y2="22734"/>
                        <a14:foregroundMark x1="31010" y1="22734" x2="41463" y2="31336"/>
                        <a14:foregroundMark x1="41463" y1="31336" x2="5052" y2="35484"/>
                        <a14:foregroundMark x1="5052" y1="35484" x2="348" y2="44547"/>
                        <a14:foregroundMark x1="348" y1="44547" x2="7317" y2="50230"/>
                        <a14:foregroundMark x1="7317" y1="50230" x2="36760" y2="48233"/>
                        <a14:foregroundMark x1="36760" y1="48694" x2="31533" y2="64977"/>
                        <a14:foregroundMark x1="31533" y1="64977" x2="7840" y2="85868"/>
                        <a14:foregroundMark x1="7840" y1="85868" x2="10279" y2="94931"/>
                        <a14:foregroundMark x1="10279" y1="94931" x2="20557" y2="99539"/>
                        <a14:foregroundMark x1="18293" y1="99078" x2="32753" y2="96467"/>
                        <a14:foregroundMark x1="32753" y1="96467" x2="49477" y2="73118"/>
                        <a14:foregroundMark x1="49477" y1="73118" x2="60976" y2="90323"/>
                        <a14:foregroundMark x1="60976" y1="91398" x2="73171" y2="99539"/>
                        <a14:foregroundMark x1="74216" y1="98003" x2="87456" y2="96006"/>
                        <a14:foregroundMark x1="87456" y1="96006" x2="91638" y2="84332"/>
                        <a14:foregroundMark x1="91638" y1="84332" x2="64983" y2="60369"/>
                        <a14:foregroundMark x1="64983" y1="60829" x2="63937" y2="47158"/>
                        <a14:foregroundMark x1="63937" y1="47158" x2="93902" y2="51152"/>
                        <a14:foregroundMark x1="93902" y1="51152" x2="99129" y2="43625"/>
                        <a14:foregroundMark x1="99129" y1="43625" x2="93902" y2="34409"/>
                        <a14:foregroundMark x1="93902" y1="35023" x2="56969" y2="31951"/>
                        <a14:foregroundMark x1="56969" y1="32873" x2="70209" y2="21659"/>
                        <a14:foregroundMark x1="70209" y1="21659" x2="70209" y2="9063"/>
                        <a14:foregroundMark x1="70209" y1="9524" x2="70209" y2="9524"/>
                        <a14:foregroundMark x1="70209" y1="9985" x2="31010" y2="22273"/>
                        <a14:foregroundMark x1="34495" y1="6912" x2="59930" y2="4455"/>
                        <a14:foregroundMark x1="28049" y1="18740" x2="64460" y2="4455"/>
                        <a14:foregroundMark x1="35540" y1="26882" x2="64983" y2="22273"/>
                        <a14:foregroundMark x1="44251" y1="26267" x2="36760" y2="92473"/>
                        <a14:foregroundMark x1="11324" y1="94931" x2="67944" y2="33948"/>
                        <a14:foregroundMark x1="67944" y1="33948" x2="67944" y2="33948"/>
                        <a14:foregroundMark x1="3310" y1="45161" x2="42509" y2="39017"/>
                        <a14:foregroundMark x1="4530" y1="39017" x2="42509" y2="33948"/>
                        <a14:foregroundMark x1="3310" y1="44086" x2="27526" y2="45161"/>
                        <a14:foregroundMark x1="22300" y1="48694" x2="51742" y2="38556"/>
                        <a14:foregroundMark x1="60453" y1="37942" x2="97387" y2="37942"/>
                        <a14:foregroundMark x1="57491" y1="44547" x2="93902" y2="45161"/>
                        <a14:foregroundMark x1="63937" y1="41014" x2="45993" y2="75115"/>
                        <a14:foregroundMark x1="43728" y1="63441" x2="58188" y2="63902"/>
                        <a14:foregroundMark x1="37979" y1="73118" x2="19512" y2="97542"/>
                        <a14:foregroundMark x1="58188" y1="49770" x2="85192" y2="92473"/>
                        <a14:foregroundMark x1="75958" y1="78187" x2="88153" y2="85868"/>
                        <a14:foregroundMark x1="56969" y1="53303" x2="77700" y2="96006"/>
                        <a14:foregroundMark x1="71429" y1="97542" x2="52265" y2="61905"/>
                        <a14:foregroundMark x1="51742" y1="70507" x2="60976" y2="82335"/>
                        <a14:foregroundMark x1="64460" y1="78648" x2="81185" y2="88940"/>
                        <a14:foregroundMark x1="81185" y1="92934" x2="66202" y2="81720"/>
                        <a14:foregroundMark x1="70732" y1="84332" x2="75436" y2="77727"/>
                        <a14:foregroundMark x1="6272" y1="42089" x2="21254" y2="42089"/>
                        <a14:foregroundMark x1="30488" y1="98003" x2="41986" y2="86329"/>
                        <a14:foregroundMark x1="80662" y1="99539" x2="92683" y2="92473"/>
                        <a14:foregroundMark x1="31010" y1="22273" x2="42509" y2="32412"/>
                        <a14:foregroundMark x1="71951" y1="20123" x2="60453" y2="31951"/>
                        <a14:foregroundMark x1="43031" y1="307" x2="57491" y2="922"/>
                        <a14:foregroundMark x1="1568" y1="38556" x2="2787" y2="51152"/>
                        <a14:foregroundMark x1="29268" y1="21659" x2="38502" y2="32412"/>
                        <a14:foregroundMark x1="71429" y1="20737" x2="60453" y2="33948"/>
                        <a14:foregroundMark x1="348" y1="37481" x2="5575" y2="51152"/>
                        <a14:foregroundMark x1="6272" y1="51152" x2="37979" y2="48233"/>
                        <a14:foregroundMark x1="63937" y1="49770" x2="90418" y2="52227"/>
                      </a14:backgroundRemoval>
                    </a14:imgEffect>
                  </a14:imgLayer>
                </a14:imgProps>
              </a:ext>
            </a:extLst>
          </a:blip>
          <a:stretch>
            <a:fillRect/>
          </a:stretch>
        </p:blipFill>
        <p:spPr>
          <a:xfrm>
            <a:off x="6812514" y="3352800"/>
            <a:ext cx="2101945" cy="2383913"/>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965" y1="8756" x2="70906" y2="19355"/>
                        <a14:foregroundMark x1="36934" y1="28879" x2="64634" y2="28418"/>
                        <a14:foregroundMark x1="2091" y1="38402" x2="99477" y2="44854"/>
                        <a14:foregroundMark x1="47038" y1="26421" x2="23693" y2="99539"/>
                        <a14:foregroundMark x1="2091" y1="48848" x2="55052" y2="36406"/>
                        <a14:foregroundMark x1="1568" y1="43472" x2="55052" y2="32873"/>
                        <a14:foregroundMark x1="5052" y1="35330" x2="48780" y2="30415"/>
                        <a14:foregroundMark x1="34495" y1="27343" x2="27700" y2="10292"/>
                        <a14:foregroundMark x1="32927" y1="5376" x2="59582" y2="1229"/>
                        <a14:foregroundMark x1="39199" y1="1843" x2="56272" y2="307"/>
                        <a14:foregroundMark x1="56272" y1="307" x2="70906" y2="10292"/>
                        <a14:foregroundMark x1="59059" y1="31951" x2="95470" y2="34869"/>
                        <a14:foregroundMark x1="97213" y1="46851" x2="90244" y2="51920"/>
                        <a14:foregroundMark x1="90244" y1="51920" x2="62369" y2="47926"/>
                        <a14:foregroundMark x1="62369" y1="47926" x2="70383" y2="68971"/>
                        <a14:foregroundMark x1="70383" y1="68971" x2="90244" y2="84025"/>
                        <a14:foregroundMark x1="90244" y1="84025" x2="90244" y2="95545"/>
                        <a14:foregroundMark x1="90244" y1="95545" x2="76132" y2="99539"/>
                        <a14:foregroundMark x1="7840" y1="91551" x2="16899" y2="98003"/>
                        <a14:foregroundMark x1="16899" y1="98003" x2="35714" y2="95084"/>
                        <a14:foregroundMark x1="35714" y1="95084" x2="50523" y2="72043"/>
                        <a14:foregroundMark x1="50523" y1="72965" x2="61847" y2="94009"/>
                        <a14:foregroundMark x1="8362" y1="89094" x2="33449" y2="58986"/>
                        <a14:foregroundMark x1="59059" y1="63902" x2="73868" y2="83564"/>
                      </a14:backgroundRemoval>
                    </a14:imgEffect>
                  </a14:imgLayer>
                </a14:imgProps>
              </a:ext>
            </a:extLst>
          </a:blip>
          <a:stretch>
            <a:fillRect/>
          </a:stretch>
        </p:blipFill>
        <p:spPr>
          <a:xfrm>
            <a:off x="2465202" y="3352800"/>
            <a:ext cx="2101945" cy="2383913"/>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2753" y1="5837" x2="60105" y2="1843"/>
                        <a14:foregroundMark x1="51045" y1="38863" x2="41986" y2="61444"/>
                        <a14:foregroundMark x1="41289" y1="47926" x2="62892" y2="50384"/>
                        <a14:foregroundMark x1="53310" y1="46390" x2="55052" y2="59447"/>
                        <a14:foregroundMark x1="45296" y1="8295" x2="61324" y2="3226"/>
                      </a14:backgroundRemoval>
                    </a14:imgEffect>
                  </a14:imgLayer>
                </a14:imgProps>
              </a:ext>
            </a:extLst>
          </a:blip>
          <a:stretch>
            <a:fillRect/>
          </a:stretch>
        </p:blipFill>
        <p:spPr>
          <a:xfrm>
            <a:off x="291548" y="3352800"/>
            <a:ext cx="2101945" cy="2383913"/>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35714" y1="3840" x2="78920" y2="99539"/>
                        <a14:foregroundMark x1="1568" y1="42396" x2="97561" y2="37942"/>
                      </a14:backgroundRemoval>
                    </a14:imgEffect>
                  </a14:imgLayer>
                </a14:imgProps>
              </a:ext>
            </a:extLst>
          </a:blip>
          <a:stretch>
            <a:fillRect/>
          </a:stretch>
        </p:blipFill>
        <p:spPr>
          <a:xfrm>
            <a:off x="4638856" y="3352799"/>
            <a:ext cx="2101945" cy="2383913"/>
          </a:xfrm>
          <a:prstGeom prst="rect">
            <a:avLst/>
          </a:prstGeom>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7761255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xEl>
                                              <p:pRg st="4" end="4"/>
                                            </p:txEl>
                                          </p:spTgt>
                                        </p:tgtEl>
                                        <p:attrNameLst>
                                          <p:attrName>style.visibility</p:attrName>
                                        </p:attrNameLst>
                                      </p:cBhvr>
                                      <p:to>
                                        <p:strVal val="visible"/>
                                      </p:to>
                                    </p:set>
                                    <p:anim calcmode="lin" valueType="num">
                                      <p:cBhvr additive="base">
                                        <p:cTn id="7" dur="500" fill="hold"/>
                                        <p:tgtEl>
                                          <p:spTgt spid="4100">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a:xfrm>
            <a:off x="152400" y="457200"/>
            <a:ext cx="8827142" cy="3407286"/>
          </a:xfrm>
        </p:spPr>
        <p:txBody>
          <a:bodyPr/>
          <a:lstStyle/>
          <a:p>
            <a:pPr marL="0" indent="0" algn="ctr" eaLnBrk="1" hangingPunct="1">
              <a:lnSpc>
                <a:spcPct val="90000"/>
              </a:lnSpc>
              <a:buFontTx/>
              <a:buNone/>
            </a:pPr>
            <a:r>
              <a:rPr lang="en-US" sz="2400" dirty="0"/>
              <a:t>There are FOUR types of tissue found within the human body:</a:t>
            </a:r>
          </a:p>
          <a:p>
            <a:pPr marL="0" indent="0" algn="ctr" eaLnBrk="1" hangingPunct="1">
              <a:lnSpc>
                <a:spcPct val="90000"/>
              </a:lnSpc>
              <a:buFontTx/>
              <a:buNone/>
            </a:pPr>
            <a:r>
              <a:rPr lang="en-US" sz="2800" dirty="0"/>
              <a:t>EPITHELIAL</a:t>
            </a:r>
          </a:p>
          <a:p>
            <a:pPr marL="0" indent="0" algn="ctr" eaLnBrk="1" hangingPunct="1">
              <a:lnSpc>
                <a:spcPct val="90000"/>
              </a:lnSpc>
              <a:buFontTx/>
              <a:buNone/>
            </a:pPr>
            <a:r>
              <a:rPr lang="en-US" sz="2800" dirty="0"/>
              <a:t>CONNECTIVE</a:t>
            </a:r>
          </a:p>
          <a:p>
            <a:pPr marL="0" indent="0" algn="ctr" eaLnBrk="1" hangingPunct="1">
              <a:lnSpc>
                <a:spcPct val="90000"/>
              </a:lnSpc>
              <a:buFontTx/>
              <a:buNone/>
            </a:pPr>
            <a:r>
              <a:rPr lang="en-US" sz="2800" dirty="0"/>
              <a:t>NERVOUS</a:t>
            </a:r>
          </a:p>
          <a:p>
            <a:pPr marL="0" indent="0" algn="ctr" eaLnBrk="1" hangingPunct="1">
              <a:lnSpc>
                <a:spcPct val="90000"/>
              </a:lnSpc>
              <a:buFontTx/>
              <a:buNone/>
            </a:pPr>
            <a:r>
              <a:rPr lang="en-US" sz="2800" dirty="0"/>
              <a:t>MUSCLE</a:t>
            </a:r>
          </a:p>
          <a:p>
            <a:pPr marL="0" indent="0" algn="ctr" eaLnBrk="1" hangingPunct="1">
              <a:lnSpc>
                <a:spcPct val="90000"/>
              </a:lnSpc>
              <a:buFontTx/>
              <a:buNone/>
            </a:pPr>
            <a:r>
              <a:rPr lang="en-US" sz="2400" dirty="0"/>
              <a:t>As we go over each type of tissue, fill in your graphic organizer with the corresponding notes and color your Tissue </a:t>
            </a:r>
            <a:r>
              <a:rPr lang="en-US" sz="2400" dirty="0" err="1"/>
              <a:t>Scienstructables</a:t>
            </a:r>
            <a:r>
              <a:rPr lang="en-US" sz="2400" dirty="0"/>
              <a:t> accordingly.</a:t>
            </a:r>
          </a:p>
          <a:p>
            <a:pPr marL="0" indent="0" eaLnBrk="1" hangingPunct="1">
              <a:lnSpc>
                <a:spcPct val="90000"/>
              </a:lnSpc>
              <a:buFontTx/>
              <a:buNone/>
            </a:pPr>
            <a:endParaRPr lang="en-US" sz="36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3275" y1="6452" x2="60976" y2="922"/>
                        <a14:foregroundMark x1="36760" y1="2458" x2="55749" y2="307"/>
                        <a14:foregroundMark x1="30488" y1="9524" x2="31010" y2="22734"/>
                        <a14:foregroundMark x1="31010" y1="22734" x2="41463" y2="31336"/>
                        <a14:foregroundMark x1="41463" y1="31336" x2="5052" y2="35484"/>
                        <a14:foregroundMark x1="5052" y1="35484" x2="348" y2="44547"/>
                        <a14:foregroundMark x1="348" y1="44547" x2="7317" y2="50230"/>
                        <a14:foregroundMark x1="7317" y1="50230" x2="36760" y2="48233"/>
                        <a14:foregroundMark x1="36760" y1="48694" x2="31533" y2="64977"/>
                        <a14:foregroundMark x1="31533" y1="64977" x2="7840" y2="85868"/>
                        <a14:foregroundMark x1="7840" y1="85868" x2="10279" y2="94931"/>
                        <a14:foregroundMark x1="10279" y1="94931" x2="20557" y2="99539"/>
                        <a14:foregroundMark x1="18293" y1="99078" x2="32753" y2="96467"/>
                        <a14:foregroundMark x1="32753" y1="96467" x2="49477" y2="73118"/>
                        <a14:foregroundMark x1="49477" y1="73118" x2="60976" y2="90323"/>
                        <a14:foregroundMark x1="60976" y1="91398" x2="73171" y2="99539"/>
                        <a14:foregroundMark x1="74216" y1="98003" x2="87456" y2="96006"/>
                        <a14:foregroundMark x1="87456" y1="96006" x2="91638" y2="84332"/>
                        <a14:foregroundMark x1="91638" y1="84332" x2="64983" y2="60369"/>
                        <a14:foregroundMark x1="64983" y1="60829" x2="63937" y2="47158"/>
                        <a14:foregroundMark x1="63937" y1="47158" x2="93902" y2="51152"/>
                        <a14:foregroundMark x1="93902" y1="51152" x2="99129" y2="43625"/>
                        <a14:foregroundMark x1="99129" y1="43625" x2="93902" y2="34409"/>
                        <a14:foregroundMark x1="93902" y1="35023" x2="56969" y2="31951"/>
                        <a14:foregroundMark x1="56969" y1="32873" x2="70209" y2="21659"/>
                        <a14:foregroundMark x1="70209" y1="21659" x2="70209" y2="9063"/>
                        <a14:foregroundMark x1="70209" y1="9524" x2="70209" y2="9524"/>
                        <a14:foregroundMark x1="70209" y1="9985" x2="31010" y2="22273"/>
                        <a14:foregroundMark x1="34495" y1="6912" x2="59930" y2="4455"/>
                        <a14:foregroundMark x1="28049" y1="18740" x2="64460" y2="4455"/>
                        <a14:foregroundMark x1="35540" y1="26882" x2="64983" y2="22273"/>
                        <a14:foregroundMark x1="44251" y1="26267" x2="36760" y2="92473"/>
                        <a14:foregroundMark x1="11324" y1="94931" x2="67944" y2="33948"/>
                        <a14:foregroundMark x1="67944" y1="33948" x2="67944" y2="33948"/>
                        <a14:foregroundMark x1="3310" y1="45161" x2="42509" y2="39017"/>
                        <a14:foregroundMark x1="4530" y1="39017" x2="42509" y2="33948"/>
                        <a14:foregroundMark x1="3310" y1="44086" x2="27526" y2="45161"/>
                        <a14:foregroundMark x1="22300" y1="48694" x2="51742" y2="38556"/>
                        <a14:foregroundMark x1="60453" y1="37942" x2="97387" y2="37942"/>
                        <a14:foregroundMark x1="57491" y1="44547" x2="93902" y2="45161"/>
                        <a14:foregroundMark x1="63937" y1="41014" x2="45993" y2="75115"/>
                        <a14:foregroundMark x1="43728" y1="63441" x2="58188" y2="63902"/>
                        <a14:foregroundMark x1="37979" y1="73118" x2="19512" y2="97542"/>
                        <a14:foregroundMark x1="58188" y1="49770" x2="85192" y2="92473"/>
                        <a14:foregroundMark x1="75958" y1="78187" x2="88153" y2="85868"/>
                        <a14:foregroundMark x1="56969" y1="53303" x2="77700" y2="96006"/>
                        <a14:foregroundMark x1="71429" y1="97542" x2="52265" y2="61905"/>
                        <a14:foregroundMark x1="51742" y1="70507" x2="60976" y2="82335"/>
                        <a14:foregroundMark x1="64460" y1="78648" x2="81185" y2="88940"/>
                        <a14:foregroundMark x1="81185" y1="92934" x2="66202" y2="81720"/>
                        <a14:foregroundMark x1="70732" y1="84332" x2="75436" y2="77727"/>
                        <a14:foregroundMark x1="6272" y1="42089" x2="21254" y2="42089"/>
                        <a14:foregroundMark x1="30488" y1="98003" x2="41986" y2="86329"/>
                        <a14:foregroundMark x1="80662" y1="99539" x2="92683" y2="92473"/>
                        <a14:foregroundMark x1="31010" y1="22273" x2="42509" y2="32412"/>
                        <a14:foregroundMark x1="71951" y1="20123" x2="60453" y2="31951"/>
                        <a14:foregroundMark x1="43031" y1="307" x2="57491" y2="922"/>
                        <a14:foregroundMark x1="1568" y1="38556" x2="2787" y2="51152"/>
                        <a14:foregroundMark x1="29268" y1="21659" x2="38502" y2="32412"/>
                        <a14:foregroundMark x1="71429" y1="20737" x2="60453" y2="33948"/>
                        <a14:foregroundMark x1="348" y1="37481" x2="5575" y2="51152"/>
                        <a14:foregroundMark x1="6272" y1="51152" x2="37979" y2="48233"/>
                        <a14:foregroundMark x1="63937" y1="49770" x2="90418" y2="52227"/>
                      </a14:backgroundRemoval>
                    </a14:imgEffect>
                  </a14:imgLayer>
                </a14:imgProps>
              </a:ext>
            </a:extLst>
          </a:blip>
          <a:stretch>
            <a:fillRect/>
          </a:stretch>
        </p:blipFill>
        <p:spPr>
          <a:xfrm>
            <a:off x="6812514" y="4016887"/>
            <a:ext cx="2101945" cy="2383913"/>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965" y1="8756" x2="70906" y2="19355"/>
                        <a14:foregroundMark x1="36934" y1="28879" x2="64634" y2="28418"/>
                        <a14:foregroundMark x1="2091" y1="38402" x2="99477" y2="44854"/>
                        <a14:foregroundMark x1="47038" y1="26421" x2="23693" y2="99539"/>
                        <a14:foregroundMark x1="2091" y1="48848" x2="55052" y2="36406"/>
                        <a14:foregroundMark x1="1568" y1="43472" x2="55052" y2="32873"/>
                        <a14:foregroundMark x1="5052" y1="35330" x2="48780" y2="30415"/>
                        <a14:foregroundMark x1="34495" y1="27343" x2="27700" y2="10292"/>
                        <a14:foregroundMark x1="32927" y1="5376" x2="59582" y2="1229"/>
                        <a14:foregroundMark x1="39199" y1="1843" x2="56272" y2="307"/>
                        <a14:foregroundMark x1="56272" y1="307" x2="70906" y2="10292"/>
                        <a14:foregroundMark x1="59059" y1="31951" x2="95470" y2="34869"/>
                        <a14:foregroundMark x1="97213" y1="46851" x2="90244" y2="51920"/>
                        <a14:foregroundMark x1="90244" y1="51920" x2="62369" y2="47926"/>
                        <a14:foregroundMark x1="62369" y1="47926" x2="70383" y2="68971"/>
                        <a14:foregroundMark x1="70383" y1="68971" x2="90244" y2="84025"/>
                        <a14:foregroundMark x1="90244" y1="84025" x2="90244" y2="95545"/>
                        <a14:foregroundMark x1="90244" y1="95545" x2="76132" y2="99539"/>
                        <a14:foregroundMark x1="7840" y1="91551" x2="16899" y2="98003"/>
                        <a14:foregroundMark x1="16899" y1="98003" x2="35714" y2="95084"/>
                        <a14:foregroundMark x1="35714" y1="95084" x2="50523" y2="72043"/>
                        <a14:foregroundMark x1="50523" y1="72965" x2="61847" y2="94009"/>
                        <a14:foregroundMark x1="8362" y1="89094" x2="33449" y2="58986"/>
                        <a14:foregroundMark x1="59059" y1="63902" x2="73868" y2="83564"/>
                      </a14:backgroundRemoval>
                    </a14:imgEffect>
                  </a14:imgLayer>
                </a14:imgProps>
              </a:ext>
            </a:extLst>
          </a:blip>
          <a:stretch>
            <a:fillRect/>
          </a:stretch>
        </p:blipFill>
        <p:spPr>
          <a:xfrm>
            <a:off x="2465202" y="4016887"/>
            <a:ext cx="2101945" cy="2383913"/>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2753" y1="5837" x2="60105" y2="1843"/>
                        <a14:foregroundMark x1="51045" y1="38863" x2="41986" y2="61444"/>
                        <a14:foregroundMark x1="41289" y1="47926" x2="62892" y2="50384"/>
                        <a14:foregroundMark x1="53310" y1="46390" x2="55052" y2="59447"/>
                        <a14:foregroundMark x1="45296" y1="8295" x2="61324" y2="3226"/>
                      </a14:backgroundRemoval>
                    </a14:imgEffect>
                  </a14:imgLayer>
                </a14:imgProps>
              </a:ext>
            </a:extLst>
          </a:blip>
          <a:stretch>
            <a:fillRect/>
          </a:stretch>
        </p:blipFill>
        <p:spPr>
          <a:xfrm>
            <a:off x="291548" y="4016887"/>
            <a:ext cx="2101945" cy="2383913"/>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35714" y1="3840" x2="78920" y2="99539"/>
                        <a14:foregroundMark x1="1568" y1="42396" x2="97561" y2="37942"/>
                      </a14:backgroundRemoval>
                    </a14:imgEffect>
                  </a14:imgLayer>
                </a14:imgProps>
              </a:ext>
            </a:extLst>
          </a:blip>
          <a:stretch>
            <a:fillRect/>
          </a:stretch>
        </p:blipFill>
        <p:spPr>
          <a:xfrm>
            <a:off x="4638856" y="4016886"/>
            <a:ext cx="2101945" cy="2383913"/>
          </a:xfrm>
          <a:prstGeom prst="rect">
            <a:avLst/>
          </a:prstGeom>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54305205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256310" y="457200"/>
            <a:ext cx="4772890" cy="5715000"/>
          </a:xfrm>
        </p:spPr>
        <p:txBody>
          <a:bodyPr/>
          <a:lstStyle/>
          <a:p>
            <a:pPr marL="53975" indent="-53975" algn="just" eaLnBrk="1" hangingPunct="1">
              <a:buFontTx/>
              <a:buNone/>
            </a:pPr>
            <a:r>
              <a:rPr lang="en-US" b="1" cap="small" dirty="0"/>
              <a:t>Epithelial Tissue</a:t>
            </a:r>
            <a:r>
              <a:rPr lang="en-US" sz="2800" dirty="0"/>
              <a:t>:</a:t>
            </a:r>
          </a:p>
          <a:p>
            <a:pPr algn="just" eaLnBrk="1" hangingPunct="1">
              <a:buFontTx/>
              <a:buChar char="-"/>
            </a:pPr>
            <a:r>
              <a:rPr lang="en-US" sz="2400" b="1" u="sng" dirty="0"/>
              <a:t>Protects</a:t>
            </a:r>
            <a:r>
              <a:rPr lang="en-US" sz="2400" dirty="0"/>
              <a:t> body, </a:t>
            </a:r>
            <a:r>
              <a:rPr lang="en-US" sz="2400" b="1" u="sng" dirty="0"/>
              <a:t>absorbs</a:t>
            </a:r>
            <a:r>
              <a:rPr lang="en-US" sz="2400" dirty="0"/>
              <a:t> nutrients, </a:t>
            </a:r>
            <a:r>
              <a:rPr lang="en-US" sz="2400" b="1" u="sng" dirty="0"/>
              <a:t>filters</a:t>
            </a:r>
            <a:r>
              <a:rPr lang="en-US" sz="2400" dirty="0"/>
              <a:t> blood &amp; secretes</a:t>
            </a:r>
          </a:p>
          <a:p>
            <a:pPr algn="just" eaLnBrk="1" hangingPunct="1">
              <a:buFontTx/>
              <a:buChar char="-"/>
            </a:pPr>
            <a:r>
              <a:rPr lang="en-US" sz="2400" dirty="0"/>
              <a:t>Types:  </a:t>
            </a:r>
          </a:p>
          <a:p>
            <a:pPr lvl="1" algn="just" eaLnBrk="1" hangingPunct="1">
              <a:buFontTx/>
              <a:buChar char="-"/>
            </a:pPr>
            <a:r>
              <a:rPr lang="en-US" sz="2400" b="1" u="sng" dirty="0"/>
              <a:t>Covering</a:t>
            </a:r>
            <a:r>
              <a:rPr lang="en-US" sz="2400" dirty="0"/>
              <a:t>/</a:t>
            </a:r>
            <a:r>
              <a:rPr lang="en-US" sz="2400" b="1" u="sng" dirty="0"/>
              <a:t>lining</a:t>
            </a:r>
            <a:r>
              <a:rPr lang="en-US" sz="2400" dirty="0"/>
              <a:t>: found on internal organs and outside of body</a:t>
            </a:r>
          </a:p>
          <a:p>
            <a:pPr lvl="2" algn="just" eaLnBrk="1" hangingPunct="1">
              <a:buFontTx/>
              <a:buChar char="-"/>
            </a:pPr>
            <a:r>
              <a:rPr lang="en-US" sz="2000" dirty="0"/>
              <a:t>EX: Skin, digestive tract, lymph vessels</a:t>
            </a:r>
            <a:r>
              <a:rPr lang="en-US" sz="2000" u="sng" dirty="0"/>
              <a:t> </a:t>
            </a:r>
          </a:p>
          <a:p>
            <a:pPr lvl="1" algn="just" eaLnBrk="1" hangingPunct="1">
              <a:buFontTx/>
              <a:buChar char="-"/>
            </a:pPr>
            <a:r>
              <a:rPr lang="en-US" sz="2400" b="1" u="sng" dirty="0"/>
              <a:t>Glandular</a:t>
            </a:r>
            <a:r>
              <a:rPr lang="en-US" sz="2400" dirty="0"/>
              <a:t>: </a:t>
            </a:r>
            <a:r>
              <a:rPr lang="en-US" sz="2400" b="1" u="sng" dirty="0"/>
              <a:t>secretes hormones</a:t>
            </a:r>
            <a:r>
              <a:rPr lang="en-US" sz="2400" dirty="0"/>
              <a:t> and other fluids such as  saliva, stomach acid, sweat</a:t>
            </a:r>
          </a:p>
          <a:p>
            <a:pPr lvl="2" algn="just" eaLnBrk="1" hangingPunct="1">
              <a:buFontTx/>
              <a:buChar char="-"/>
            </a:pPr>
            <a:r>
              <a:rPr lang="en-US" sz="2000" dirty="0"/>
              <a:t>EX: Thyroid, pancreas, and salivary, sweat and mammary glands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2753" y1="5837" x2="60105" y2="1843"/>
                        <a14:foregroundMark x1="51045" y1="38863" x2="41986" y2="61444"/>
                        <a14:foregroundMark x1="41289" y1="47926" x2="62892" y2="50384"/>
                        <a14:foregroundMark x1="53310" y1="46390" x2="55052" y2="59447"/>
                        <a14:foregroundMark x1="45296" y1="8295" x2="61324" y2="3226"/>
                      </a14:backgroundRemoval>
                    </a14:imgEffect>
                  </a14:imgLayer>
                </a14:imgProps>
              </a:ext>
            </a:extLst>
          </a:blip>
          <a:stretch>
            <a:fillRect/>
          </a:stretch>
        </p:blipFill>
        <p:spPr>
          <a:xfrm>
            <a:off x="5042259" y="1146224"/>
            <a:ext cx="4025541" cy="4565552"/>
          </a:xfrm>
          <a:prstGeom prst="rect">
            <a:avLst/>
          </a:prstGeom>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606475897"/>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248676" y="228600"/>
            <a:ext cx="4772890" cy="6324600"/>
          </a:xfrm>
        </p:spPr>
        <p:txBody>
          <a:bodyPr/>
          <a:lstStyle/>
          <a:p>
            <a:pPr marL="53975" indent="-53975" algn="just" eaLnBrk="1" hangingPunct="1">
              <a:buFontTx/>
              <a:buNone/>
            </a:pPr>
            <a:r>
              <a:rPr lang="en-US" b="1" cap="small" dirty="0"/>
              <a:t>Connective Tissue</a:t>
            </a:r>
            <a:r>
              <a:rPr lang="en-US" sz="2800" dirty="0"/>
              <a:t>:</a:t>
            </a:r>
          </a:p>
          <a:p>
            <a:pPr algn="just" eaLnBrk="1" hangingPunct="1">
              <a:buFontTx/>
              <a:buChar char="-"/>
            </a:pPr>
            <a:r>
              <a:rPr lang="en-US" sz="2400" dirty="0"/>
              <a:t>Provide </a:t>
            </a:r>
            <a:r>
              <a:rPr lang="en-US" sz="2400" b="1" u="sng" dirty="0"/>
              <a:t>structure</a:t>
            </a:r>
            <a:r>
              <a:rPr lang="en-US" sz="2400" dirty="0"/>
              <a:t> and </a:t>
            </a:r>
            <a:r>
              <a:rPr lang="en-US" sz="2400" b="1" u="sng" dirty="0"/>
              <a:t>support</a:t>
            </a:r>
            <a:r>
              <a:rPr lang="en-US" sz="2400" dirty="0"/>
              <a:t>, </a:t>
            </a:r>
            <a:r>
              <a:rPr lang="en-US" sz="2400" b="1" u="sng" dirty="0"/>
              <a:t>cushions</a:t>
            </a:r>
            <a:r>
              <a:rPr lang="en-US" sz="2400" dirty="0"/>
              <a:t> organs,  </a:t>
            </a:r>
            <a:r>
              <a:rPr lang="en-US" sz="2400" b="1" u="sng" dirty="0"/>
              <a:t>stores</a:t>
            </a:r>
            <a:r>
              <a:rPr lang="en-US" sz="2400" dirty="0"/>
              <a:t> nutrients</a:t>
            </a:r>
          </a:p>
          <a:p>
            <a:pPr algn="just" eaLnBrk="1" hangingPunct="1">
              <a:buFontTx/>
              <a:buChar char="-"/>
            </a:pPr>
            <a:r>
              <a:rPr lang="en-US" sz="2400" dirty="0"/>
              <a:t>Types:  </a:t>
            </a:r>
          </a:p>
          <a:p>
            <a:pPr lvl="1" algn="just" eaLnBrk="1" hangingPunct="1">
              <a:buFontTx/>
              <a:buChar char="-"/>
            </a:pPr>
            <a:r>
              <a:rPr lang="en-US" sz="2400" b="1" u="sng" dirty="0"/>
              <a:t>Loose</a:t>
            </a:r>
            <a:r>
              <a:rPr lang="en-US" sz="2400" dirty="0"/>
              <a:t>: scattered arrangement of cells in an extracellular matrix</a:t>
            </a:r>
          </a:p>
          <a:p>
            <a:pPr lvl="2" algn="just" eaLnBrk="1" hangingPunct="1">
              <a:buFontTx/>
              <a:buChar char="-"/>
            </a:pPr>
            <a:r>
              <a:rPr lang="en-US" sz="2000" dirty="0"/>
              <a:t>EX: Fat cells (adipose tissue), attaches skin to muscle</a:t>
            </a:r>
            <a:endParaRPr lang="en-US" sz="2000" u="sng" dirty="0"/>
          </a:p>
          <a:p>
            <a:pPr lvl="1" algn="just" eaLnBrk="1" hangingPunct="1">
              <a:buFontTx/>
              <a:buChar char="-"/>
            </a:pPr>
            <a:r>
              <a:rPr lang="en-US" sz="2400" b="1" u="sng" dirty="0"/>
              <a:t>Fibrous</a:t>
            </a:r>
            <a:r>
              <a:rPr lang="en-US" sz="2400" dirty="0"/>
              <a:t>:  densely packed cells arranged in bundles</a:t>
            </a:r>
          </a:p>
          <a:p>
            <a:pPr lvl="2" algn="just" eaLnBrk="1" hangingPunct="1">
              <a:buFontTx/>
              <a:buChar char="-"/>
            </a:pPr>
            <a:r>
              <a:rPr lang="en-US" sz="2000" dirty="0"/>
              <a:t>EX: tendons and ligaments</a:t>
            </a:r>
          </a:p>
          <a:p>
            <a:pPr lvl="1" algn="just" eaLnBrk="1" hangingPunct="1">
              <a:buFontTx/>
              <a:buChar char="-"/>
            </a:pPr>
            <a:r>
              <a:rPr lang="en-US" sz="2400" b="1" u="sng" dirty="0"/>
              <a:t>Cartilage</a:t>
            </a:r>
            <a:r>
              <a:rPr lang="en-US" sz="2400" dirty="0"/>
              <a:t>, </a:t>
            </a:r>
            <a:r>
              <a:rPr lang="en-US" sz="2400" b="1" u="sng" dirty="0"/>
              <a:t>bone</a:t>
            </a:r>
            <a:r>
              <a:rPr lang="en-US" sz="2400" dirty="0"/>
              <a:t>, &amp; </a:t>
            </a:r>
            <a:r>
              <a:rPr lang="en-US" sz="2400" b="1" u="sng" dirty="0"/>
              <a:t>blood</a:t>
            </a:r>
            <a:r>
              <a:rPr lang="en-US" sz="2400" dirty="0"/>
              <a:t> are also connective tissues with unique properties that do not put them in the other types.</a:t>
            </a:r>
            <a:endParaRPr lang="en-US" b="1" u="sng"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9965" y1="8756" x2="70906" y2="19355"/>
                        <a14:foregroundMark x1="36934" y1="28879" x2="64634" y2="28418"/>
                        <a14:foregroundMark x1="2091" y1="38402" x2="99477" y2="44854"/>
                        <a14:foregroundMark x1="47038" y1="26421" x2="23693" y2="99539"/>
                        <a14:foregroundMark x1="2091" y1="48848" x2="55052" y2="36406"/>
                        <a14:foregroundMark x1="1568" y1="43472" x2="55052" y2="32873"/>
                        <a14:foregroundMark x1="5052" y1="35330" x2="48780" y2="30415"/>
                        <a14:foregroundMark x1="34495" y1="27343" x2="27700" y2="10292"/>
                        <a14:foregroundMark x1="32927" y1="5376" x2="59582" y2="1229"/>
                        <a14:foregroundMark x1="39199" y1="1843" x2="56272" y2="307"/>
                        <a14:foregroundMark x1="56272" y1="307" x2="70906" y2="10292"/>
                        <a14:foregroundMark x1="59059" y1="31951" x2="95470" y2="34869"/>
                        <a14:foregroundMark x1="97213" y1="46851" x2="90244" y2="51920"/>
                        <a14:foregroundMark x1="90244" y1="51920" x2="62369" y2="47926"/>
                        <a14:foregroundMark x1="62369" y1="47926" x2="70383" y2="68971"/>
                        <a14:foregroundMark x1="70383" y1="68971" x2="90244" y2="84025"/>
                        <a14:foregroundMark x1="90244" y1="84025" x2="90244" y2="95545"/>
                        <a14:foregroundMark x1="90244" y1="95545" x2="76132" y2="99539"/>
                        <a14:foregroundMark x1="7840" y1="91551" x2="16899" y2="98003"/>
                        <a14:foregroundMark x1="16899" y1="98003" x2="35714" y2="95084"/>
                        <a14:foregroundMark x1="35714" y1="95084" x2="50523" y2="72043"/>
                        <a14:foregroundMark x1="50523" y1="72965" x2="61847" y2="94009"/>
                        <a14:foregroundMark x1="8362" y1="89094" x2="33449" y2="58986"/>
                        <a14:foregroundMark x1="59059" y1="63902" x2="73868" y2="83564"/>
                      </a14:backgroundRemoval>
                    </a14:imgEffect>
                  </a14:imgLayer>
                </a14:imgProps>
              </a:ext>
            </a:extLst>
          </a:blip>
          <a:stretch>
            <a:fillRect/>
          </a:stretch>
        </p:blipFill>
        <p:spPr>
          <a:xfrm>
            <a:off x="5021566" y="1147461"/>
            <a:ext cx="4023360" cy="4563078"/>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77795592"/>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256310" y="1219200"/>
            <a:ext cx="4772890" cy="4419600"/>
          </a:xfrm>
        </p:spPr>
        <p:txBody>
          <a:bodyPr/>
          <a:lstStyle/>
          <a:p>
            <a:pPr marL="53975" indent="-53975" algn="just" eaLnBrk="1" hangingPunct="1">
              <a:buFontTx/>
              <a:buNone/>
            </a:pPr>
            <a:r>
              <a:rPr lang="en-US" b="1" cap="small" dirty="0"/>
              <a:t>Nervous Tissue</a:t>
            </a:r>
            <a:r>
              <a:rPr lang="en-US" sz="2800" dirty="0"/>
              <a:t>:</a:t>
            </a:r>
          </a:p>
          <a:p>
            <a:pPr algn="just" eaLnBrk="1" hangingPunct="1">
              <a:buFontTx/>
              <a:buChar char="-"/>
            </a:pPr>
            <a:r>
              <a:rPr lang="en-US" sz="2400" b="1" u="sng" dirty="0"/>
              <a:t>Carry impulses</a:t>
            </a:r>
            <a:r>
              <a:rPr lang="en-US" sz="2400" dirty="0"/>
              <a:t> throughout the body</a:t>
            </a:r>
          </a:p>
          <a:p>
            <a:pPr algn="just" eaLnBrk="1" hangingPunct="1">
              <a:buFontTx/>
              <a:buChar char="-"/>
            </a:pPr>
            <a:r>
              <a:rPr lang="en-US" sz="2400" dirty="0"/>
              <a:t>Composed of two types of cell:  </a:t>
            </a:r>
          </a:p>
          <a:p>
            <a:pPr lvl="1" algn="just" eaLnBrk="1" hangingPunct="1">
              <a:buFontTx/>
              <a:buChar char="-"/>
            </a:pPr>
            <a:r>
              <a:rPr lang="en-US" sz="2400" b="1" u="sng" dirty="0"/>
              <a:t>Neuron</a:t>
            </a:r>
            <a:r>
              <a:rPr lang="en-US" sz="2400" dirty="0"/>
              <a:t>: basic unit of nervous system</a:t>
            </a:r>
          </a:p>
          <a:p>
            <a:pPr lvl="2" algn="just" eaLnBrk="1" hangingPunct="1">
              <a:buFontTx/>
              <a:buChar char="-"/>
            </a:pPr>
            <a:r>
              <a:rPr lang="en-US" sz="2000" dirty="0"/>
              <a:t>Composed of Cell body, dendrite and axon</a:t>
            </a:r>
            <a:endParaRPr lang="en-US" sz="2000" u="sng" dirty="0"/>
          </a:p>
          <a:p>
            <a:pPr lvl="1" algn="just" eaLnBrk="1" hangingPunct="1">
              <a:buFontTx/>
              <a:buChar char="-"/>
            </a:pPr>
            <a:r>
              <a:rPr lang="en-US" sz="2400" b="1" u="sng" dirty="0"/>
              <a:t>Glial</a:t>
            </a:r>
            <a:r>
              <a:rPr lang="en-US" sz="2400" b="1" dirty="0"/>
              <a:t> </a:t>
            </a:r>
            <a:r>
              <a:rPr lang="en-US" sz="2400" b="1" u="sng" dirty="0"/>
              <a:t>cells</a:t>
            </a:r>
            <a:r>
              <a:rPr lang="en-US" sz="2400" dirty="0"/>
              <a:t>:  insulate and anchor neurons to blood vessels</a:t>
            </a:r>
            <a:r>
              <a:rPr lang="en-US" sz="2000" dirty="0"/>
              <a:t> </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5714" y1="3840" x2="78920" y2="99539"/>
                        <a14:foregroundMark x1="1568" y1="42396" x2="97561" y2="37942"/>
                      </a14:backgroundRemoval>
                    </a14:imgEffect>
                  </a14:imgLayer>
                </a14:imgProps>
              </a:ext>
            </a:extLst>
          </a:blip>
          <a:stretch>
            <a:fillRect/>
          </a:stretch>
        </p:blipFill>
        <p:spPr>
          <a:xfrm>
            <a:off x="5029200" y="1147461"/>
            <a:ext cx="4023360" cy="4563078"/>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706648806"/>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256310" y="457200"/>
            <a:ext cx="4772890" cy="5715000"/>
          </a:xfrm>
        </p:spPr>
        <p:txBody>
          <a:bodyPr/>
          <a:lstStyle/>
          <a:p>
            <a:pPr marL="53975" indent="-53975" algn="just" eaLnBrk="1" hangingPunct="1">
              <a:buFontTx/>
              <a:buNone/>
            </a:pPr>
            <a:r>
              <a:rPr lang="en-US" b="1" cap="small" dirty="0"/>
              <a:t>Muscle Tissue</a:t>
            </a:r>
            <a:r>
              <a:rPr lang="en-US" sz="2800" dirty="0"/>
              <a:t>:</a:t>
            </a:r>
          </a:p>
          <a:p>
            <a:pPr algn="just" eaLnBrk="1" hangingPunct="1">
              <a:buFontTx/>
              <a:buChar char="-"/>
            </a:pPr>
            <a:r>
              <a:rPr lang="en-US" sz="2400" dirty="0"/>
              <a:t>Made of muscle fibers that </a:t>
            </a:r>
            <a:r>
              <a:rPr lang="en-US" sz="2400" b="1" u="sng" dirty="0"/>
              <a:t>relax and contract</a:t>
            </a:r>
          </a:p>
          <a:p>
            <a:pPr algn="just" eaLnBrk="1" hangingPunct="1">
              <a:buFontTx/>
              <a:buChar char="-"/>
            </a:pPr>
            <a:r>
              <a:rPr lang="en-US" sz="2400" dirty="0"/>
              <a:t>Types:  </a:t>
            </a:r>
          </a:p>
          <a:p>
            <a:pPr lvl="1" algn="just" eaLnBrk="1" hangingPunct="1">
              <a:buFontTx/>
              <a:buChar char="-"/>
            </a:pPr>
            <a:r>
              <a:rPr lang="en-US" sz="2400" b="1" u="sng" dirty="0"/>
              <a:t>Skeletal</a:t>
            </a:r>
            <a:r>
              <a:rPr lang="en-US" sz="2400" dirty="0"/>
              <a:t>: moves body</a:t>
            </a:r>
          </a:p>
          <a:p>
            <a:pPr lvl="2" algn="just" eaLnBrk="1" hangingPunct="1">
              <a:buFontTx/>
              <a:buChar char="-"/>
            </a:pPr>
            <a:r>
              <a:rPr lang="en-US" sz="2000" dirty="0"/>
              <a:t>EX: Biceps, triceps, Orbicularis oculi</a:t>
            </a:r>
            <a:endParaRPr lang="en-US" sz="2000" u="sng" dirty="0"/>
          </a:p>
          <a:p>
            <a:pPr lvl="1" algn="just" eaLnBrk="1" hangingPunct="1">
              <a:buFontTx/>
              <a:buChar char="-"/>
            </a:pPr>
            <a:r>
              <a:rPr lang="en-US" sz="2400" b="1" u="sng" dirty="0"/>
              <a:t>Smooth</a:t>
            </a:r>
            <a:r>
              <a:rPr lang="en-US" sz="2400" dirty="0"/>
              <a:t>: controls involuntary muscle contractions</a:t>
            </a:r>
          </a:p>
          <a:p>
            <a:pPr lvl="2" algn="just" eaLnBrk="1" hangingPunct="1">
              <a:buFontTx/>
              <a:buChar char="-"/>
            </a:pPr>
            <a:r>
              <a:rPr lang="en-US" sz="2000" dirty="0"/>
              <a:t>EX: Stomach, intestines, blood vessels, bladder</a:t>
            </a:r>
          </a:p>
          <a:p>
            <a:pPr lvl="1" algn="just" eaLnBrk="1" hangingPunct="1">
              <a:buFontTx/>
              <a:buChar char="-"/>
            </a:pPr>
            <a:r>
              <a:rPr lang="en-US" sz="2400" b="1" u="sng" dirty="0"/>
              <a:t>Cardiac</a:t>
            </a:r>
            <a:r>
              <a:rPr lang="en-US" sz="2400" dirty="0"/>
              <a:t>: pumps blood to all body cells</a:t>
            </a:r>
          </a:p>
          <a:p>
            <a:pPr lvl="2" algn="just" eaLnBrk="1" hangingPunct="1">
              <a:buFontTx/>
              <a:buChar char="-"/>
            </a:pPr>
            <a:r>
              <a:rPr lang="en-US" sz="2000" dirty="0"/>
              <a:t>EX: Heart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33275" y1="6452" x2="60976" y2="922"/>
                        <a14:foregroundMark x1="36760" y1="2458" x2="55749" y2="307"/>
                        <a14:foregroundMark x1="30488" y1="9524" x2="31010" y2="22734"/>
                        <a14:foregroundMark x1="31010" y1="22734" x2="41463" y2="31336"/>
                        <a14:foregroundMark x1="41463" y1="31336" x2="5052" y2="35484"/>
                        <a14:foregroundMark x1="5052" y1="35484" x2="348" y2="44547"/>
                        <a14:foregroundMark x1="348" y1="44547" x2="7317" y2="50230"/>
                        <a14:foregroundMark x1="7317" y1="50230" x2="36760" y2="48233"/>
                        <a14:foregroundMark x1="36760" y1="48694" x2="31533" y2="64977"/>
                        <a14:foregroundMark x1="31533" y1="64977" x2="7840" y2="85868"/>
                        <a14:foregroundMark x1="7840" y1="85868" x2="10279" y2="94931"/>
                        <a14:foregroundMark x1="10279" y1="94931" x2="20557" y2="99539"/>
                        <a14:foregroundMark x1="18293" y1="99078" x2="32753" y2="96467"/>
                        <a14:foregroundMark x1="32753" y1="96467" x2="49477" y2="73118"/>
                        <a14:foregroundMark x1="49477" y1="73118" x2="60976" y2="90323"/>
                        <a14:foregroundMark x1="60976" y1="91398" x2="73171" y2="99539"/>
                        <a14:foregroundMark x1="74216" y1="98003" x2="87456" y2="96006"/>
                        <a14:foregroundMark x1="87456" y1="96006" x2="91638" y2="84332"/>
                        <a14:foregroundMark x1="91638" y1="84332" x2="64983" y2="60369"/>
                        <a14:foregroundMark x1="64983" y1="60829" x2="63937" y2="47158"/>
                        <a14:foregroundMark x1="63937" y1="47158" x2="93902" y2="51152"/>
                        <a14:foregroundMark x1="93902" y1="51152" x2="99129" y2="43625"/>
                        <a14:foregroundMark x1="99129" y1="43625" x2="93902" y2="34409"/>
                        <a14:foregroundMark x1="93902" y1="35023" x2="56969" y2="31951"/>
                        <a14:foregroundMark x1="56969" y1="32873" x2="70209" y2="21659"/>
                        <a14:foregroundMark x1="70209" y1="21659" x2="70209" y2="9063"/>
                        <a14:foregroundMark x1="70209" y1="9524" x2="70209" y2="9524"/>
                        <a14:foregroundMark x1="70209" y1="9985" x2="31010" y2="22273"/>
                        <a14:foregroundMark x1="34495" y1="6912" x2="59930" y2="4455"/>
                        <a14:foregroundMark x1="28049" y1="18740" x2="64460" y2="4455"/>
                        <a14:foregroundMark x1="35540" y1="26882" x2="64983" y2="22273"/>
                        <a14:foregroundMark x1="44251" y1="26267" x2="36760" y2="92473"/>
                        <a14:foregroundMark x1="11324" y1="94931" x2="67944" y2="33948"/>
                        <a14:foregroundMark x1="67944" y1="33948" x2="67944" y2="33948"/>
                        <a14:foregroundMark x1="3310" y1="45161" x2="42509" y2="39017"/>
                        <a14:foregroundMark x1="4530" y1="39017" x2="42509" y2="33948"/>
                        <a14:foregroundMark x1="3310" y1="44086" x2="27526" y2="45161"/>
                        <a14:foregroundMark x1="22300" y1="48694" x2="51742" y2="38556"/>
                        <a14:foregroundMark x1="60453" y1="37942" x2="97387" y2="37942"/>
                        <a14:foregroundMark x1="57491" y1="44547" x2="93902" y2="45161"/>
                        <a14:foregroundMark x1="63937" y1="41014" x2="45993" y2="75115"/>
                        <a14:foregroundMark x1="43728" y1="63441" x2="58188" y2="63902"/>
                        <a14:foregroundMark x1="37979" y1="73118" x2="19512" y2="97542"/>
                        <a14:foregroundMark x1="58188" y1="49770" x2="85192" y2="92473"/>
                        <a14:foregroundMark x1="75958" y1="78187" x2="88153" y2="85868"/>
                        <a14:foregroundMark x1="56969" y1="53303" x2="77700" y2="96006"/>
                        <a14:foregroundMark x1="71429" y1="97542" x2="52265" y2="61905"/>
                        <a14:foregroundMark x1="51742" y1="70507" x2="60976" y2="82335"/>
                        <a14:foregroundMark x1="64460" y1="78648" x2="81185" y2="88940"/>
                        <a14:foregroundMark x1="81185" y1="92934" x2="66202" y2="81720"/>
                        <a14:foregroundMark x1="70732" y1="84332" x2="75436" y2="77727"/>
                        <a14:foregroundMark x1="6272" y1="42089" x2="21254" y2="42089"/>
                        <a14:foregroundMark x1="30488" y1="98003" x2="41986" y2="86329"/>
                        <a14:foregroundMark x1="80662" y1="99539" x2="92683" y2="92473"/>
                        <a14:foregroundMark x1="31010" y1="22273" x2="42509" y2="32412"/>
                        <a14:foregroundMark x1="71951" y1="20123" x2="60453" y2="31951"/>
                        <a14:foregroundMark x1="43031" y1="307" x2="57491" y2="922"/>
                        <a14:foregroundMark x1="1568" y1="38556" x2="2787" y2="51152"/>
                        <a14:foregroundMark x1="29268" y1="21659" x2="38502" y2="32412"/>
                        <a14:foregroundMark x1="71429" y1="20737" x2="60453" y2="33948"/>
                        <a14:foregroundMark x1="348" y1="37481" x2="5575" y2="51152"/>
                        <a14:foregroundMark x1="6272" y1="51152" x2="37979" y2="48233"/>
                        <a14:foregroundMark x1="63937" y1="49770" x2="90418" y2="52227"/>
                      </a14:backgroundRemoval>
                    </a14:imgEffect>
                  </a14:imgLayer>
                </a14:imgProps>
              </a:ext>
            </a:extLst>
          </a:blip>
          <a:stretch>
            <a:fillRect/>
          </a:stretch>
        </p:blipFill>
        <p:spPr>
          <a:xfrm>
            <a:off x="5029200" y="1147461"/>
            <a:ext cx="4023360" cy="4563078"/>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436254541"/>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a:xfrm>
            <a:off x="299947" y="566529"/>
            <a:ext cx="8534400" cy="2481471"/>
          </a:xfrm>
        </p:spPr>
        <p:txBody>
          <a:bodyPr/>
          <a:lstStyle/>
          <a:p>
            <a:pPr marL="0" indent="0" algn="ctr" eaLnBrk="1" hangingPunct="1">
              <a:lnSpc>
                <a:spcPct val="90000"/>
              </a:lnSpc>
              <a:buFontTx/>
              <a:buNone/>
            </a:pPr>
            <a:r>
              <a:rPr lang="en-US" sz="4400" b="1" dirty="0"/>
              <a:t>The Issue with Tissue</a:t>
            </a:r>
            <a:r>
              <a:rPr lang="en-US" sz="4000" dirty="0"/>
              <a:t> </a:t>
            </a:r>
            <a:endParaRPr lang="en-US" sz="2800" b="1" dirty="0"/>
          </a:p>
          <a:p>
            <a:pPr marL="0" indent="0" algn="ctr" eaLnBrk="1" hangingPunct="1">
              <a:lnSpc>
                <a:spcPct val="90000"/>
              </a:lnSpc>
              <a:buFontTx/>
              <a:buNone/>
            </a:pPr>
            <a:r>
              <a:rPr lang="en-US" sz="2400" dirty="0"/>
              <a:t>Now that you’ve learned about the four main types of tissue, color and cut out your Tissue </a:t>
            </a:r>
            <a:r>
              <a:rPr lang="en-US" sz="2400" dirty="0" err="1"/>
              <a:t>Scienstructables</a:t>
            </a:r>
            <a:r>
              <a:rPr lang="en-US" sz="2400" dirty="0"/>
              <a:t> and glue them by their tabs to the center body on your paper.  You should be able to lift each one when finished so you can review the different types of tissues.</a:t>
            </a:r>
          </a:p>
          <a:p>
            <a:pPr marL="0" indent="0" eaLnBrk="1" hangingPunct="1">
              <a:lnSpc>
                <a:spcPct val="90000"/>
              </a:lnSpc>
              <a:buFontTx/>
              <a:buNone/>
            </a:pPr>
            <a:endParaRPr lang="en-US" sz="36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3275" y1="6452" x2="60976" y2="922"/>
                        <a14:foregroundMark x1="36760" y1="2458" x2="55749" y2="307"/>
                        <a14:foregroundMark x1="30488" y1="9524" x2="31010" y2="22734"/>
                        <a14:foregroundMark x1="31010" y1="22734" x2="41463" y2="31336"/>
                        <a14:foregroundMark x1="41463" y1="31336" x2="5052" y2="35484"/>
                        <a14:foregroundMark x1="5052" y1="35484" x2="348" y2="44547"/>
                        <a14:foregroundMark x1="348" y1="44547" x2="7317" y2="50230"/>
                        <a14:foregroundMark x1="7317" y1="50230" x2="36760" y2="48233"/>
                        <a14:foregroundMark x1="36760" y1="48694" x2="31533" y2="64977"/>
                        <a14:foregroundMark x1="31533" y1="64977" x2="7840" y2="85868"/>
                        <a14:foregroundMark x1="7840" y1="85868" x2="10279" y2="94931"/>
                        <a14:foregroundMark x1="10279" y1="94931" x2="20557" y2="99539"/>
                        <a14:foregroundMark x1="18293" y1="99078" x2="32753" y2="96467"/>
                        <a14:foregroundMark x1="32753" y1="96467" x2="49477" y2="73118"/>
                        <a14:foregroundMark x1="49477" y1="73118" x2="60976" y2="90323"/>
                        <a14:foregroundMark x1="60976" y1="91398" x2="73171" y2="99539"/>
                        <a14:foregroundMark x1="74216" y1="98003" x2="87456" y2="96006"/>
                        <a14:foregroundMark x1="87456" y1="96006" x2="91638" y2="84332"/>
                        <a14:foregroundMark x1="91638" y1="84332" x2="64983" y2="60369"/>
                        <a14:foregroundMark x1="64983" y1="60829" x2="63937" y2="47158"/>
                        <a14:foregroundMark x1="63937" y1="47158" x2="93902" y2="51152"/>
                        <a14:foregroundMark x1="93902" y1="51152" x2="99129" y2="43625"/>
                        <a14:foregroundMark x1="99129" y1="43625" x2="93902" y2="34409"/>
                        <a14:foregroundMark x1="93902" y1="35023" x2="56969" y2="31951"/>
                        <a14:foregroundMark x1="56969" y1="32873" x2="70209" y2="21659"/>
                        <a14:foregroundMark x1="70209" y1="21659" x2="70209" y2="9063"/>
                        <a14:foregroundMark x1="70209" y1="9524" x2="70209" y2="9524"/>
                        <a14:foregroundMark x1="70209" y1="9985" x2="31010" y2="22273"/>
                        <a14:foregroundMark x1="34495" y1="6912" x2="59930" y2="4455"/>
                        <a14:foregroundMark x1="28049" y1="18740" x2="64460" y2="4455"/>
                        <a14:foregroundMark x1="35540" y1="26882" x2="64983" y2="22273"/>
                        <a14:foregroundMark x1="44251" y1="26267" x2="36760" y2="92473"/>
                        <a14:foregroundMark x1="11324" y1="94931" x2="67944" y2="33948"/>
                        <a14:foregroundMark x1="67944" y1="33948" x2="67944" y2="33948"/>
                        <a14:foregroundMark x1="3310" y1="45161" x2="42509" y2="39017"/>
                        <a14:foregroundMark x1="4530" y1="39017" x2="42509" y2="33948"/>
                        <a14:foregroundMark x1="3310" y1="44086" x2="27526" y2="45161"/>
                        <a14:foregroundMark x1="22300" y1="48694" x2="51742" y2="38556"/>
                        <a14:foregroundMark x1="60453" y1="37942" x2="97387" y2="37942"/>
                        <a14:foregroundMark x1="57491" y1="44547" x2="93902" y2="45161"/>
                        <a14:foregroundMark x1="63937" y1="41014" x2="45993" y2="75115"/>
                        <a14:foregroundMark x1="43728" y1="63441" x2="58188" y2="63902"/>
                        <a14:foregroundMark x1="37979" y1="73118" x2="19512" y2="97542"/>
                        <a14:foregroundMark x1="58188" y1="49770" x2="85192" y2="92473"/>
                        <a14:foregroundMark x1="75958" y1="78187" x2="88153" y2="85868"/>
                        <a14:foregroundMark x1="56969" y1="53303" x2="77700" y2="96006"/>
                        <a14:foregroundMark x1="71429" y1="97542" x2="52265" y2="61905"/>
                        <a14:foregroundMark x1="51742" y1="70507" x2="60976" y2="82335"/>
                        <a14:foregroundMark x1="64460" y1="78648" x2="81185" y2="88940"/>
                        <a14:foregroundMark x1="81185" y1="92934" x2="66202" y2="81720"/>
                        <a14:foregroundMark x1="70732" y1="84332" x2="75436" y2="77727"/>
                        <a14:foregroundMark x1="6272" y1="42089" x2="21254" y2="42089"/>
                        <a14:foregroundMark x1="30488" y1="98003" x2="41986" y2="86329"/>
                        <a14:foregroundMark x1="80662" y1="99539" x2="92683" y2="92473"/>
                        <a14:foregroundMark x1="31010" y1="22273" x2="42509" y2="32412"/>
                        <a14:foregroundMark x1="71951" y1="20123" x2="60453" y2="31951"/>
                        <a14:foregroundMark x1="43031" y1="307" x2="57491" y2="922"/>
                        <a14:foregroundMark x1="1568" y1="38556" x2="2787" y2="51152"/>
                        <a14:foregroundMark x1="29268" y1="21659" x2="38502" y2="32412"/>
                        <a14:foregroundMark x1="71429" y1="20737" x2="60453" y2="33948"/>
                        <a14:foregroundMark x1="348" y1="37481" x2="5575" y2="51152"/>
                        <a14:foregroundMark x1="6272" y1="51152" x2="37979" y2="48233"/>
                        <a14:foregroundMark x1="63937" y1="49770" x2="90418" y2="52227"/>
                      </a14:backgroundRemoval>
                    </a14:imgEffect>
                  </a14:imgLayer>
                </a14:imgProps>
              </a:ext>
            </a:extLst>
          </a:blip>
          <a:stretch>
            <a:fillRect/>
          </a:stretch>
        </p:blipFill>
        <p:spPr>
          <a:xfrm>
            <a:off x="6812514" y="3352800"/>
            <a:ext cx="2101945" cy="2383913"/>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965" y1="8756" x2="70906" y2="19355"/>
                        <a14:foregroundMark x1="36934" y1="28879" x2="64634" y2="28418"/>
                        <a14:foregroundMark x1="2091" y1="38402" x2="99477" y2="44854"/>
                        <a14:foregroundMark x1="47038" y1="26421" x2="23693" y2="99539"/>
                        <a14:foregroundMark x1="2091" y1="48848" x2="55052" y2="36406"/>
                        <a14:foregroundMark x1="1568" y1="43472" x2="55052" y2="32873"/>
                        <a14:foregroundMark x1="5052" y1="35330" x2="48780" y2="30415"/>
                        <a14:foregroundMark x1="34495" y1="27343" x2="27700" y2="10292"/>
                        <a14:foregroundMark x1="32927" y1="5376" x2="59582" y2="1229"/>
                        <a14:foregroundMark x1="39199" y1="1843" x2="56272" y2="307"/>
                        <a14:foregroundMark x1="56272" y1="307" x2="70906" y2="10292"/>
                        <a14:foregroundMark x1="59059" y1="31951" x2="95470" y2="34869"/>
                        <a14:foregroundMark x1="97213" y1="46851" x2="90244" y2="51920"/>
                        <a14:foregroundMark x1="90244" y1="51920" x2="62369" y2="47926"/>
                        <a14:foregroundMark x1="62369" y1="47926" x2="70383" y2="68971"/>
                        <a14:foregroundMark x1="70383" y1="68971" x2="90244" y2="84025"/>
                        <a14:foregroundMark x1="90244" y1="84025" x2="90244" y2="95545"/>
                        <a14:foregroundMark x1="90244" y1="95545" x2="76132" y2="99539"/>
                        <a14:foregroundMark x1="7840" y1="91551" x2="16899" y2="98003"/>
                        <a14:foregroundMark x1="16899" y1="98003" x2="35714" y2="95084"/>
                        <a14:foregroundMark x1="35714" y1="95084" x2="50523" y2="72043"/>
                        <a14:foregroundMark x1="50523" y1="72965" x2="61847" y2="94009"/>
                        <a14:foregroundMark x1="8362" y1="89094" x2="33449" y2="58986"/>
                        <a14:foregroundMark x1="59059" y1="63902" x2="73868" y2="83564"/>
                      </a14:backgroundRemoval>
                    </a14:imgEffect>
                  </a14:imgLayer>
                </a14:imgProps>
              </a:ext>
            </a:extLst>
          </a:blip>
          <a:stretch>
            <a:fillRect/>
          </a:stretch>
        </p:blipFill>
        <p:spPr>
          <a:xfrm>
            <a:off x="2465202" y="3352800"/>
            <a:ext cx="2101945" cy="2383913"/>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2753" y1="5837" x2="60105" y2="1843"/>
                        <a14:foregroundMark x1="51045" y1="38863" x2="41986" y2="61444"/>
                        <a14:foregroundMark x1="41289" y1="47926" x2="62892" y2="50384"/>
                        <a14:foregroundMark x1="53310" y1="46390" x2="55052" y2="59447"/>
                        <a14:foregroundMark x1="45296" y1="8295" x2="61324" y2="3226"/>
                      </a14:backgroundRemoval>
                    </a14:imgEffect>
                  </a14:imgLayer>
                </a14:imgProps>
              </a:ext>
            </a:extLst>
          </a:blip>
          <a:stretch>
            <a:fillRect/>
          </a:stretch>
        </p:blipFill>
        <p:spPr>
          <a:xfrm>
            <a:off x="291548" y="3352800"/>
            <a:ext cx="2101945" cy="2383913"/>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35714" y1="3840" x2="78920" y2="99539"/>
                        <a14:foregroundMark x1="1568" y1="42396" x2="97561" y2="37942"/>
                      </a14:backgroundRemoval>
                    </a14:imgEffect>
                  </a14:imgLayer>
                </a14:imgProps>
              </a:ext>
            </a:extLst>
          </a:blip>
          <a:stretch>
            <a:fillRect/>
          </a:stretch>
        </p:blipFill>
        <p:spPr>
          <a:xfrm>
            <a:off x="4638856" y="3352799"/>
            <a:ext cx="2101945" cy="2383913"/>
          </a:xfrm>
          <a:prstGeom prst="rect">
            <a:avLst/>
          </a:prstGeom>
        </p:spPr>
      </p:pic>
      <p:grpSp>
        <p:nvGrpSpPr>
          <p:cNvPr id="11" name="Group 10"/>
          <p:cNvGrpSpPr/>
          <p:nvPr/>
        </p:nvGrpSpPr>
        <p:grpSpPr>
          <a:xfrm>
            <a:off x="2836987" y="2882900"/>
            <a:ext cx="3429000" cy="3670300"/>
            <a:chOff x="0" y="0"/>
            <a:chExt cx="3429000" cy="3670300"/>
          </a:xfrm>
        </p:grpSpPr>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552" b="100000" l="28331" r="72474">
                          <a14:foregroundMark x1="49341" y1="10345" x2="53441" y2="78897"/>
                          <a14:foregroundMark x1="29722" y1="45655" x2="69693" y2="44138"/>
                          <a14:foregroundMark x1="53734" y1="11448" x2="51757" y2="35310"/>
                          <a14:foregroundMark x1="48755" y1="35310" x2="45461" y2="11448"/>
                          <a14:foregroundMark x1="48243" y1="47724" x2="39678" y2="96000"/>
                          <a14:foregroundMark x1="42167" y1="71586" x2="33895" y2="93379"/>
                          <a14:foregroundMark x1="53734" y1="62345" x2="65300" y2="93931"/>
                        </a14:backgroundRemoval>
                      </a14:imgEffect>
                    </a14:imgLayer>
                  </a14:imgProps>
                </a:ext>
                <a:ext uri="{28A0092B-C50C-407E-A947-70E740481C1C}">
                  <a14:useLocalDpi xmlns:a14="http://schemas.microsoft.com/office/drawing/2010/main" val="0"/>
                </a:ext>
              </a:extLst>
            </a:blip>
            <a:srcRect l="25620" r="24794"/>
            <a:stretch/>
          </p:blipFill>
          <p:spPr bwMode="auto">
            <a:xfrm>
              <a:off x="0" y="0"/>
              <a:ext cx="3429000" cy="3670300"/>
            </a:xfrm>
            <a:prstGeom prst="rect">
              <a:avLst/>
            </a:prstGeom>
            <a:ln>
              <a:noFill/>
            </a:ln>
            <a:extLst>
              <a:ext uri="{53640926-AAD7-44d8-BBD7-CCE9431645EC}">
                <a14:shadowObscured xmlns="" xmlns:a14="http://schemas.microsoft.com/office/drawing/2010/main"/>
              </a:ext>
            </a:extLst>
          </p:spPr>
        </p:pic>
        <p:sp>
          <p:nvSpPr>
            <p:cNvPr id="15" name="Rectangle 14"/>
            <p:cNvSpPr/>
            <p:nvPr/>
          </p:nvSpPr>
          <p:spPr>
            <a:xfrm>
              <a:off x="1504950" y="19050"/>
              <a:ext cx="381000" cy="27051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3" name="Group 2"/>
          <p:cNvGrpSpPr/>
          <p:nvPr/>
        </p:nvGrpSpPr>
        <p:grpSpPr>
          <a:xfrm>
            <a:off x="9111517" y="0"/>
            <a:ext cx="3143250" cy="3670300"/>
            <a:chOff x="9111517" y="0"/>
            <a:chExt cx="3143250" cy="3670300"/>
          </a:xfrm>
        </p:grpSpPr>
        <p:pic>
          <p:nvPicPr>
            <p:cNvPr id="13" name="Picture 12"/>
            <p:cNvPicPr/>
            <p:nvPr/>
          </p:nvPicPr>
          <p:blipFill rotWithShape="1">
            <a:blip r:embed="rId13">
              <a:extLst>
                <a:ext uri="{BEBA8EAE-BF5A-486C-A8C5-ECC9F3942E4B}">
                  <a14:imgProps xmlns:a14="http://schemas.microsoft.com/office/drawing/2010/main">
                    <a14:imgLayer r:embed="rId14">
                      <a14:imgEffect>
                        <a14:backgroundRemoval t="0" b="100000" l="26428" r="71889">
                          <a14:foregroundMark x1="48463" y1="5241" x2="51757" y2="6207"/>
                        </a14:backgroundRemoval>
                      </a14:imgEffect>
                    </a14:imgLayer>
                  </a14:imgProps>
                </a:ext>
                <a:ext uri="{28A0092B-C50C-407E-A947-70E740481C1C}">
                  <a14:useLocalDpi xmlns:a14="http://schemas.microsoft.com/office/drawing/2010/main" val="0"/>
                </a:ext>
              </a:extLst>
            </a:blip>
            <a:srcRect l="26722" r="27824"/>
            <a:stretch/>
          </p:blipFill>
          <p:spPr bwMode="auto">
            <a:xfrm>
              <a:off x="9111517" y="0"/>
              <a:ext cx="3143250" cy="3670300"/>
            </a:xfrm>
            <a:prstGeom prst="rect">
              <a:avLst/>
            </a:prstGeom>
            <a:ln>
              <a:noFill/>
            </a:ln>
            <a:extLst>
              <a:ext uri="{53640926-AAD7-44d8-BBD7-CCE9431645EC}">
                <a14:shadowObscured xmlns="" xmlns:a14="http://schemas.microsoft.com/office/drawing/2010/main"/>
              </a:ext>
            </a:extLst>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35714" y1="3840" x2="78920" y2="99539"/>
                          <a14:foregroundMark x1="1568" y1="42396" x2="97561" y2="37942"/>
                        </a14:backgroundRemoval>
                      </a14:imgEffect>
                    </a14:imgLayer>
                  </a14:imgProps>
                </a:ext>
              </a:extLst>
            </a:blip>
            <a:stretch>
              <a:fillRect/>
            </a:stretch>
          </p:blipFill>
          <p:spPr>
            <a:xfrm>
              <a:off x="9249754" y="249714"/>
              <a:ext cx="2954919" cy="3351311"/>
            </a:xfrm>
            <a:prstGeom prst="rect">
              <a:avLst/>
            </a:prstGeom>
          </p:spPr>
        </p:pic>
      </p:grpSp>
      <p:grpSp>
        <p:nvGrpSpPr>
          <p:cNvPr id="18" name="Group 17"/>
          <p:cNvGrpSpPr/>
          <p:nvPr/>
        </p:nvGrpSpPr>
        <p:grpSpPr>
          <a:xfrm>
            <a:off x="-3015251" y="-228600"/>
            <a:ext cx="3219450" cy="3670300"/>
            <a:chOff x="-3015251" y="-228600"/>
            <a:chExt cx="3219450" cy="3670300"/>
          </a:xfrm>
        </p:grpSpPr>
        <p:pic>
          <p:nvPicPr>
            <p:cNvPr id="10" name="Picture 9"/>
            <p:cNvPicPr/>
            <p:nvPr/>
          </p:nvPicPr>
          <p:blipFill rotWithShape="1">
            <a:blip r:embed="rId15">
              <a:extLst>
                <a:ext uri="{BEBA8EAE-BF5A-486C-A8C5-ECC9F3942E4B}">
                  <a14:imgProps xmlns:a14="http://schemas.microsoft.com/office/drawing/2010/main">
                    <a14:imgLayer r:embed="rId16">
                      <a14:imgEffect>
                        <a14:backgroundRemoval t="0" b="100000" l="28624" r="74378">
                          <a14:foregroundMark x1="50439" y1="2069" x2="56223" y2="83034"/>
                          <a14:foregroundMark x1="47072" y1="12414" x2="43558" y2="89793"/>
                          <a14:foregroundMark x1="31406" y1="45655" x2="68009" y2="46759"/>
                          <a14:foregroundMark x1="53734" y1="12414" x2="56735" y2="30621"/>
                          <a14:foregroundMark x1="34187" y1="93931" x2="48243" y2="73241"/>
                          <a14:foregroundMark x1="33309" y1="92414" x2="44656" y2="63310"/>
                          <a14:foregroundMark x1="55344" y1="62759" x2="65300" y2="90897"/>
                          <a14:foregroundMark x1="51245" y1="68966" x2="61127" y2="93931"/>
                          <a14:foregroundMark x1="30307" y1="44690" x2="44876" y2="38345"/>
                          <a14:foregroundMark x1="30820" y1="46759" x2="33895" y2="52414"/>
                        </a14:backgroundRemoval>
                      </a14:imgEffect>
                    </a14:imgLayer>
                  </a14:imgProps>
                </a:ext>
                <a:ext uri="{28A0092B-C50C-407E-A947-70E740481C1C}">
                  <a14:useLocalDpi xmlns:a14="http://schemas.microsoft.com/office/drawing/2010/main" val="0"/>
                </a:ext>
              </a:extLst>
            </a:blip>
            <a:srcRect l="28099" r="25344"/>
            <a:stretch/>
          </p:blipFill>
          <p:spPr bwMode="auto">
            <a:xfrm>
              <a:off x="-3015251" y="-228600"/>
              <a:ext cx="3219450" cy="3670300"/>
            </a:xfrm>
            <a:prstGeom prst="rect">
              <a:avLst/>
            </a:prstGeom>
            <a:ln>
              <a:noFill/>
            </a:ln>
            <a:extLst>
              <a:ext uri="{53640926-AAD7-44d8-BBD7-CCE9431645EC}">
                <a14:shadowObscured xmlns="" xmlns:a14="http://schemas.microsoft.com/office/drawing/2010/main"/>
              </a:ext>
            </a:extLst>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965" y1="8756" x2="70906" y2="19355"/>
                          <a14:foregroundMark x1="36934" y1="28879" x2="64634" y2="28418"/>
                          <a14:foregroundMark x1="2091" y1="38402" x2="99477" y2="44854"/>
                          <a14:foregroundMark x1="47038" y1="26421" x2="23693" y2="99539"/>
                          <a14:foregroundMark x1="2091" y1="48848" x2="55052" y2="36406"/>
                          <a14:foregroundMark x1="1568" y1="43472" x2="55052" y2="32873"/>
                          <a14:foregroundMark x1="5052" y1="35330" x2="48780" y2="30415"/>
                          <a14:foregroundMark x1="34495" y1="27343" x2="27700" y2="10292"/>
                          <a14:foregroundMark x1="32927" y1="5376" x2="59582" y2="1229"/>
                          <a14:foregroundMark x1="39199" y1="1843" x2="56272" y2="307"/>
                          <a14:foregroundMark x1="56272" y1="307" x2="70906" y2="10292"/>
                          <a14:foregroundMark x1="59059" y1="31951" x2="95470" y2="34869"/>
                          <a14:foregroundMark x1="97213" y1="46851" x2="90244" y2="51920"/>
                          <a14:foregroundMark x1="90244" y1="51920" x2="62369" y2="47926"/>
                          <a14:foregroundMark x1="62369" y1="47926" x2="70383" y2="68971"/>
                          <a14:foregroundMark x1="70383" y1="68971" x2="90244" y2="84025"/>
                          <a14:foregroundMark x1="90244" y1="84025" x2="90244" y2="95545"/>
                          <a14:foregroundMark x1="90244" y1="95545" x2="76132" y2="99539"/>
                          <a14:foregroundMark x1="7840" y1="91551" x2="16899" y2="98003"/>
                          <a14:foregroundMark x1="16899" y1="98003" x2="35714" y2="95084"/>
                          <a14:foregroundMark x1="35714" y1="95084" x2="50523" y2="72043"/>
                          <a14:foregroundMark x1="50523" y1="72965" x2="61847" y2="94009"/>
                          <a14:foregroundMark x1="8362" y1="89094" x2="33449" y2="58986"/>
                          <a14:foregroundMark x1="59059" y1="63902" x2="73868" y2="83564"/>
                        </a14:backgroundRemoval>
                      </a14:imgEffect>
                    </a14:imgLayer>
                  </a14:imgProps>
                </a:ext>
              </a:extLst>
            </a:blip>
            <a:stretch>
              <a:fillRect/>
            </a:stretch>
          </p:blipFill>
          <p:spPr>
            <a:xfrm>
              <a:off x="-2973000" y="29191"/>
              <a:ext cx="2930493" cy="3323608"/>
            </a:xfrm>
            <a:prstGeom prst="rect">
              <a:avLst/>
            </a:prstGeom>
          </p:spPr>
        </p:pic>
      </p:grpSp>
      <p:grpSp>
        <p:nvGrpSpPr>
          <p:cNvPr id="20" name="Group 19"/>
          <p:cNvGrpSpPr/>
          <p:nvPr/>
        </p:nvGrpSpPr>
        <p:grpSpPr>
          <a:xfrm>
            <a:off x="-3045422" y="3140691"/>
            <a:ext cx="3143250" cy="3670300"/>
            <a:chOff x="-3045422" y="3140691"/>
            <a:chExt cx="3143250" cy="3670300"/>
          </a:xfrm>
        </p:grpSpPr>
        <p:pic>
          <p:nvPicPr>
            <p:cNvPr id="8" name="Picture 7"/>
            <p:cNvPicPr/>
            <p:nvPr/>
          </p:nvPicPr>
          <p:blipFill rotWithShape="1">
            <a:blip r:embed="rId17">
              <a:extLst>
                <a:ext uri="{BEBA8EAE-BF5A-486C-A8C5-ECC9F3942E4B}">
                  <a14:imgProps xmlns:a14="http://schemas.microsoft.com/office/drawing/2010/main">
                    <a14:imgLayer r:embed="rId18">
                      <a14:imgEffect>
                        <a14:backgroundRemoval t="0" b="100000" l="27818" r="73280">
                          <a14:foregroundMark x1="49341" y1="5241" x2="43777" y2="89241"/>
                          <a14:foregroundMark x1="52343" y1="14069" x2="56442" y2="90897"/>
                          <a14:foregroundMark x1="51245" y1="31724" x2="49561" y2="68552"/>
                          <a14:foregroundMark x1="52635" y1="40966" x2="68594" y2="49241"/>
                        </a14:backgroundRemoval>
                      </a14:imgEffect>
                    </a14:imgLayer>
                  </a14:imgProps>
                </a:ext>
                <a:ext uri="{28A0092B-C50C-407E-A947-70E740481C1C}">
                  <a14:useLocalDpi xmlns:a14="http://schemas.microsoft.com/office/drawing/2010/main" val="0"/>
                </a:ext>
              </a:extLst>
            </a:blip>
            <a:srcRect l="27824" r="26722"/>
            <a:stretch/>
          </p:blipFill>
          <p:spPr bwMode="auto">
            <a:xfrm>
              <a:off x="-3045422" y="3140691"/>
              <a:ext cx="3143250" cy="3670300"/>
            </a:xfrm>
            <a:prstGeom prst="rect">
              <a:avLst/>
            </a:prstGeom>
            <a:ln>
              <a:noFill/>
            </a:ln>
            <a:extLst>
              <a:ext uri="{53640926-AAD7-44d8-BBD7-CCE9431645EC}">
                <a14:shadowObscured xmlns="" xmlns:a14="http://schemas.microsoft.com/office/drawing/2010/main"/>
              </a:ext>
            </a:extLst>
          </p:spPr>
        </p:pic>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3275" y1="6452" x2="60976" y2="922"/>
                          <a14:foregroundMark x1="36760" y1="2458" x2="55749" y2="307"/>
                          <a14:foregroundMark x1="30488" y1="9524" x2="31010" y2="22734"/>
                          <a14:foregroundMark x1="31010" y1="22734" x2="41463" y2="31336"/>
                          <a14:foregroundMark x1="41463" y1="31336" x2="5052" y2="35484"/>
                          <a14:foregroundMark x1="5052" y1="35484" x2="348" y2="44547"/>
                          <a14:foregroundMark x1="348" y1="44547" x2="7317" y2="50230"/>
                          <a14:foregroundMark x1="7317" y1="50230" x2="36760" y2="48233"/>
                          <a14:foregroundMark x1="36760" y1="48694" x2="31533" y2="64977"/>
                          <a14:foregroundMark x1="31533" y1="64977" x2="7840" y2="85868"/>
                          <a14:foregroundMark x1="7840" y1="85868" x2="10279" y2="94931"/>
                          <a14:foregroundMark x1="10279" y1="94931" x2="20557" y2="99539"/>
                          <a14:foregroundMark x1="18293" y1="99078" x2="32753" y2="96467"/>
                          <a14:foregroundMark x1="32753" y1="96467" x2="49477" y2="73118"/>
                          <a14:foregroundMark x1="49477" y1="73118" x2="60976" y2="90323"/>
                          <a14:foregroundMark x1="60976" y1="91398" x2="73171" y2="99539"/>
                          <a14:foregroundMark x1="74216" y1="98003" x2="87456" y2="96006"/>
                          <a14:foregroundMark x1="87456" y1="96006" x2="91638" y2="84332"/>
                          <a14:foregroundMark x1="91638" y1="84332" x2="64983" y2="60369"/>
                          <a14:foregroundMark x1="64983" y1="60829" x2="63937" y2="47158"/>
                          <a14:foregroundMark x1="63937" y1="47158" x2="93902" y2="51152"/>
                          <a14:foregroundMark x1="93902" y1="51152" x2="99129" y2="43625"/>
                          <a14:foregroundMark x1="99129" y1="43625" x2="93902" y2="34409"/>
                          <a14:foregroundMark x1="93902" y1="35023" x2="56969" y2="31951"/>
                          <a14:foregroundMark x1="56969" y1="32873" x2="70209" y2="21659"/>
                          <a14:foregroundMark x1="70209" y1="21659" x2="70209" y2="9063"/>
                          <a14:foregroundMark x1="70209" y1="9524" x2="70209" y2="9524"/>
                          <a14:foregroundMark x1="70209" y1="9985" x2="31010" y2="22273"/>
                          <a14:foregroundMark x1="34495" y1="6912" x2="59930" y2="4455"/>
                          <a14:foregroundMark x1="28049" y1="18740" x2="64460" y2="4455"/>
                          <a14:foregroundMark x1="35540" y1="26882" x2="64983" y2="22273"/>
                          <a14:foregroundMark x1="44251" y1="26267" x2="36760" y2="92473"/>
                          <a14:foregroundMark x1="11324" y1="94931" x2="67944" y2="33948"/>
                          <a14:foregroundMark x1="67944" y1="33948" x2="67944" y2="33948"/>
                          <a14:foregroundMark x1="3310" y1="45161" x2="42509" y2="39017"/>
                          <a14:foregroundMark x1="4530" y1="39017" x2="42509" y2="33948"/>
                          <a14:foregroundMark x1="3310" y1="44086" x2="27526" y2="45161"/>
                          <a14:foregroundMark x1="22300" y1="48694" x2="51742" y2="38556"/>
                          <a14:foregroundMark x1="60453" y1="37942" x2="97387" y2="37942"/>
                          <a14:foregroundMark x1="57491" y1="44547" x2="93902" y2="45161"/>
                          <a14:foregroundMark x1="63937" y1="41014" x2="45993" y2="75115"/>
                          <a14:foregroundMark x1="43728" y1="63441" x2="58188" y2="63902"/>
                          <a14:foregroundMark x1="37979" y1="73118" x2="19512" y2="97542"/>
                          <a14:foregroundMark x1="58188" y1="49770" x2="85192" y2="92473"/>
                          <a14:foregroundMark x1="75958" y1="78187" x2="88153" y2="85868"/>
                          <a14:foregroundMark x1="56969" y1="53303" x2="77700" y2="96006"/>
                          <a14:foregroundMark x1="71429" y1="97542" x2="52265" y2="61905"/>
                          <a14:foregroundMark x1="51742" y1="70507" x2="60976" y2="82335"/>
                          <a14:foregroundMark x1="64460" y1="78648" x2="81185" y2="88940"/>
                          <a14:foregroundMark x1="81185" y1="92934" x2="66202" y2="81720"/>
                          <a14:foregroundMark x1="70732" y1="84332" x2="75436" y2="77727"/>
                          <a14:foregroundMark x1="6272" y1="42089" x2="21254" y2="42089"/>
                          <a14:foregroundMark x1="30488" y1="98003" x2="41986" y2="86329"/>
                          <a14:foregroundMark x1="80662" y1="99539" x2="92683" y2="92473"/>
                          <a14:foregroundMark x1="31010" y1="22273" x2="42509" y2="32412"/>
                          <a14:foregroundMark x1="71951" y1="20123" x2="60453" y2="31951"/>
                          <a14:foregroundMark x1="43031" y1="307" x2="57491" y2="922"/>
                          <a14:foregroundMark x1="1568" y1="38556" x2="2787" y2="51152"/>
                          <a14:foregroundMark x1="29268" y1="21659" x2="38502" y2="32412"/>
                          <a14:foregroundMark x1="71429" y1="20737" x2="60453" y2="33948"/>
                          <a14:foregroundMark x1="348" y1="37481" x2="5575" y2="51152"/>
                          <a14:foregroundMark x1="6272" y1="51152" x2="37979" y2="48233"/>
                          <a14:foregroundMark x1="63937" y1="49770" x2="90418" y2="52227"/>
                        </a14:backgroundRemoval>
                      </a14:imgEffect>
                    </a14:imgLayer>
                  </a14:imgProps>
                </a:ext>
              </a:extLst>
            </a:blip>
            <a:stretch>
              <a:fillRect/>
            </a:stretch>
          </p:blipFill>
          <p:spPr>
            <a:xfrm>
              <a:off x="-3011564" y="3398480"/>
              <a:ext cx="2967143" cy="3365174"/>
            </a:xfrm>
            <a:prstGeom prst="rect">
              <a:avLst/>
            </a:prstGeom>
          </p:spPr>
        </p:pic>
      </p:grpSp>
      <p:grpSp>
        <p:nvGrpSpPr>
          <p:cNvPr id="2" name="Group 1"/>
          <p:cNvGrpSpPr/>
          <p:nvPr/>
        </p:nvGrpSpPr>
        <p:grpSpPr>
          <a:xfrm>
            <a:off x="9191629" y="2709605"/>
            <a:ext cx="3124200" cy="3670300"/>
            <a:chOff x="9191629" y="2709605"/>
            <a:chExt cx="3124200" cy="3670300"/>
          </a:xfrm>
        </p:grpSpPr>
        <p:pic>
          <p:nvPicPr>
            <p:cNvPr id="12" name="Picture 11"/>
            <p:cNvPicPr/>
            <p:nvPr/>
          </p:nvPicPr>
          <p:blipFill rotWithShape="1">
            <a:blip r:embed="rId19">
              <a:extLst>
                <a:ext uri="{BEBA8EAE-BF5A-486C-A8C5-ECC9F3942E4B}">
                  <a14:imgProps xmlns:a14="http://schemas.microsoft.com/office/drawing/2010/main">
                    <a14:imgLayer r:embed="rId20">
                      <a14:imgEffect>
                        <a14:backgroundRemoval t="0" b="100000" l="26720" r="72694">
                          <a14:foregroundMark x1="50146" y1="3586" x2="59810" y2="94483"/>
                          <a14:foregroundMark x1="47365" y1="12000" x2="42972" y2="85103"/>
                        </a14:backgroundRemoval>
                      </a14:imgEffect>
                    </a14:imgLayer>
                  </a14:imgProps>
                </a:ext>
                <a:ext uri="{28A0092B-C50C-407E-A947-70E740481C1C}">
                  <a14:useLocalDpi xmlns:a14="http://schemas.microsoft.com/office/drawing/2010/main" val="0"/>
                </a:ext>
              </a:extLst>
            </a:blip>
            <a:srcRect l="27824" r="26998"/>
            <a:stretch/>
          </p:blipFill>
          <p:spPr bwMode="auto">
            <a:xfrm>
              <a:off x="9191629" y="2709605"/>
              <a:ext cx="3124200" cy="3670300"/>
            </a:xfrm>
            <a:prstGeom prst="rect">
              <a:avLst/>
            </a:prstGeom>
            <a:ln>
              <a:noFill/>
            </a:ln>
            <a:extLst>
              <a:ext uri="{53640926-AAD7-44d8-BBD7-CCE9431645EC}">
                <a14:shadowObscured xmlns="" xmlns:a14="http://schemas.microsoft.com/office/drawing/2010/main"/>
              </a:ext>
            </a:extLst>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2753" y1="5837" x2="60105" y2="1843"/>
                          <a14:foregroundMark x1="51045" y1="38863" x2="41986" y2="61444"/>
                          <a14:foregroundMark x1="41289" y1="47926" x2="62892" y2="50384"/>
                          <a14:foregroundMark x1="53310" y1="46390" x2="55052" y2="59447"/>
                          <a14:foregroundMark x1="45296" y1="8295" x2="61324" y2="3226"/>
                        </a14:backgroundRemoval>
                      </a14:imgEffect>
                    </a14:imgLayer>
                  </a14:imgProps>
                </a:ext>
              </a:extLst>
            </a:blip>
            <a:stretch>
              <a:fillRect/>
            </a:stretch>
          </p:blipFill>
          <p:spPr>
            <a:xfrm>
              <a:off x="9276911" y="2983941"/>
              <a:ext cx="2906980" cy="3296940"/>
            </a:xfrm>
            <a:prstGeom prst="rect">
              <a:avLst/>
            </a:prstGeom>
          </p:spPr>
        </p:pic>
      </p:grpSp>
      <p:sp>
        <p:nvSpPr>
          <p:cNvPr id="23" name="TextBox 22"/>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3075950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0" presetClass="path" presetSubtype="0" accel="50000" decel="50000" fill="hold" nodeType="afterEffect">
                                  <p:stCondLst>
                                    <p:cond delay="0"/>
                                  </p:stCondLst>
                                  <p:childTnLst>
                                    <p:animMotion origin="layout" path="M -2.77778E-6 0.01922 L -2.77778E-6 0.01945 L -0.01527 0.0132 C -0.01823 0.01181 -0.02118 0.01019 -0.0243 0.00903 C -0.02639 0.00834 -0.02847 0.0081 -0.03038 0.00695 C -0.0335 0.00533 -0.03611 0.00185 -0.03941 0.00093 C -0.04583 -0.00092 -0.0526 -0.00046 -0.0592 -0.00092 C -0.07187 -0.00046 -0.08437 -0.00046 -0.09705 0.00093 C -0.1033 0.00162 -0.12899 0.01181 -0.13194 0.0132 C -0.1467 0.01945 -0.16146 0.0257 -0.17587 0.03334 C -0.19097 0.04144 -0.21771 0.05486 -0.23038 0.06551 C -0.29496 0.12037 -0.19774 0.03727 -0.26371 0.09584 C -0.26857 0.10023 -0.27378 0.10394 -0.27882 0.1081 C -0.2835 0.11204 -0.28767 0.11667 -0.29253 0.12014 C -0.29687 0.12338 -0.30191 0.12454 -0.30607 0.12824 C -0.30694 0.12894 -0.34201 0.1632 -0.35 0.17477 C -0.35347 0.17963 -0.35555 0.18611 -0.3592 0.19097 C -0.371 0.20672 -0.36892 0.19445 -0.37882 0.2132 C -0.38142 0.21806 -0.38246 0.22408 -0.38489 0.22917 C -0.39201 0.24422 -0.39201 0.23843 -0.4 0.25139 C -0.40434 0.25857 -0.40798 0.26644 -0.41215 0.27361 C -0.421 0.28912 -0.42066 0.28472 -0.42882 0.30394 C -0.43073 0.30857 -0.43177 0.31343 -0.43333 0.31806 C -0.43472 0.32222 -0.43628 0.32639 -0.43784 0.33033 C -0.44027 0.33565 -0.44305 0.34097 -0.44548 0.3463 C -0.45781 0.37523 -0.44149 0.34144 -0.45607 0.3706 C -0.45712 0.37593 -0.45764 0.38172 -0.45902 0.38681 C -0.46024 0.39051 -0.46232 0.39352 -0.46371 0.39699 C -0.46788 0.40718 -0.46788 0.40972 -0.47274 0.41922 C -0.47569 0.42477 -0.47916 0.42963 -0.48177 0.43519 C -0.48767 0.44746 -0.49236 0.45949 -0.5 0.46968 C -0.50139 0.4713 -0.50312 0.47199 -0.50451 0.47361 C -0.50677 0.47616 -0.5085 0.4794 -0.51059 0.48172 C -0.51666 0.48843 -0.52604 0.49815 -0.53333 0.50394 C -0.53784 0.50764 -0.54236 0.51088 -0.54705 0.51412 C -0.55191 0.5176 -0.55677 0.52176 -0.56215 0.52408 C -0.56666 0.52616 -0.57135 0.52755 -0.57569 0.53033 C -0.58003 0.53287 -0.5835 0.53797 -0.58784 0.54028 C -0.59114 0.54213 -0.59496 0.54167 -0.59843 0.54236 C -0.60156 0.54306 -0.60451 0.54352 -0.60764 0.54445 C -0.61111 0.54537 -0.61458 0.54722 -0.61823 0.54838 C -0.62014 0.54908 -0.62222 0.54954 -0.6243 0.55047 C -0.62725 0.55162 -0.63021 0.55347 -0.63333 0.5544 C -0.66007 0.56343 -0.64045 0.55486 -0.65295 0.56065 C -0.65659 0.55996 -0.66024 0.56019 -0.66371 0.55857 C -0.67031 0.55533 -0.67135 0.54815 -0.6743 0.54028 C -0.67743 0.51459 -0.67413 0.54283 -0.67725 0.50185 C -0.6776 0.49722 -0.6783 0.4926 -0.67882 0.48773 C -0.68038 0.41297 -0.68021 0.39074 -0.68021 0.42107 L -0.68021 0.4213 L -0.68021 0.42107 " pathEditMode="relative" rAng="0" ptsTypes="AAAAAAAAAAAAAAAAAAAAAAAAAAAAAAAAAAAAAAAAAAAAAAAAAAA">
                                      <p:cBhvr>
                                        <p:cTn id="23" dur="2000" fill="hold"/>
                                        <p:tgtEl>
                                          <p:spTgt spid="3"/>
                                        </p:tgtEl>
                                        <p:attrNameLst>
                                          <p:attrName>ppt_x</p:attrName>
                                          <p:attrName>ppt_y</p:attrName>
                                        </p:attrNameLst>
                                      </p:cBhvr>
                                      <p:rCtr x="-34028" y="26065"/>
                                    </p:animMotion>
                                  </p:childTnLst>
                                </p:cTn>
                              </p:par>
                            </p:childTnLst>
                          </p:cTn>
                        </p:par>
                        <p:par>
                          <p:cTn id="24" fill="hold">
                            <p:stCondLst>
                              <p:cond delay="3000"/>
                            </p:stCondLst>
                            <p:childTnLst>
                              <p:par>
                                <p:cTn id="25" presetID="0" presetClass="path" presetSubtype="0" accel="50000" decel="50000" fill="hold" nodeType="afterEffect">
                                  <p:stCondLst>
                                    <p:cond delay="0"/>
                                  </p:stCondLst>
                                  <p:childTnLst>
                                    <p:animMotion origin="layout" path="M -4.16667E-6 0.02801 L -4.16667E-6 0.02824 C 0.00469 0.02361 0.01684 0.01111 0.02275 0.00995 L 0.03351 0.00787 C 0.03646 0.00648 0.03941 0.00463 0.04254 0.00393 C 0.0533 0.00093 0.04757 0.00301 0.05921 -0.00208 L 0.12136 -0.00023 C 0.12448 7.40741E-7 0.13004 0.00208 0.13351 0.00393 C 0.13855 0.00648 0.1441 0.0081 0.14862 0.01204 C 0.15139 0.01389 0.15348 0.01643 0.15608 0.01805 C 0.15903 0.01968 0.16233 0.0206 0.16511 0.02199 C 0.175 0.02708 0.17987 0.02893 0.18785 0.03611 C 0.19202 0.04005 0.19688 0.04282 0.2 0.04838 C 0.2132 0.07199 0.19636 0.04282 0.20903 0.0625 C 0.21059 0.06505 0.21164 0.06829 0.21355 0.0706 C 0.21737 0.075 0.22257 0.07731 0.2257 0.08264 C 0.23282 0.09468 0.229 0.09028 0.23629 0.09676 C 0.23733 0.09954 0.23803 0.10231 0.23924 0.10486 C 0.24219 0.11042 0.24618 0.11505 0.24844 0.12106 C 0.24948 0.12384 0.2507 0.12639 0.25139 0.12917 C 0.25226 0.13171 0.25191 0.13495 0.25296 0.13727 C 0.25504 0.14167 0.25816 0.14514 0.26059 0.1493 C 0.26164 0.15116 0.26233 0.15347 0.26355 0.15532 C 0.27466 0.17315 0.26129 0.14838 0.27257 0.16944 C 0.2783 0.18009 0.27309 0.17153 0.28021 0.18565 C 0.28091 0.18727 0.28698 0.19722 0.28785 0.19977 C 0.29497 0.22153 0.28698 0.2044 0.29393 0.21805 C 0.2941 0.21968 0.29601 0.23009 0.29688 0.23218 C 0.29757 0.2338 0.29896 0.23495 0.3 0.23634 C 0.30087 0.24097 0.30105 0.2463 0.30296 0.25046 C 0.30382 0.25208 0.30678 0.25046 0.30747 0.25231 C 0.30903 0.25671 0.30712 0.2625 0.30903 0.26667 C 0.31198 0.27268 0.31737 0.27569 0.32118 0.28079 C 0.32882 0.29097 0.32223 0.2875 0.33178 0.29676 C 0.33351 0.29861 0.33577 0.2993 0.33785 0.30093 C 0.35278 0.31227 0.33004 0.29676 0.34844 0.30903 C 0.35 0.31157 0.35834 0.325 0.36198 0.32917 C 0.36841 0.33611 0.37379 0.33958 0.37865 0.34745 C 0.37987 0.3493 0.38073 0.35139 0.38178 0.35347 C 0.38334 0.36227 0.38334 0.36435 0.38334 0.35949 L 0.38334 0.35972 C 0.40174 0.37176 0.39375 0.36551 0.40747 0.37778 L 0.41667 0.38588 C 0.41806 0.38704 0.41945 0.38912 0.42118 0.38981 C 0.43368 0.39537 0.42709 0.39259 0.4408 0.39792 C 0.45 0.40532 0.45782 0.41667 0.46806 0.42014 C 0.48212 0.42477 0.46476 0.41921 0.48334 0.42407 C 0.49028 0.42616 0.4974 0.42778 0.50452 0.43032 C 0.51789 0.43472 0.50921 0.43264 0.51962 0.43843 C 0.52257 0.43981 0.5257 0.44097 0.52865 0.44236 C 0.53282 0.44421 0.53664 0.44676 0.5408 0.44838 C 0.54532 0.45023 0.55 0.45116 0.55452 0.45255 C 0.56007 0.45185 0.56563 0.45139 0.57118 0.45046 C 0.57414 0.45 0.57726 0.44861 0.58021 0.44838 C 0.60035 0.44676 0.62066 0.44583 0.6408 0.44444 C 0.6474 0.44514 0.654 0.4463 0.66059 0.4463 C 0.66771 0.4463 0.6724 0.44444 0.67865 0.44236 C 0.6783 0.44444 0.67848 0.44699 0.67726 0.44838 C 0.67553 0.45023 0.67327 0.45 0.67118 0.45046 C 0.66997 0.45069 0.65834 0.45301 0.65608 0.4544 C 0.65504 0.45509 0.65799 0.4544 0.65903 0.4544 L 0.65903 0.45463 " pathEditMode="relative" rAng="0" ptsTypes="AAAAAAAAAAAAAAAAAAAAAAAAAAAAAAAAAAAAAAAAAAAAAAAAAAAAAAAAAAAAAA">
                                      <p:cBhvr>
                                        <p:cTn id="26" dur="2000" fill="hold"/>
                                        <p:tgtEl>
                                          <p:spTgt spid="18"/>
                                        </p:tgtEl>
                                        <p:attrNameLst>
                                          <p:attrName>ppt_x</p:attrName>
                                          <p:attrName>ppt_y</p:attrName>
                                        </p:attrNameLst>
                                      </p:cBhvr>
                                      <p:rCtr x="33924" y="19815"/>
                                    </p:animMotion>
                                  </p:childTnLst>
                                </p:cTn>
                              </p:par>
                            </p:childTnLst>
                          </p:cTn>
                        </p:par>
                        <p:par>
                          <p:cTn id="27" fill="hold">
                            <p:stCondLst>
                              <p:cond delay="5000"/>
                            </p:stCondLst>
                            <p:childTnLst>
                              <p:par>
                                <p:cTn id="28" presetID="0" presetClass="path" presetSubtype="0" accel="50000" decel="50000" fill="hold" nodeType="afterEffect">
                                  <p:stCondLst>
                                    <p:cond delay="0"/>
                                  </p:stCondLst>
                                  <p:childTnLst>
                                    <p:animMotion origin="layout" path="M 1.11111E-6 0.03148 L 1.11111E-6 0.03172 C 0.00417 0.02732 0.00833 0.02338 0.01215 0.01922 C 0.01996 0.01088 0.02778 -0.00023 0.03646 -0.00694 C 0.0408 -0.01041 0.04566 -0.01203 0.05 -0.01504 C 0.07465 -0.0324 0.04705 -0.01504 0.06528 -0.02916 C 0.0691 -0.03217 0.07361 -0.03379 0.07743 -0.03727 C 0.08021 -0.04004 0.08212 -0.04467 0.08489 -0.04745 C 0.10972 -0.07129 0.07795 -0.03402 0.10312 -0.06157 C 0.11146 -0.0706 0.11927 -0.08055 0.12743 -0.08981 C 0.13038 -0.09328 0.13351 -0.09652 0.13646 -0.1 C 0.13993 -0.10393 0.14323 -0.10856 0.14705 -0.11203 C 0.15156 -0.11597 0.15608 -0.12037 0.16076 -0.12407 C 0.16597 -0.12847 0.17205 -0.13148 0.17726 -0.13634 C 0.18073 -0.13958 0.18264 -0.14514 0.18628 -0.14838 C 0.19045 -0.15208 0.19566 -0.15277 0.19983 -0.15648 C 0.20434 -0.16041 0.20746 -0.1669 0.21198 -0.1706 C 0.2151 -0.17315 0.21927 -0.17268 0.22257 -0.17477 C 0.27344 -0.2037 0.22483 -0.17592 0.25295 -0.19884 C 0.26007 -0.20463 0.26788 -0.20648 0.27569 -0.20902 L 0.28177 -0.21111 L 0.28785 -0.21296 C 0.29132 -0.21574 0.29444 -0.21967 0.29844 -0.22106 C 0.31441 -0.22731 0.35781 -0.22685 0.36649 -0.22708 C 0.38055 -0.23032 0.37778 -0.23102 0.39687 -0.22523 C 0.40104 -0.22384 0.40486 -0.22106 0.40903 -0.21921 C 0.41042 -0.21828 0.41215 -0.21782 0.41354 -0.21713 C 0.41562 -0.21597 0.41753 -0.21389 0.41962 -0.21296 C 0.42205 -0.21203 0.42465 -0.21157 0.42726 -0.21111 C 0.43941 -0.2081 0.43767 -0.20879 0.45295 -0.20694 C 0.45503 -0.20555 0.45694 -0.20416 0.45903 -0.20301 C 0.46146 -0.20139 0.46424 -0.20069 0.46649 -0.19884 C 0.48368 -0.18518 0.46354 -0.1949 0.48472 -0.1868 C 0.48628 -0.18541 0.48767 -0.18379 0.48924 -0.18264 C 0.49167 -0.18102 0.49444 -0.18055 0.49687 -0.1787 C 0.49809 -0.17777 0.49896 -0.17592 0.49983 -0.17477 C 0.50035 -0.17268 0.50052 -0.17037 0.50139 -0.16852 C 0.50312 -0.16551 0.50608 -0.16389 0.50746 -0.16041 C 0.5092 -0.15625 0.5092 -0.15092 0.51059 -0.14629 C 0.51111 -0.14421 0.5125 -0.14236 0.51354 -0.14027 C 0.51406 -0.13703 0.51389 -0.13333 0.5151 -0.13032 C 0.51701 -0.12569 0.52014 -0.12222 0.52257 -0.11805 C 0.52378 -0.1162 0.5243 -0.11365 0.52569 -0.11203 C 0.53021 -0.10602 0.53108 -0.10625 0.53628 -0.10393 C 0.54028 -0.09861 0.54514 -0.09421 0.54844 -0.08773 C 0.55555 -0.07361 0.54653 -0.0912 0.5559 -0.07361 C 0.55694 -0.07176 0.55781 -0.06944 0.55903 -0.06759 C 0.56233 -0.06273 0.56614 -0.0581 0.56962 -0.05347 C 0.57066 -0.05208 0.57135 -0.05046 0.57257 -0.04953 L 0.58021 -0.04328 C 0.58125 -0.04004 0.5816 -0.03611 0.58316 -0.03333 C 0.58437 -0.03125 0.58611 -0.03032 0.58785 -0.02916 C 0.59167 -0.02639 0.59566 -0.02315 0.59983 -0.02106 L 0.60903 -0.01713 C 0.61858 -0.01782 0.63524 -0.01597 0.64687 -0.02106 C 0.64792 -0.02152 0.64896 -0.02245 0.64983 -0.02315 L 0.65139 -0.02315 C 0.66319 -0.03449 0.66198 -0.02754 0.66198 -0.03935 L 0.66198 -0.03912 " pathEditMode="relative" rAng="0" ptsTypes="AAAAAAAAAAAAAAAAAAAAAAAAAAAAAAAAAAAAAAAAAAAAAAAAAAAAAAAAAAA">
                                      <p:cBhvr>
                                        <p:cTn id="29" dur="2000" fill="hold"/>
                                        <p:tgtEl>
                                          <p:spTgt spid="20"/>
                                        </p:tgtEl>
                                        <p:attrNameLst>
                                          <p:attrName>ppt_x</p:attrName>
                                          <p:attrName>ppt_y</p:attrName>
                                        </p:attrNameLst>
                                      </p:cBhvr>
                                      <p:rCtr x="33090" y="-13056"/>
                                    </p:animMotion>
                                  </p:childTnLst>
                                </p:cTn>
                              </p:par>
                            </p:childTnLst>
                          </p:cTn>
                        </p:par>
                        <p:par>
                          <p:cTn id="30" fill="hold">
                            <p:stCondLst>
                              <p:cond delay="7000"/>
                            </p:stCondLst>
                            <p:childTnLst>
                              <p:par>
                                <p:cTn id="31" presetID="0" presetClass="path" presetSubtype="0" accel="50000" decel="50000" fill="hold" nodeType="afterEffect">
                                  <p:stCondLst>
                                    <p:cond delay="0"/>
                                  </p:stCondLst>
                                  <p:childTnLst>
                                    <p:animMotion origin="layout" path="M 0.00469 0.03195 L 0.00469 0.03218 C 0.00052 0.02523 -0.00364 0.01852 -0.00746 0.01158 C -0.00868 0.00972 -0.00972 0.00787 -0.01059 0.00556 C -0.01128 0.00371 -0.01094 0.00093 -0.01198 -0.00046 C -0.01371 -0.00254 -0.01614 -0.00324 -0.01805 -0.0044 C -0.02118 -0.00995 -0.02361 -0.01597 -0.02726 -0.0206 C -0.02916 -0.02338 -0.03142 -0.02592 -0.03333 -0.0287 C -0.03437 -0.03055 -0.03507 -0.0331 -0.03628 -0.03472 C -0.03993 -0.03958 -0.04583 -0.04352 -0.05 -0.04699 C -0.05903 -0.05486 -0.06719 -0.06389 -0.07726 -0.06921 C -0.07934 -0.07037 -0.08923 -0.07268 -0.0908 -0.07315 C -0.09496 -0.07801 -0.09809 -0.08426 -0.10295 -0.08727 C -0.11111 -0.09259 -0.12031 -0.09375 -0.12864 -0.09745 C -0.13333 -0.09954 -0.13785 -0.10116 -0.14236 -0.10347 C -0.14601 -0.10532 -0.1493 -0.1081 -0.15295 -0.10949 C -0.15486 -0.11042 -0.17153 -0.11342 -0.17257 -0.11366 C -0.17621 -0.1162 -0.17951 -0.11967 -0.18333 -0.12176 C -0.19791 -0.12917 -0.22014 -0.13403 -0.23472 -0.13773 C -0.24687 -0.13727 -0.2592 -0.13819 -0.27118 -0.13588 C -0.27656 -0.13472 -0.28125 -0.13032 -0.28628 -0.12778 C -0.2908 -0.12546 -0.29531 -0.12338 -0.29982 -0.12176 C -0.33715 -0.10741 -0.29757 -0.12592 -0.34236 -0.10347 C -0.37621 -0.06574 -0.34583 -0.09699 -0.37413 -0.07315 C -0.37934 -0.06875 -0.38437 -0.06389 -0.38923 -0.05903 C -0.39236 -0.05579 -0.39496 -0.05162 -0.39844 -0.04884 C -0.40173 -0.04629 -0.40573 -0.0456 -0.40903 -0.04282 C -0.41128 -0.04074 -0.43246 -0.01875 -0.43472 -0.0125 C -0.4401 0.00162 -0.43646 -0.00301 -0.44375 0.00347 C -0.45555 0.04306 -0.43732 -0.01273 -0.45295 0.01968 C -0.45521 0.02454 -0.45469 0.03148 -0.45746 0.03588 C -0.46146 0.04259 -0.46753 0.04676 -0.47257 0.05208 C -0.47517 0.05486 -0.4783 0.05671 -0.48021 0.06019 C -0.50035 0.09769 -0.47396 0.05093 -0.49844 0.08634 C -0.51423 0.10949 -0.49357 0.08889 -0.51354 0.10671 C -0.51823 0.11898 -0.51736 0.12107 -0.52708 0.12894 C -0.52899 0.13033 -0.53125 0.13009 -0.53316 0.13079 C -0.53472 0.13357 -0.53576 0.13681 -0.53767 0.13889 C -0.54219 0.14329 -0.54653 0.14259 -0.55139 0.14491 C -0.55347 0.14607 -0.55555 0.14746 -0.55746 0.14908 C -0.57048 0.15949 -0.56198 0.15509 -0.57101 0.15903 C -0.57309 0.16111 -0.57465 0.16412 -0.57708 0.16528 C -0.59219 0.17153 -0.60416 0.17176 -0.61962 0.17338 C -0.62604 0.17454 -0.63281 0.1757 -0.63923 0.17732 C -0.6434 0.17847 -0.65139 0.18148 -0.65139 0.18171 C -0.65937 0.18079 -0.66753 0.18033 -0.67569 0.1794 C -0.67916 0.17894 -0.68298 0.17917 -0.68628 0.17732 C -0.68767 0.17662 -0.69201 0.16389 -0.69236 0.1632 C -0.6967 0.13333 -0.69462 0.15185 -0.69236 0.09051 C -0.69201 0.08426 -0.69149 0.07824 -0.6908 0.07222 C -0.69045 0.07014 -0.68958 0.06829 -0.68923 0.06621 C -0.68854 0.06227 -0.68889 0.05787 -0.68767 0.05417 C -0.68628 0.04954 -0.6816 0.0419 -0.6816 0.04213 C -0.68125 0.03796 -0.6809 0.0338 -0.68021 0.02986 C -0.67847 0.01968 -0.67864 0.02708 -0.67864 0.02176 L -0.67864 0.02199 " pathEditMode="relative" rAng="0" ptsTypes="AAAAAAAAAAAAAAAAAAAAAAAAAAAAAAAAAAAAAAAAAAAAAAAAAAAAAAAA">
                                      <p:cBhvr>
                                        <p:cTn id="32" dur="2000" fill="hold"/>
                                        <p:tgtEl>
                                          <p:spTgt spid="2"/>
                                        </p:tgtEl>
                                        <p:attrNameLst>
                                          <p:attrName>ppt_x</p:attrName>
                                          <p:attrName>ppt_y</p:attrName>
                                        </p:attrNameLst>
                                      </p:cBhvr>
                                      <p:rCtr x="-34983" y="-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53000" y="1116667"/>
            <a:ext cx="4114800" cy="4674533"/>
          </a:xfrm>
          <a:prstGeom prst="rect">
            <a:avLst/>
          </a:prstGeom>
        </p:spPr>
      </p:pic>
      <p:sp>
        <p:nvSpPr>
          <p:cNvPr id="4100" name="Rectangle 3"/>
          <p:cNvSpPr>
            <a:spLocks noGrp="1" noChangeArrowheads="1"/>
          </p:cNvSpPr>
          <p:nvPr>
            <p:ph type="body" idx="1"/>
          </p:nvPr>
        </p:nvSpPr>
        <p:spPr>
          <a:xfrm>
            <a:off x="152400" y="76200"/>
            <a:ext cx="5105400" cy="6477000"/>
          </a:xfrm>
        </p:spPr>
        <p:txBody>
          <a:bodyPr/>
          <a:lstStyle/>
          <a:p>
            <a:pPr marL="0" indent="0" algn="ctr" eaLnBrk="1" hangingPunct="1">
              <a:lnSpc>
                <a:spcPct val="90000"/>
              </a:lnSpc>
              <a:buFontTx/>
              <a:buNone/>
            </a:pPr>
            <a:r>
              <a:rPr lang="en-US" sz="4400" b="1" dirty="0"/>
              <a:t>SKIN is IN!</a:t>
            </a:r>
            <a:r>
              <a:rPr lang="en-US" sz="4000" dirty="0"/>
              <a:t> </a:t>
            </a:r>
            <a:endParaRPr lang="en-US" sz="2800" b="1" dirty="0"/>
          </a:p>
          <a:p>
            <a:pPr marL="0" indent="0" algn="just" eaLnBrk="1" hangingPunct="1">
              <a:lnSpc>
                <a:spcPct val="90000"/>
              </a:lnSpc>
              <a:buFontTx/>
              <a:buNone/>
            </a:pPr>
            <a:r>
              <a:rPr lang="en-US" sz="2800" b="1" dirty="0"/>
              <a:t>Objective</a:t>
            </a:r>
            <a:r>
              <a:rPr lang="en-US" sz="2800" dirty="0"/>
              <a:t>:  </a:t>
            </a:r>
            <a:r>
              <a:rPr lang="en-US" sz="2400" dirty="0"/>
              <a:t>To learn the structure and function of the Integumentary System</a:t>
            </a:r>
          </a:p>
          <a:p>
            <a:pPr marL="0" indent="0" algn="just" eaLnBrk="1" hangingPunct="1">
              <a:lnSpc>
                <a:spcPct val="90000"/>
              </a:lnSpc>
              <a:buFontTx/>
              <a:buNone/>
            </a:pPr>
            <a:r>
              <a:rPr lang="en-US" sz="2800" b="1" dirty="0"/>
              <a:t>Bell Work</a:t>
            </a:r>
            <a:r>
              <a:rPr lang="en-US" sz="2800" dirty="0"/>
              <a:t>: </a:t>
            </a:r>
            <a:endParaRPr lang="en-US" sz="2800" dirty="0">
              <a:solidFill>
                <a:schemeClr val="accent2"/>
              </a:solidFill>
            </a:endParaRPr>
          </a:p>
          <a:p>
            <a:pPr marL="457200" indent="-457200" algn="just" eaLnBrk="1" hangingPunct="1">
              <a:lnSpc>
                <a:spcPct val="90000"/>
              </a:lnSpc>
              <a:buFontTx/>
              <a:buAutoNum type="arabicPeriod"/>
            </a:pPr>
            <a:r>
              <a:rPr lang="en-US" sz="2400" dirty="0"/>
              <a:t>On the surface of your fingers are unique little ridges, called fingerprints.  What do you think is their purpose?</a:t>
            </a:r>
          </a:p>
          <a:p>
            <a:pPr marL="0" indent="0" algn="ctr" eaLnBrk="1" hangingPunct="1">
              <a:lnSpc>
                <a:spcPct val="90000"/>
              </a:lnSpc>
              <a:buNone/>
            </a:pPr>
            <a:r>
              <a:rPr lang="en-US" sz="2400" b="1" dirty="0"/>
              <a:t>They provide your grip.  Without them, things would just slide right out of your fingers!</a:t>
            </a:r>
            <a:endParaRPr lang="en-US" sz="2400" dirty="0"/>
          </a:p>
          <a:p>
            <a:pPr marL="457200" indent="-457200" algn="just" eaLnBrk="1" hangingPunct="1">
              <a:lnSpc>
                <a:spcPct val="90000"/>
              </a:lnSpc>
              <a:buFontTx/>
              <a:buAutoNum type="arabicPeriod" startAt="2"/>
            </a:pPr>
            <a:r>
              <a:rPr lang="en-US" sz="2400" dirty="0"/>
              <a:t>Are any two sets of fingerprints alike?  Explain.</a:t>
            </a:r>
          </a:p>
          <a:p>
            <a:pPr marL="0" indent="0" algn="ctr" eaLnBrk="1" hangingPunct="1">
              <a:lnSpc>
                <a:spcPct val="90000"/>
              </a:lnSpc>
              <a:buNone/>
            </a:pPr>
            <a:r>
              <a:rPr lang="en-US" sz="2400" b="1" dirty="0"/>
              <a:t>Nope, not even identical twins have the same prints.  Your prints are formed as a result of the swirling of fluid in the womb as you grow!</a:t>
            </a:r>
            <a:r>
              <a:rPr lang="en-US" sz="2400" dirty="0"/>
              <a:t>  </a:t>
            </a:r>
          </a:p>
          <a:p>
            <a:pPr marL="0" indent="0" eaLnBrk="1" hangingPunct="1">
              <a:lnSpc>
                <a:spcPct val="90000"/>
              </a:lnSpc>
              <a:buFontTx/>
              <a:buNone/>
            </a:pPr>
            <a:endParaRPr lang="en-US" sz="2800" dirty="0"/>
          </a:p>
          <a:p>
            <a:pPr marL="0" indent="0" eaLnBrk="1" hangingPunct="1">
              <a:lnSpc>
                <a:spcPct val="90000"/>
              </a:lnSpc>
              <a:buFontTx/>
              <a:buNone/>
            </a:pPr>
            <a:endParaRPr lang="en-US" sz="3600" dirty="0"/>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xEl>
                                              <p:pRg st="4" end="4"/>
                                            </p:txEl>
                                          </p:spTgt>
                                        </p:tgtEl>
                                        <p:attrNameLst>
                                          <p:attrName>style.visibility</p:attrName>
                                        </p:attrNameLst>
                                      </p:cBhvr>
                                      <p:to>
                                        <p:strVal val="visible"/>
                                      </p:to>
                                    </p:set>
                                    <p:anim calcmode="lin" valueType="num">
                                      <p:cBhvr additive="base">
                                        <p:cTn id="7" dur="500" fill="hold"/>
                                        <p:tgtEl>
                                          <p:spTgt spid="4100">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xEl>
                                              <p:pRg st="6" end="6"/>
                                            </p:txEl>
                                          </p:spTgt>
                                        </p:tgtEl>
                                        <p:attrNameLst>
                                          <p:attrName>style.visibility</p:attrName>
                                        </p:attrNameLst>
                                      </p:cBhvr>
                                      <p:to>
                                        <p:strVal val="visible"/>
                                      </p:to>
                                    </p:set>
                                    <p:anim calcmode="lin" valueType="num">
                                      <p:cBhvr additive="base">
                                        <p:cTn id="13" dur="500" fill="hold"/>
                                        <p:tgtEl>
                                          <p:spTgt spid="4100">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mzaher\AppData\Local\Microsoft\Windows\Temporary Internet Files\Content.IE5\LBDPPTKR\MP900411828[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200" y="1447800"/>
            <a:ext cx="5102647" cy="4343400"/>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3"/>
          <p:cNvSpPr>
            <a:spLocks noGrp="1" noChangeArrowheads="1"/>
          </p:cNvSpPr>
          <p:nvPr>
            <p:ph type="body" idx="1"/>
          </p:nvPr>
        </p:nvSpPr>
        <p:spPr>
          <a:xfrm>
            <a:off x="152400" y="2362200"/>
            <a:ext cx="4267200" cy="2209800"/>
          </a:xfrm>
        </p:spPr>
        <p:txBody>
          <a:bodyPr/>
          <a:lstStyle/>
          <a:p>
            <a:pPr marL="53975" indent="-53975" algn="ctr" eaLnBrk="1" hangingPunct="1">
              <a:buFontTx/>
              <a:buNone/>
            </a:pPr>
            <a:r>
              <a:rPr lang="en-US" sz="4400" dirty="0"/>
              <a:t>Made up of the </a:t>
            </a:r>
            <a:r>
              <a:rPr lang="en-US" sz="4400" b="1" u="sng" dirty="0"/>
              <a:t>hair</a:t>
            </a:r>
            <a:r>
              <a:rPr lang="en-US" sz="4400" dirty="0"/>
              <a:t>, </a:t>
            </a:r>
            <a:r>
              <a:rPr lang="en-US" sz="4400" b="1" u="sng" dirty="0"/>
              <a:t>nails</a:t>
            </a:r>
            <a:r>
              <a:rPr lang="en-US" sz="4400" dirty="0"/>
              <a:t>, and </a:t>
            </a:r>
            <a:r>
              <a:rPr lang="en-US" sz="4400" b="1" u="sng" dirty="0"/>
              <a:t>skin</a:t>
            </a:r>
          </a:p>
          <a:p>
            <a:pPr marL="53975" indent="-53975" eaLnBrk="1" hangingPunct="1">
              <a:buFontTx/>
              <a:buNone/>
            </a:pPr>
            <a:endParaRPr lang="en-US" sz="4400" dirty="0"/>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80110" y="228600"/>
            <a:ext cx="8763000" cy="2667000"/>
          </a:xfrm>
        </p:spPr>
        <p:txBody>
          <a:bodyPr/>
          <a:lstStyle/>
          <a:p>
            <a:pPr marL="53975" indent="-53975" algn="just" eaLnBrk="1" hangingPunct="1">
              <a:buFontTx/>
              <a:buNone/>
            </a:pPr>
            <a:r>
              <a:rPr lang="en-US" b="1" cap="small" dirty="0"/>
              <a:t>Hair</a:t>
            </a:r>
            <a:r>
              <a:rPr lang="en-US" sz="2800" dirty="0"/>
              <a:t>:</a:t>
            </a:r>
          </a:p>
          <a:p>
            <a:pPr algn="just" eaLnBrk="1" hangingPunct="1">
              <a:buFontTx/>
              <a:buChar char="-"/>
            </a:pPr>
            <a:r>
              <a:rPr lang="en-US" sz="2800" dirty="0"/>
              <a:t>Made of the protein “</a:t>
            </a:r>
            <a:r>
              <a:rPr lang="en-US" sz="2800" b="1" u="sng" dirty="0"/>
              <a:t>keratin</a:t>
            </a:r>
            <a:r>
              <a:rPr lang="en-US" sz="2800" dirty="0"/>
              <a:t>,” grows from </a:t>
            </a:r>
            <a:r>
              <a:rPr lang="en-US" sz="2800" b="1" u="sng" dirty="0"/>
              <a:t>follicle</a:t>
            </a:r>
            <a:endParaRPr lang="en-US" sz="2800" dirty="0"/>
          </a:p>
          <a:p>
            <a:pPr algn="just" eaLnBrk="1" hangingPunct="1">
              <a:buFontTx/>
              <a:buChar char="-"/>
            </a:pPr>
            <a:r>
              <a:rPr lang="en-US" sz="2800" dirty="0"/>
              <a:t>Found </a:t>
            </a:r>
            <a:r>
              <a:rPr lang="en-US" sz="2800" b="1" u="sng" dirty="0"/>
              <a:t>all over body</a:t>
            </a:r>
            <a:r>
              <a:rPr lang="en-US" sz="2800" dirty="0"/>
              <a:t> except lips, palms and soles of feet</a:t>
            </a:r>
          </a:p>
          <a:p>
            <a:pPr algn="just" eaLnBrk="1" hangingPunct="1">
              <a:buFontTx/>
              <a:buChar char="-"/>
            </a:pPr>
            <a:r>
              <a:rPr lang="en-US" sz="2800" dirty="0"/>
              <a:t>Functions in </a:t>
            </a:r>
            <a:r>
              <a:rPr lang="en-US" sz="2800" b="1" u="sng" dirty="0"/>
              <a:t>warmth</a:t>
            </a:r>
            <a:r>
              <a:rPr lang="en-US" sz="2800" dirty="0"/>
              <a:t>, </a:t>
            </a:r>
            <a:r>
              <a:rPr lang="en-US" sz="2800" b="1" u="sng" dirty="0"/>
              <a:t>protection</a:t>
            </a:r>
            <a:r>
              <a:rPr lang="en-US" sz="2800" dirty="0"/>
              <a:t>, and </a:t>
            </a:r>
            <a:r>
              <a:rPr lang="en-US" sz="2800" b="1" u="sng" dirty="0"/>
              <a:t>immune defense</a:t>
            </a:r>
          </a:p>
          <a:p>
            <a:pPr algn="just" eaLnBrk="1" hangingPunct="1">
              <a:buFontTx/>
              <a:buChar char="-"/>
            </a:pPr>
            <a:r>
              <a:rPr lang="en-US" sz="2800" dirty="0"/>
              <a:t>Characteristic of </a:t>
            </a:r>
            <a:r>
              <a:rPr lang="en-US" sz="2800" b="1" u="sng" dirty="0"/>
              <a:t>mammals</a:t>
            </a:r>
          </a:p>
          <a:p>
            <a:pPr algn="just" eaLnBrk="1" hangingPunct="1">
              <a:buFontTx/>
              <a:buChar char="-"/>
            </a:pPr>
            <a:endParaRPr lang="en-US" sz="2800" dirty="0"/>
          </a:p>
          <a:p>
            <a:pPr marL="53975" indent="-53975" eaLnBrk="1" hangingPunct="1">
              <a:buFontTx/>
              <a:buNone/>
            </a:pPr>
            <a:endParaRPr lang="en-US" sz="5400" dirty="0"/>
          </a:p>
        </p:txBody>
      </p:sp>
      <p:grpSp>
        <p:nvGrpSpPr>
          <p:cNvPr id="25" name="Group 24"/>
          <p:cNvGrpSpPr/>
          <p:nvPr/>
        </p:nvGrpSpPr>
        <p:grpSpPr>
          <a:xfrm>
            <a:off x="706580" y="1734312"/>
            <a:ext cx="7737765" cy="5047488"/>
            <a:chOff x="706580" y="1734312"/>
            <a:chExt cx="7737765" cy="5047488"/>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964" b="99457" l="10000" r="90000"/>
                      </a14:imgEffect>
                    </a14:imgLayer>
                  </a14:imgProps>
                </a:ext>
                <a:ext uri="{28A0092B-C50C-407E-A947-70E740481C1C}">
                  <a14:useLocalDpi xmlns:a14="http://schemas.microsoft.com/office/drawing/2010/main"/>
                </a:ext>
              </a:extLst>
            </a:blip>
            <a:srcRect l="19928" r="14731"/>
            <a:stretch/>
          </p:blipFill>
          <p:spPr>
            <a:xfrm>
              <a:off x="2057400" y="1734312"/>
              <a:ext cx="5257800" cy="5047488"/>
            </a:xfrm>
            <a:prstGeom prst="rect">
              <a:avLst/>
            </a:prstGeom>
          </p:spPr>
        </p:pic>
        <p:cxnSp>
          <p:nvCxnSpPr>
            <p:cNvPr id="4" name="Straight Arrow Connector 3"/>
            <p:cNvCxnSpPr/>
            <p:nvPr/>
          </p:nvCxnSpPr>
          <p:spPr>
            <a:xfrm flipH="1">
              <a:off x="4876800" y="4495800"/>
              <a:ext cx="22098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7072745" y="4253345"/>
              <a:ext cx="1371600" cy="461665"/>
            </a:xfrm>
            <a:prstGeom prst="rect">
              <a:avLst/>
            </a:prstGeom>
            <a:noFill/>
          </p:spPr>
          <p:txBody>
            <a:bodyPr wrap="square" rtlCol="0">
              <a:spAutoFit/>
            </a:bodyPr>
            <a:lstStyle/>
            <a:p>
              <a:pPr algn="ctr"/>
              <a:r>
                <a:rPr lang="en-US" dirty="0">
                  <a:latin typeface="+mn-lt"/>
                </a:rPr>
                <a:t>Oil Gland</a:t>
              </a:r>
            </a:p>
          </p:txBody>
        </p:sp>
        <p:sp>
          <p:nvSpPr>
            <p:cNvPr id="8" name="TextBox 7"/>
            <p:cNvSpPr txBox="1"/>
            <p:nvPr/>
          </p:nvSpPr>
          <p:spPr>
            <a:xfrm>
              <a:off x="6802580" y="5696680"/>
              <a:ext cx="1371600" cy="461665"/>
            </a:xfrm>
            <a:prstGeom prst="rect">
              <a:avLst/>
            </a:prstGeom>
            <a:noFill/>
          </p:spPr>
          <p:txBody>
            <a:bodyPr wrap="square" rtlCol="0">
              <a:spAutoFit/>
            </a:bodyPr>
            <a:lstStyle/>
            <a:p>
              <a:pPr algn="ctr"/>
              <a:r>
                <a:rPr lang="en-US" dirty="0">
                  <a:latin typeface="+mn-lt"/>
                </a:rPr>
                <a:t>Follicle</a:t>
              </a:r>
            </a:p>
          </p:txBody>
        </p:sp>
        <p:sp>
          <p:nvSpPr>
            <p:cNvPr id="9" name="TextBox 8"/>
            <p:cNvSpPr txBox="1"/>
            <p:nvPr/>
          </p:nvSpPr>
          <p:spPr>
            <a:xfrm>
              <a:off x="7051965" y="4706080"/>
              <a:ext cx="1371600" cy="461665"/>
            </a:xfrm>
            <a:prstGeom prst="rect">
              <a:avLst/>
            </a:prstGeom>
            <a:noFill/>
          </p:spPr>
          <p:txBody>
            <a:bodyPr wrap="square" rtlCol="0">
              <a:spAutoFit/>
            </a:bodyPr>
            <a:lstStyle/>
            <a:p>
              <a:pPr algn="ctr"/>
              <a:r>
                <a:rPr lang="en-US" dirty="0">
                  <a:latin typeface="+mn-lt"/>
                </a:rPr>
                <a:t>Muscle</a:t>
              </a:r>
            </a:p>
          </p:txBody>
        </p:sp>
        <p:sp>
          <p:nvSpPr>
            <p:cNvPr id="10" name="TextBox 9"/>
            <p:cNvSpPr txBox="1"/>
            <p:nvPr/>
          </p:nvSpPr>
          <p:spPr>
            <a:xfrm>
              <a:off x="720435" y="4415135"/>
              <a:ext cx="1676400" cy="461665"/>
            </a:xfrm>
            <a:prstGeom prst="rect">
              <a:avLst/>
            </a:prstGeom>
            <a:noFill/>
          </p:spPr>
          <p:txBody>
            <a:bodyPr wrap="square" rtlCol="0">
              <a:spAutoFit/>
            </a:bodyPr>
            <a:lstStyle/>
            <a:p>
              <a:pPr algn="ctr"/>
              <a:r>
                <a:rPr lang="en-US" dirty="0">
                  <a:latin typeface="+mn-lt"/>
                </a:rPr>
                <a:t>Hair Shaft</a:t>
              </a:r>
            </a:p>
          </p:txBody>
        </p:sp>
        <p:sp>
          <p:nvSpPr>
            <p:cNvPr id="11" name="TextBox 10"/>
            <p:cNvSpPr txBox="1"/>
            <p:nvPr/>
          </p:nvSpPr>
          <p:spPr>
            <a:xfrm>
              <a:off x="706580" y="3962400"/>
              <a:ext cx="1676400" cy="461665"/>
            </a:xfrm>
            <a:prstGeom prst="rect">
              <a:avLst/>
            </a:prstGeom>
            <a:noFill/>
          </p:spPr>
          <p:txBody>
            <a:bodyPr wrap="square" rtlCol="0">
              <a:spAutoFit/>
            </a:bodyPr>
            <a:lstStyle/>
            <a:p>
              <a:pPr algn="ctr"/>
              <a:r>
                <a:rPr lang="en-US" dirty="0">
                  <a:latin typeface="+mn-lt"/>
                </a:rPr>
                <a:t>Epidermis</a:t>
              </a:r>
            </a:p>
          </p:txBody>
        </p:sp>
        <p:sp>
          <p:nvSpPr>
            <p:cNvPr id="12" name="TextBox 11"/>
            <p:cNvSpPr txBox="1"/>
            <p:nvPr/>
          </p:nvSpPr>
          <p:spPr>
            <a:xfrm>
              <a:off x="734290" y="5481935"/>
              <a:ext cx="1371600" cy="461665"/>
            </a:xfrm>
            <a:prstGeom prst="rect">
              <a:avLst/>
            </a:prstGeom>
            <a:noFill/>
          </p:spPr>
          <p:txBody>
            <a:bodyPr wrap="square" rtlCol="0">
              <a:spAutoFit/>
            </a:bodyPr>
            <a:lstStyle/>
            <a:p>
              <a:pPr algn="ctr"/>
              <a:r>
                <a:rPr lang="en-US" dirty="0">
                  <a:latin typeface="+mn-lt"/>
                </a:rPr>
                <a:t>Dermis</a:t>
              </a:r>
            </a:p>
          </p:txBody>
        </p:sp>
        <p:cxnSp>
          <p:nvCxnSpPr>
            <p:cNvPr id="13" name="Straight Arrow Connector 12"/>
            <p:cNvCxnSpPr/>
            <p:nvPr/>
          </p:nvCxnSpPr>
          <p:spPr>
            <a:xfrm flipH="1">
              <a:off x="4966855" y="4953000"/>
              <a:ext cx="22098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4717470" y="5943600"/>
              <a:ext cx="22098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2251365" y="4648200"/>
              <a:ext cx="22860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2251365" y="4204855"/>
              <a:ext cx="720435"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1953490" y="5738245"/>
              <a:ext cx="990600"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sp>
        <p:nvSpPr>
          <p:cNvPr id="18" name="TextBox 1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175623227"/>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52400"/>
            <a:ext cx="7772400" cy="838200"/>
          </a:xfrm>
        </p:spPr>
        <p:txBody>
          <a:bodyPr/>
          <a:lstStyle/>
          <a:p>
            <a:pPr eaLnBrk="1" hangingPunct="1"/>
            <a:r>
              <a:rPr lang="en-US" b="1" dirty="0"/>
              <a:t>What do you know?</a:t>
            </a:r>
          </a:p>
        </p:txBody>
      </p:sp>
      <p:sp>
        <p:nvSpPr>
          <p:cNvPr id="3075" name="Rectangle 3"/>
          <p:cNvSpPr>
            <a:spLocks noGrp="1" noChangeArrowheads="1"/>
          </p:cNvSpPr>
          <p:nvPr>
            <p:ph type="body" idx="1"/>
          </p:nvPr>
        </p:nvSpPr>
        <p:spPr>
          <a:xfrm>
            <a:off x="457200" y="990600"/>
            <a:ext cx="4114800" cy="5181600"/>
          </a:xfrm>
        </p:spPr>
        <p:txBody>
          <a:bodyPr/>
          <a:lstStyle/>
          <a:p>
            <a:pPr marL="0" indent="0" algn="ctr">
              <a:buNone/>
            </a:pPr>
            <a:r>
              <a:rPr lang="en-US" dirty="0"/>
              <a:t>Let’s see how much you know about the human body!  Take the </a:t>
            </a:r>
            <a:r>
              <a:rPr lang="en-US" b="1" dirty="0"/>
              <a:t>Human Body Pre-Assessment </a:t>
            </a:r>
            <a:r>
              <a:rPr lang="en-US" dirty="0"/>
              <a:t>and match the body system with its function.  Then provide an example of organs found in each system.</a:t>
            </a:r>
          </a:p>
        </p:txBody>
      </p:sp>
      <p:pic>
        <p:nvPicPr>
          <p:cNvPr id="4" name="Picture 3" descr="C:\Users\mzaher\AppData\Local\Microsoft\Windows\Temporary Internet Files\Content.IE5\LBDPPTKR\MC900438737[1].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0" y="1219200"/>
            <a:ext cx="3505200" cy="4648200"/>
          </a:xfrm>
          <a:prstGeom prst="rect">
            <a:avLst/>
          </a:prstGeom>
          <a:noFill/>
          <a:ln>
            <a:noFill/>
          </a:ln>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27102" y="228600"/>
            <a:ext cx="8887690" cy="2667000"/>
          </a:xfrm>
        </p:spPr>
        <p:txBody>
          <a:bodyPr/>
          <a:lstStyle/>
          <a:p>
            <a:pPr marL="53975" indent="-53975" algn="just" eaLnBrk="1" hangingPunct="1">
              <a:buFontTx/>
              <a:buNone/>
            </a:pPr>
            <a:r>
              <a:rPr lang="en-US" b="1" cap="small" dirty="0"/>
              <a:t>Nails</a:t>
            </a:r>
            <a:r>
              <a:rPr lang="en-US" sz="2800" dirty="0"/>
              <a:t>:</a:t>
            </a:r>
          </a:p>
          <a:p>
            <a:pPr algn="just" eaLnBrk="1" hangingPunct="1">
              <a:buFontTx/>
              <a:buChar char="-"/>
            </a:pPr>
            <a:r>
              <a:rPr lang="en-US" sz="2800" dirty="0"/>
              <a:t>Made of the protein “</a:t>
            </a:r>
            <a:r>
              <a:rPr lang="en-US" sz="2800" b="1" u="sng" dirty="0"/>
              <a:t>keratin</a:t>
            </a:r>
            <a:r>
              <a:rPr lang="en-US" sz="2800" dirty="0"/>
              <a:t>,” grows from </a:t>
            </a:r>
            <a:r>
              <a:rPr lang="en-US" sz="2800" b="1" u="sng" dirty="0"/>
              <a:t>root</a:t>
            </a:r>
            <a:endParaRPr lang="en-US" sz="2800" dirty="0"/>
          </a:p>
          <a:p>
            <a:pPr algn="just" eaLnBrk="1" hangingPunct="1">
              <a:buFontTx/>
              <a:buChar char="-"/>
            </a:pPr>
            <a:r>
              <a:rPr lang="en-US" sz="2800" dirty="0"/>
              <a:t>Found </a:t>
            </a:r>
            <a:r>
              <a:rPr lang="en-US" sz="2800" b="1" u="sng" dirty="0"/>
              <a:t>on fingers</a:t>
            </a:r>
            <a:r>
              <a:rPr lang="en-US" sz="2800" dirty="0"/>
              <a:t> and </a:t>
            </a:r>
            <a:r>
              <a:rPr lang="en-US" sz="2800" b="1" u="sng" dirty="0"/>
              <a:t>toes</a:t>
            </a:r>
            <a:r>
              <a:rPr lang="en-US" sz="2800" b="1" dirty="0"/>
              <a:t> </a:t>
            </a:r>
            <a:r>
              <a:rPr lang="en-US" sz="2800" dirty="0"/>
              <a:t>(phalanges)</a:t>
            </a:r>
            <a:endParaRPr lang="en-US" sz="2800" b="1" u="sng" dirty="0"/>
          </a:p>
          <a:p>
            <a:pPr algn="just" eaLnBrk="1" hangingPunct="1">
              <a:buFontTx/>
              <a:buChar char="-"/>
            </a:pPr>
            <a:r>
              <a:rPr lang="en-US" sz="2800" dirty="0"/>
              <a:t>Functions in </a:t>
            </a:r>
            <a:r>
              <a:rPr lang="en-US" sz="2800" b="1" u="sng" dirty="0"/>
              <a:t>protection</a:t>
            </a:r>
            <a:r>
              <a:rPr lang="en-US" sz="2800" dirty="0"/>
              <a:t> and </a:t>
            </a:r>
            <a:r>
              <a:rPr lang="en-US" sz="2800" b="1" u="sng" dirty="0"/>
              <a:t>as a tool</a:t>
            </a:r>
            <a:r>
              <a:rPr lang="en-US" sz="2800" dirty="0"/>
              <a:t> for precise activities</a:t>
            </a:r>
          </a:p>
          <a:p>
            <a:pPr marL="53975" indent="-53975" eaLnBrk="1" hangingPunct="1">
              <a:buFontTx/>
              <a:buNone/>
            </a:pPr>
            <a:endParaRPr lang="en-US" sz="5400" dirty="0"/>
          </a:p>
        </p:txBody>
      </p:sp>
      <p:grpSp>
        <p:nvGrpSpPr>
          <p:cNvPr id="22" name="Group 21"/>
          <p:cNvGrpSpPr/>
          <p:nvPr/>
        </p:nvGrpSpPr>
        <p:grpSpPr>
          <a:xfrm>
            <a:off x="447261" y="2507902"/>
            <a:ext cx="7865167" cy="4146644"/>
            <a:chOff x="447261" y="2507902"/>
            <a:chExt cx="7865167" cy="4146644"/>
          </a:xfrm>
        </p:grpSpPr>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ackgroundRemoval t="0" b="74897" l="0" r="85212"/>
                      </a14:imgEffect>
                    </a14:imgLayer>
                  </a14:imgProps>
                </a:ext>
                <a:ext uri="{28A0092B-C50C-407E-A947-70E740481C1C}">
                  <a14:useLocalDpi xmlns:a14="http://schemas.microsoft.com/office/drawing/2010/main"/>
                </a:ext>
              </a:extLst>
            </a:blip>
            <a:srcRect r="15000" b="24878"/>
            <a:stretch/>
          </p:blipFill>
          <p:spPr>
            <a:xfrm>
              <a:off x="447261" y="2667000"/>
              <a:ext cx="7772400" cy="3645774"/>
            </a:xfrm>
            <a:prstGeom prst="rect">
              <a:avLst/>
            </a:prstGeom>
          </p:spPr>
        </p:pic>
        <p:cxnSp>
          <p:nvCxnSpPr>
            <p:cNvPr id="4" name="Straight Arrow Connector 3"/>
            <p:cNvCxnSpPr/>
            <p:nvPr/>
          </p:nvCxnSpPr>
          <p:spPr>
            <a:xfrm>
              <a:off x="7457661" y="3276600"/>
              <a:ext cx="0" cy="5334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601393" y="2814935"/>
              <a:ext cx="1711035" cy="400110"/>
            </a:xfrm>
            <a:prstGeom prst="rect">
              <a:avLst/>
            </a:prstGeom>
            <a:noFill/>
          </p:spPr>
          <p:txBody>
            <a:bodyPr wrap="square" rtlCol="0">
              <a:spAutoFit/>
            </a:bodyPr>
            <a:lstStyle/>
            <a:p>
              <a:pPr algn="ctr"/>
              <a:r>
                <a:rPr lang="en-US" sz="2000" dirty="0">
                  <a:latin typeface="+mn-lt"/>
                </a:rPr>
                <a:t>Free Margin</a:t>
              </a:r>
            </a:p>
          </p:txBody>
        </p:sp>
        <p:sp>
          <p:nvSpPr>
            <p:cNvPr id="8" name="TextBox 7"/>
            <p:cNvSpPr txBox="1"/>
            <p:nvPr/>
          </p:nvSpPr>
          <p:spPr>
            <a:xfrm>
              <a:off x="5370444" y="2743200"/>
              <a:ext cx="1371600" cy="400110"/>
            </a:xfrm>
            <a:prstGeom prst="rect">
              <a:avLst/>
            </a:prstGeom>
            <a:noFill/>
          </p:spPr>
          <p:txBody>
            <a:bodyPr wrap="square" rtlCol="0">
              <a:spAutoFit/>
            </a:bodyPr>
            <a:lstStyle/>
            <a:p>
              <a:pPr algn="ctr"/>
              <a:r>
                <a:rPr lang="en-US" sz="2000" dirty="0">
                  <a:latin typeface="+mn-lt"/>
                </a:rPr>
                <a:t>Nail Plate</a:t>
              </a:r>
            </a:p>
          </p:txBody>
        </p:sp>
        <p:sp>
          <p:nvSpPr>
            <p:cNvPr id="9" name="TextBox 8"/>
            <p:cNvSpPr txBox="1"/>
            <p:nvPr/>
          </p:nvSpPr>
          <p:spPr>
            <a:xfrm>
              <a:off x="5715000" y="6254436"/>
              <a:ext cx="1371600" cy="400110"/>
            </a:xfrm>
            <a:prstGeom prst="rect">
              <a:avLst/>
            </a:prstGeom>
            <a:noFill/>
          </p:spPr>
          <p:txBody>
            <a:bodyPr wrap="square" rtlCol="0">
              <a:spAutoFit/>
            </a:bodyPr>
            <a:lstStyle/>
            <a:p>
              <a:pPr algn="ctr"/>
              <a:r>
                <a:rPr lang="en-US" sz="2000" dirty="0">
                  <a:latin typeface="+mn-lt"/>
                </a:rPr>
                <a:t>Nail Bed</a:t>
              </a:r>
            </a:p>
          </p:txBody>
        </p:sp>
        <p:sp>
          <p:nvSpPr>
            <p:cNvPr id="10" name="TextBox 9"/>
            <p:cNvSpPr txBox="1"/>
            <p:nvPr/>
          </p:nvSpPr>
          <p:spPr>
            <a:xfrm>
              <a:off x="3773557" y="2745361"/>
              <a:ext cx="1676400" cy="400110"/>
            </a:xfrm>
            <a:prstGeom prst="rect">
              <a:avLst/>
            </a:prstGeom>
            <a:noFill/>
          </p:spPr>
          <p:txBody>
            <a:bodyPr wrap="square" rtlCol="0">
              <a:spAutoFit/>
            </a:bodyPr>
            <a:lstStyle/>
            <a:p>
              <a:pPr algn="ctr"/>
              <a:r>
                <a:rPr lang="en-US" sz="2000" dirty="0" err="1">
                  <a:latin typeface="+mn-lt"/>
                </a:rPr>
                <a:t>Lunula</a:t>
              </a:r>
              <a:endParaRPr lang="en-US" sz="2000" dirty="0">
                <a:latin typeface="+mn-lt"/>
              </a:endParaRPr>
            </a:p>
          </p:txBody>
        </p:sp>
        <p:sp>
          <p:nvSpPr>
            <p:cNvPr id="11" name="TextBox 10"/>
            <p:cNvSpPr txBox="1"/>
            <p:nvPr/>
          </p:nvSpPr>
          <p:spPr>
            <a:xfrm>
              <a:off x="3810000" y="6254436"/>
              <a:ext cx="1676400" cy="400110"/>
            </a:xfrm>
            <a:prstGeom prst="rect">
              <a:avLst/>
            </a:prstGeom>
            <a:noFill/>
          </p:spPr>
          <p:txBody>
            <a:bodyPr wrap="square" rtlCol="0">
              <a:spAutoFit/>
            </a:bodyPr>
            <a:lstStyle/>
            <a:p>
              <a:pPr algn="ctr"/>
              <a:r>
                <a:rPr lang="en-US" sz="2000" dirty="0">
                  <a:latin typeface="+mn-lt"/>
                </a:rPr>
                <a:t>Matrix</a:t>
              </a:r>
            </a:p>
          </p:txBody>
        </p:sp>
        <p:sp>
          <p:nvSpPr>
            <p:cNvPr id="12" name="TextBox 11"/>
            <p:cNvSpPr txBox="1"/>
            <p:nvPr/>
          </p:nvSpPr>
          <p:spPr>
            <a:xfrm>
              <a:off x="2705551" y="2507902"/>
              <a:ext cx="1371600" cy="400110"/>
            </a:xfrm>
            <a:prstGeom prst="rect">
              <a:avLst/>
            </a:prstGeom>
            <a:noFill/>
          </p:spPr>
          <p:txBody>
            <a:bodyPr wrap="square" rtlCol="0">
              <a:spAutoFit/>
            </a:bodyPr>
            <a:lstStyle/>
            <a:p>
              <a:pPr algn="ctr"/>
              <a:r>
                <a:rPr lang="en-US" sz="2000" dirty="0">
                  <a:latin typeface="+mn-lt"/>
                </a:rPr>
                <a:t>Root</a:t>
              </a:r>
            </a:p>
          </p:txBody>
        </p:sp>
        <p:cxnSp>
          <p:nvCxnSpPr>
            <p:cNvPr id="13" name="Straight Arrow Connector 12"/>
            <p:cNvCxnSpPr/>
            <p:nvPr/>
          </p:nvCxnSpPr>
          <p:spPr>
            <a:xfrm>
              <a:off x="4638261" y="3276600"/>
              <a:ext cx="0" cy="49753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6390861" y="4199858"/>
              <a:ext cx="3465" cy="211291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3495261" y="2969567"/>
              <a:ext cx="442140" cy="86210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V="1">
              <a:off x="4638261" y="4114800"/>
              <a:ext cx="0" cy="219797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sp>
        <p:nvSpPr>
          <p:cNvPr id="25" name="Left Brace 24"/>
          <p:cNvSpPr/>
          <p:nvPr/>
        </p:nvSpPr>
        <p:spPr>
          <a:xfrm rot="5400000">
            <a:off x="5867400" y="2285999"/>
            <a:ext cx="381001" cy="2209800"/>
          </a:xfrm>
          <a:prstGeom prst="leftBrace">
            <a:avLst>
              <a:gd name="adj1" fmla="val 0"/>
              <a:gd name="adj2" fmla="val 50000"/>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18" name="TextBox 1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071755912"/>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04800" y="228600"/>
            <a:ext cx="8610600" cy="6324600"/>
          </a:xfrm>
        </p:spPr>
        <p:txBody>
          <a:bodyPr/>
          <a:lstStyle/>
          <a:p>
            <a:pPr marL="0" indent="0">
              <a:buNone/>
            </a:pPr>
            <a:r>
              <a:rPr lang="en-US" sz="3600" b="1" cap="small" dirty="0"/>
              <a:t>Skin:</a:t>
            </a:r>
          </a:p>
          <a:p>
            <a:pPr marL="0" indent="0" algn="just">
              <a:buNone/>
            </a:pPr>
            <a:r>
              <a:rPr lang="en-US" sz="2400" dirty="0"/>
              <a:t>Your skin is the </a:t>
            </a:r>
            <a:r>
              <a:rPr lang="en-US" sz="2400" b="1" u="sng" dirty="0"/>
              <a:t>largest </a:t>
            </a:r>
            <a:r>
              <a:rPr lang="en-US" sz="2400" b="1" dirty="0"/>
              <a:t>organ </a:t>
            </a:r>
            <a:r>
              <a:rPr lang="en-US" sz="2400" dirty="0"/>
              <a:t>of your body and is made up of three layers of tissue:</a:t>
            </a:r>
          </a:p>
          <a:p>
            <a:pPr marL="609600" indent="-609600" algn="just" eaLnBrk="1" hangingPunct="1">
              <a:buFontTx/>
              <a:buAutoNum type="arabicPeriod"/>
            </a:pPr>
            <a:r>
              <a:rPr lang="en-US" sz="2400" b="1" u="sng" dirty="0"/>
              <a:t>Epidermis</a:t>
            </a:r>
            <a:r>
              <a:rPr lang="en-US" sz="2400" dirty="0"/>
              <a:t>: </a:t>
            </a:r>
            <a:r>
              <a:rPr lang="en-US" sz="2400" b="1" u="sng" dirty="0"/>
              <a:t>outer</a:t>
            </a:r>
            <a:r>
              <a:rPr lang="en-US" sz="2400" dirty="0"/>
              <a:t> layer composed of </a:t>
            </a:r>
            <a:r>
              <a:rPr lang="en-US" sz="2400" b="1" u="sng" dirty="0"/>
              <a:t>epithelial</a:t>
            </a:r>
            <a:r>
              <a:rPr lang="en-US" sz="2400" dirty="0"/>
              <a:t> cells</a:t>
            </a:r>
          </a:p>
          <a:p>
            <a:pPr marL="966788" lvl="1" indent="-503238" algn="just" eaLnBrk="1" hangingPunct="1">
              <a:buFont typeface="+mj-lt"/>
              <a:buAutoNum type="alphaLcPeriod"/>
            </a:pPr>
            <a:r>
              <a:rPr lang="en-US" sz="2400" dirty="0"/>
              <a:t>Outermost cells are dead and rub off </a:t>
            </a:r>
          </a:p>
          <a:p>
            <a:pPr marL="966788" lvl="1" indent="-503238" algn="just" eaLnBrk="1" hangingPunct="1">
              <a:buFont typeface="+mj-lt"/>
              <a:buAutoNum type="alphaLcPeriod"/>
            </a:pPr>
            <a:r>
              <a:rPr lang="en-US" sz="2400" b="1" u="sng" dirty="0"/>
              <a:t>New cells</a:t>
            </a:r>
            <a:r>
              <a:rPr lang="en-US" sz="2400" b="1" dirty="0"/>
              <a:t> </a:t>
            </a:r>
            <a:r>
              <a:rPr lang="en-US" sz="2400" dirty="0"/>
              <a:t>are constantly made at the </a:t>
            </a:r>
            <a:r>
              <a:rPr lang="en-US" sz="2400" b="1" u="sng" dirty="0"/>
              <a:t>base/bottom </a:t>
            </a:r>
            <a:r>
              <a:rPr lang="en-US" sz="2400" dirty="0"/>
              <a:t>of the epidermis.</a:t>
            </a:r>
          </a:p>
          <a:p>
            <a:pPr marL="966788" lvl="1" indent="-503238" algn="just" eaLnBrk="1" hangingPunct="1">
              <a:buFont typeface="+mj-lt"/>
              <a:buAutoNum type="alphaLcPeriod"/>
            </a:pPr>
            <a:r>
              <a:rPr lang="en-US" sz="2400" b="1" u="sng" dirty="0"/>
              <a:t>Melanocytes</a:t>
            </a:r>
            <a:r>
              <a:rPr lang="en-US" sz="2400" dirty="0"/>
              <a:t>: cells produce </a:t>
            </a:r>
            <a:r>
              <a:rPr lang="en-US" sz="2400" b="1" u="sng" dirty="0"/>
              <a:t>melanin</a:t>
            </a:r>
            <a:r>
              <a:rPr lang="en-US" sz="2400" dirty="0"/>
              <a:t> - </a:t>
            </a:r>
            <a:r>
              <a:rPr lang="en-US" sz="2400" b="1" u="sng" dirty="0"/>
              <a:t>pigment</a:t>
            </a:r>
            <a:r>
              <a:rPr lang="en-US" sz="2400" dirty="0"/>
              <a:t> that protects your skin and gives it </a:t>
            </a:r>
            <a:r>
              <a:rPr lang="en-US" sz="2400" b="1" u="sng" dirty="0"/>
              <a:t>color</a:t>
            </a:r>
          </a:p>
          <a:p>
            <a:pPr marL="609600" indent="-609600" eaLnBrk="1" hangingPunct="1">
              <a:buFontTx/>
              <a:buAutoNum type="arabicPeriod" startAt="2"/>
            </a:pPr>
            <a:r>
              <a:rPr lang="en-US" sz="2400" b="1" u="sng" dirty="0"/>
              <a:t>Dermis</a:t>
            </a:r>
            <a:r>
              <a:rPr lang="en-US" sz="2400" dirty="0"/>
              <a:t>: the </a:t>
            </a:r>
            <a:r>
              <a:rPr lang="en-US" sz="2400" b="1" u="sng" dirty="0"/>
              <a:t>middle layer</a:t>
            </a:r>
            <a:r>
              <a:rPr lang="en-US" sz="2400" dirty="0"/>
              <a:t> composed of </a:t>
            </a:r>
            <a:r>
              <a:rPr lang="en-US" sz="2400" b="1" u="sng" dirty="0"/>
              <a:t>connective tissue</a:t>
            </a:r>
          </a:p>
          <a:p>
            <a:pPr marL="990600" lvl="1" indent="-533400" eaLnBrk="1" hangingPunct="1">
              <a:buFontTx/>
              <a:buAutoNum type="alphaLcPeriod"/>
            </a:pPr>
            <a:r>
              <a:rPr lang="en-US" sz="2400" dirty="0"/>
              <a:t>Contains </a:t>
            </a:r>
            <a:r>
              <a:rPr lang="en-US" sz="2400" b="1" u="sng" dirty="0"/>
              <a:t>blood vessels</a:t>
            </a:r>
            <a:r>
              <a:rPr lang="en-US" sz="2400" dirty="0"/>
              <a:t>, </a:t>
            </a:r>
            <a:r>
              <a:rPr lang="en-US" sz="2400" b="1" u="sng" dirty="0"/>
              <a:t>nerve fibers</a:t>
            </a:r>
            <a:r>
              <a:rPr lang="en-US" sz="2400" dirty="0"/>
              <a:t>, </a:t>
            </a:r>
            <a:r>
              <a:rPr lang="en-US" sz="2400" b="1" u="sng" dirty="0"/>
              <a:t>muscles</a:t>
            </a:r>
            <a:r>
              <a:rPr lang="en-US" sz="2400" dirty="0"/>
              <a:t>, </a:t>
            </a:r>
            <a:r>
              <a:rPr lang="en-US" sz="2400" b="1" u="sng" dirty="0"/>
              <a:t>oil</a:t>
            </a:r>
            <a:r>
              <a:rPr lang="en-US" sz="2400" dirty="0"/>
              <a:t>, </a:t>
            </a:r>
            <a:r>
              <a:rPr lang="en-US" sz="2400" b="1" u="sng" dirty="0"/>
              <a:t>sweat glands</a:t>
            </a:r>
            <a:r>
              <a:rPr lang="en-US" sz="2400" dirty="0"/>
              <a:t>, and other structures.</a:t>
            </a:r>
          </a:p>
          <a:p>
            <a:pPr marL="609600" indent="-609600" eaLnBrk="1" hangingPunct="1">
              <a:buFontTx/>
              <a:buAutoNum type="arabicPeriod" startAt="2"/>
            </a:pPr>
            <a:r>
              <a:rPr lang="en-US" sz="2400" b="1" u="sng" dirty="0"/>
              <a:t>Hypodermis</a:t>
            </a:r>
            <a:r>
              <a:rPr lang="en-US" sz="2400" dirty="0"/>
              <a:t> (fatty layer): below the dermis - </a:t>
            </a:r>
            <a:r>
              <a:rPr lang="en-US" sz="2400" b="1" u="sng" dirty="0"/>
              <a:t>insulates</a:t>
            </a:r>
            <a:r>
              <a:rPr lang="en-US" sz="2400" b="1" dirty="0"/>
              <a:t> </a:t>
            </a:r>
            <a:r>
              <a:rPr lang="en-US" sz="2400" dirty="0"/>
              <a:t>body</a:t>
            </a:r>
          </a:p>
        </p:txBody>
      </p:sp>
      <p:sp>
        <p:nvSpPr>
          <p:cNvPr id="4" name="TextBox 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609600"/>
            <a:ext cx="7105650" cy="5684520"/>
          </a:xfrm>
          <a:prstGeom prst="rect">
            <a:avLst/>
          </a:prstGeom>
        </p:spPr>
      </p:pic>
      <p:sp>
        <p:nvSpPr>
          <p:cNvPr id="9" name="TextBox 8"/>
          <p:cNvSpPr txBox="1"/>
          <p:nvPr/>
        </p:nvSpPr>
        <p:spPr>
          <a:xfrm>
            <a:off x="4800600" y="2133600"/>
            <a:ext cx="2667000" cy="646331"/>
          </a:xfrm>
          <a:prstGeom prst="rect">
            <a:avLst/>
          </a:prstGeom>
          <a:noFill/>
        </p:spPr>
        <p:txBody>
          <a:bodyPr wrap="square" rtlCol="0">
            <a:spAutoFit/>
          </a:bodyPr>
          <a:lstStyle/>
          <a:p>
            <a:pPr algn="ctr"/>
            <a:r>
              <a:rPr lang="en-US" sz="3600" b="1" dirty="0">
                <a:latin typeface="+mn-lt"/>
              </a:rPr>
              <a:t>EPIDERMIS</a:t>
            </a:r>
          </a:p>
        </p:txBody>
      </p:sp>
      <p:sp>
        <p:nvSpPr>
          <p:cNvPr id="11" name="TextBox 10"/>
          <p:cNvSpPr txBox="1"/>
          <p:nvPr/>
        </p:nvSpPr>
        <p:spPr>
          <a:xfrm>
            <a:off x="4800600" y="4343400"/>
            <a:ext cx="1981200" cy="646331"/>
          </a:xfrm>
          <a:prstGeom prst="rect">
            <a:avLst/>
          </a:prstGeom>
          <a:noFill/>
        </p:spPr>
        <p:txBody>
          <a:bodyPr wrap="square" rtlCol="0">
            <a:spAutoFit/>
          </a:bodyPr>
          <a:lstStyle/>
          <a:p>
            <a:pPr algn="ctr"/>
            <a:r>
              <a:rPr lang="en-US" sz="3600" b="1" dirty="0">
                <a:latin typeface="+mn-lt"/>
              </a:rPr>
              <a:t>DERMIS</a:t>
            </a:r>
          </a:p>
        </p:txBody>
      </p:sp>
      <p:sp>
        <p:nvSpPr>
          <p:cNvPr id="3" name="TextBox 2"/>
          <p:cNvSpPr txBox="1"/>
          <p:nvPr/>
        </p:nvSpPr>
        <p:spPr>
          <a:xfrm>
            <a:off x="1143000" y="5791200"/>
            <a:ext cx="6972300" cy="461665"/>
          </a:xfrm>
          <a:prstGeom prst="rect">
            <a:avLst/>
          </a:prstGeom>
          <a:noFill/>
        </p:spPr>
        <p:txBody>
          <a:bodyPr wrap="square" rtlCol="0">
            <a:spAutoFit/>
          </a:bodyPr>
          <a:lstStyle/>
          <a:p>
            <a:pPr algn="ctr"/>
            <a:r>
              <a:rPr lang="en-US" dirty="0">
                <a:solidFill>
                  <a:schemeClr val="bg1"/>
                </a:solidFill>
              </a:rPr>
              <a:t>Human Skin Cross-section magnified 100x</a:t>
            </a:r>
          </a:p>
        </p:txBody>
      </p:sp>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45833" t="11589" r="7500" b="16020"/>
          <a:stretch/>
        </p:blipFill>
        <p:spPr>
          <a:xfrm>
            <a:off x="3028950" y="1295400"/>
            <a:ext cx="5162551" cy="4517232"/>
          </a:xfrm>
          <a:prstGeom prst="rect">
            <a:avLst/>
          </a:prstGeom>
        </p:spPr>
      </p:pic>
      <p:sp>
        <p:nvSpPr>
          <p:cNvPr id="12290" name="Rectangle 2"/>
          <p:cNvSpPr>
            <a:spLocks noGrp="1" noChangeArrowheads="1"/>
          </p:cNvSpPr>
          <p:nvPr>
            <p:ph type="title"/>
          </p:nvPr>
        </p:nvSpPr>
        <p:spPr>
          <a:xfrm>
            <a:off x="685800" y="0"/>
            <a:ext cx="7772400" cy="1143000"/>
          </a:xfrm>
        </p:spPr>
        <p:txBody>
          <a:bodyPr/>
          <a:lstStyle/>
          <a:p>
            <a:pPr eaLnBrk="1" hangingPunct="1"/>
            <a:r>
              <a:rPr lang="en-US">
                <a:hlinkClick r:id="rId3"/>
              </a:rPr>
              <a:t>Skin Cross-section</a:t>
            </a:r>
            <a:endParaRPr lang="en-US"/>
          </a:p>
        </p:txBody>
      </p:sp>
      <p:sp>
        <p:nvSpPr>
          <p:cNvPr id="3" name="TextBox 2"/>
          <p:cNvSpPr txBox="1">
            <a:spLocks noChangeArrowheads="1"/>
          </p:cNvSpPr>
          <p:nvPr/>
        </p:nvSpPr>
        <p:spPr bwMode="auto">
          <a:xfrm>
            <a:off x="294638" y="1601326"/>
            <a:ext cx="2037854"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buFontTx/>
              <a:buAutoNum type="arabicPeriod"/>
            </a:pPr>
            <a:r>
              <a:rPr lang="en-US" dirty="0">
                <a:latin typeface="+mn-lt"/>
              </a:rPr>
              <a:t>Epidermis</a:t>
            </a:r>
          </a:p>
          <a:p>
            <a:pPr eaLnBrk="1" hangingPunct="1">
              <a:buFontTx/>
              <a:buAutoNum type="arabicPeriod"/>
            </a:pPr>
            <a:r>
              <a:rPr lang="en-US" dirty="0">
                <a:latin typeface="+mn-lt"/>
              </a:rPr>
              <a:t>Dermis</a:t>
            </a:r>
          </a:p>
          <a:p>
            <a:pPr eaLnBrk="1" hangingPunct="1">
              <a:buFontTx/>
              <a:buAutoNum type="arabicPeriod"/>
            </a:pPr>
            <a:r>
              <a:rPr lang="en-US" dirty="0">
                <a:latin typeface="+mn-lt"/>
              </a:rPr>
              <a:t>Hypodermis</a:t>
            </a:r>
          </a:p>
          <a:p>
            <a:pPr eaLnBrk="1" hangingPunct="1">
              <a:buFontTx/>
              <a:buAutoNum type="arabicPeriod"/>
            </a:pPr>
            <a:r>
              <a:rPr lang="en-US" dirty="0">
                <a:latin typeface="+mn-lt"/>
              </a:rPr>
              <a:t>Hair from hair follicle</a:t>
            </a:r>
          </a:p>
          <a:p>
            <a:pPr eaLnBrk="1" hangingPunct="1">
              <a:buFontTx/>
              <a:buAutoNum type="arabicPeriod"/>
            </a:pPr>
            <a:r>
              <a:rPr lang="en-US" dirty="0">
                <a:latin typeface="+mn-lt"/>
              </a:rPr>
              <a:t>Sweat Gland</a:t>
            </a:r>
          </a:p>
          <a:p>
            <a:pPr eaLnBrk="1" hangingPunct="1">
              <a:buFontTx/>
              <a:buAutoNum type="arabicPeriod"/>
            </a:pPr>
            <a:r>
              <a:rPr lang="en-US" dirty="0">
                <a:latin typeface="+mn-lt"/>
              </a:rPr>
              <a:t>Oil gland</a:t>
            </a:r>
          </a:p>
          <a:p>
            <a:pPr eaLnBrk="1" hangingPunct="1">
              <a:buFontTx/>
              <a:buAutoNum type="arabicPeriod"/>
            </a:pPr>
            <a:r>
              <a:rPr lang="en-US" dirty="0">
                <a:latin typeface="+mn-lt"/>
              </a:rPr>
              <a:t>Nerve</a:t>
            </a:r>
          </a:p>
          <a:p>
            <a:pPr eaLnBrk="1" hangingPunct="1">
              <a:buFontTx/>
              <a:buAutoNum type="arabicPeriod"/>
            </a:pPr>
            <a:r>
              <a:rPr lang="en-US" dirty="0">
                <a:latin typeface="+mn-lt"/>
              </a:rPr>
              <a:t>Blood Vessels</a:t>
            </a:r>
          </a:p>
        </p:txBody>
      </p:sp>
      <p:sp>
        <p:nvSpPr>
          <p:cNvPr id="2" name="AutoShape 7" descr="http://downloads.clipart.com/20498867.jpg?t=1355408523&amp;h=effabf588ce62cca0f7673b4aad6c0de&amp;u=gettingnerdy"/>
          <p:cNvSpPr>
            <a:spLocks noChangeAspect="1" noChangeArrowheads="1"/>
          </p:cNvSpPr>
          <p:nvPr/>
        </p:nvSpPr>
        <p:spPr bwMode="auto">
          <a:xfrm>
            <a:off x="176213" y="-2751138"/>
            <a:ext cx="5457825" cy="57340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88" name="TextBox 12287"/>
          <p:cNvSpPr txBox="1"/>
          <p:nvPr/>
        </p:nvSpPr>
        <p:spPr>
          <a:xfrm>
            <a:off x="8592260" y="2353932"/>
            <a:ext cx="304800" cy="461665"/>
          </a:xfrm>
          <a:prstGeom prst="rect">
            <a:avLst/>
          </a:prstGeom>
          <a:noFill/>
        </p:spPr>
        <p:txBody>
          <a:bodyPr wrap="square" rtlCol="0">
            <a:spAutoFit/>
          </a:bodyPr>
          <a:lstStyle/>
          <a:p>
            <a:r>
              <a:rPr lang="en-US" dirty="0">
                <a:latin typeface="+mn-lt"/>
              </a:rPr>
              <a:t>1</a:t>
            </a:r>
          </a:p>
        </p:txBody>
      </p:sp>
      <p:sp>
        <p:nvSpPr>
          <p:cNvPr id="37" name="TextBox 36"/>
          <p:cNvSpPr txBox="1"/>
          <p:nvPr/>
        </p:nvSpPr>
        <p:spPr>
          <a:xfrm>
            <a:off x="2628900" y="4870190"/>
            <a:ext cx="304800" cy="461665"/>
          </a:xfrm>
          <a:prstGeom prst="rect">
            <a:avLst/>
          </a:prstGeom>
          <a:noFill/>
        </p:spPr>
        <p:txBody>
          <a:bodyPr wrap="square" rtlCol="0">
            <a:spAutoFit/>
          </a:bodyPr>
          <a:lstStyle/>
          <a:p>
            <a:r>
              <a:rPr lang="en-US" dirty="0">
                <a:latin typeface="+mn-lt"/>
              </a:rPr>
              <a:t>8</a:t>
            </a:r>
          </a:p>
        </p:txBody>
      </p:sp>
      <p:sp>
        <p:nvSpPr>
          <p:cNvPr id="38" name="TextBox 37"/>
          <p:cNvSpPr txBox="1"/>
          <p:nvPr/>
        </p:nvSpPr>
        <p:spPr>
          <a:xfrm>
            <a:off x="2637330" y="3852597"/>
            <a:ext cx="304800" cy="461665"/>
          </a:xfrm>
          <a:prstGeom prst="rect">
            <a:avLst/>
          </a:prstGeom>
          <a:noFill/>
        </p:spPr>
        <p:txBody>
          <a:bodyPr wrap="square" rtlCol="0">
            <a:spAutoFit/>
          </a:bodyPr>
          <a:lstStyle/>
          <a:p>
            <a:r>
              <a:rPr lang="en-US" dirty="0">
                <a:latin typeface="+mn-lt"/>
              </a:rPr>
              <a:t>7</a:t>
            </a:r>
          </a:p>
        </p:txBody>
      </p:sp>
      <p:sp>
        <p:nvSpPr>
          <p:cNvPr id="39" name="TextBox 38"/>
          <p:cNvSpPr txBox="1"/>
          <p:nvPr/>
        </p:nvSpPr>
        <p:spPr>
          <a:xfrm>
            <a:off x="8570720" y="4633819"/>
            <a:ext cx="304800" cy="461665"/>
          </a:xfrm>
          <a:prstGeom prst="rect">
            <a:avLst/>
          </a:prstGeom>
          <a:noFill/>
        </p:spPr>
        <p:txBody>
          <a:bodyPr wrap="square" rtlCol="0">
            <a:spAutoFit/>
          </a:bodyPr>
          <a:lstStyle/>
          <a:p>
            <a:r>
              <a:rPr lang="en-US" dirty="0">
                <a:latin typeface="+mn-lt"/>
              </a:rPr>
              <a:t>3</a:t>
            </a:r>
          </a:p>
        </p:txBody>
      </p:sp>
      <p:sp>
        <p:nvSpPr>
          <p:cNvPr id="40" name="TextBox 39"/>
          <p:cNvSpPr txBox="1"/>
          <p:nvPr/>
        </p:nvSpPr>
        <p:spPr>
          <a:xfrm>
            <a:off x="2628900" y="3107586"/>
            <a:ext cx="304800" cy="461665"/>
          </a:xfrm>
          <a:prstGeom prst="rect">
            <a:avLst/>
          </a:prstGeom>
          <a:noFill/>
        </p:spPr>
        <p:txBody>
          <a:bodyPr wrap="square" rtlCol="0">
            <a:spAutoFit/>
          </a:bodyPr>
          <a:lstStyle/>
          <a:p>
            <a:r>
              <a:rPr lang="en-US" dirty="0">
                <a:latin typeface="+mn-lt"/>
              </a:rPr>
              <a:t>6</a:t>
            </a:r>
          </a:p>
        </p:txBody>
      </p:sp>
      <p:sp>
        <p:nvSpPr>
          <p:cNvPr id="42" name="TextBox 41"/>
          <p:cNvSpPr txBox="1"/>
          <p:nvPr/>
        </p:nvSpPr>
        <p:spPr>
          <a:xfrm>
            <a:off x="8610600" y="3338419"/>
            <a:ext cx="304800" cy="461665"/>
          </a:xfrm>
          <a:prstGeom prst="rect">
            <a:avLst/>
          </a:prstGeom>
          <a:noFill/>
        </p:spPr>
        <p:txBody>
          <a:bodyPr wrap="square" rtlCol="0">
            <a:spAutoFit/>
          </a:bodyPr>
          <a:lstStyle/>
          <a:p>
            <a:r>
              <a:rPr lang="en-US" dirty="0">
                <a:latin typeface="+mn-lt"/>
              </a:rPr>
              <a:t>2</a:t>
            </a:r>
          </a:p>
        </p:txBody>
      </p:sp>
      <p:sp>
        <p:nvSpPr>
          <p:cNvPr id="43" name="TextBox 42"/>
          <p:cNvSpPr txBox="1"/>
          <p:nvPr/>
        </p:nvSpPr>
        <p:spPr>
          <a:xfrm>
            <a:off x="2637330" y="1731723"/>
            <a:ext cx="304800" cy="461665"/>
          </a:xfrm>
          <a:prstGeom prst="rect">
            <a:avLst/>
          </a:prstGeom>
          <a:noFill/>
        </p:spPr>
        <p:txBody>
          <a:bodyPr wrap="square" rtlCol="0">
            <a:spAutoFit/>
          </a:bodyPr>
          <a:lstStyle/>
          <a:p>
            <a:r>
              <a:rPr lang="en-US" dirty="0">
                <a:latin typeface="+mn-lt"/>
              </a:rPr>
              <a:t>4</a:t>
            </a:r>
          </a:p>
        </p:txBody>
      </p:sp>
      <p:cxnSp>
        <p:nvCxnSpPr>
          <p:cNvPr id="27" name="Straight Arrow Connector 26"/>
          <p:cNvCxnSpPr/>
          <p:nvPr/>
        </p:nvCxnSpPr>
        <p:spPr>
          <a:xfrm>
            <a:off x="2968570" y="2770985"/>
            <a:ext cx="3989233" cy="7544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2933700" y="3357972"/>
            <a:ext cx="2381250" cy="6867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a:off x="2968570" y="1949548"/>
            <a:ext cx="161875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a:off x="2968570" y="4044762"/>
            <a:ext cx="1359806" cy="278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Right Brace 31"/>
          <p:cNvSpPr/>
          <p:nvPr/>
        </p:nvSpPr>
        <p:spPr>
          <a:xfrm>
            <a:off x="7824788" y="2359526"/>
            <a:ext cx="800281" cy="475121"/>
          </a:xfrm>
          <a:prstGeom prst="rightBrace">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Right Brace 32"/>
          <p:cNvSpPr/>
          <p:nvPr/>
        </p:nvSpPr>
        <p:spPr>
          <a:xfrm>
            <a:off x="7832040" y="3000262"/>
            <a:ext cx="800281" cy="1195407"/>
          </a:xfrm>
          <a:prstGeom prst="rightBrace">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ight Brace 33"/>
          <p:cNvSpPr/>
          <p:nvPr/>
        </p:nvSpPr>
        <p:spPr>
          <a:xfrm>
            <a:off x="7810319" y="4396607"/>
            <a:ext cx="800281" cy="950367"/>
          </a:xfrm>
          <a:prstGeom prst="rightBrace">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5" name="Straight Arrow Connector 34"/>
          <p:cNvCxnSpPr/>
          <p:nvPr/>
        </p:nvCxnSpPr>
        <p:spPr>
          <a:xfrm flipV="1">
            <a:off x="2968570" y="4952924"/>
            <a:ext cx="1053440" cy="13832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9"/>
          <p:cNvSpPr>
            <a:spLocks noChangeArrowheads="1"/>
          </p:cNvSpPr>
          <p:nvPr/>
        </p:nvSpPr>
        <p:spPr bwMode="auto">
          <a:xfrm>
            <a:off x="394607" y="-2120661"/>
            <a:ext cx="8730343" cy="3678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0"/>
          <p:cNvSpPr>
            <a:spLocks noChangeArrowheads="1"/>
          </p:cNvSpPr>
          <p:nvPr/>
        </p:nvSpPr>
        <p:spPr bwMode="auto">
          <a:xfrm>
            <a:off x="394607" y="-1752843"/>
            <a:ext cx="8730343"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 name="TextBox 40"/>
          <p:cNvSpPr txBox="1"/>
          <p:nvPr/>
        </p:nvSpPr>
        <p:spPr>
          <a:xfrm>
            <a:off x="2628900" y="2553308"/>
            <a:ext cx="304800" cy="461665"/>
          </a:xfrm>
          <a:prstGeom prst="rect">
            <a:avLst/>
          </a:prstGeom>
          <a:noFill/>
        </p:spPr>
        <p:txBody>
          <a:bodyPr wrap="square" rtlCol="0">
            <a:spAutoFit/>
          </a:bodyPr>
          <a:lstStyle/>
          <a:p>
            <a:r>
              <a:rPr lang="en-US" dirty="0">
                <a:latin typeface="+mn-lt"/>
              </a:rPr>
              <a:t>5</a:t>
            </a:r>
          </a:p>
        </p:txBody>
      </p:sp>
      <p:sp>
        <p:nvSpPr>
          <p:cNvPr id="25" name="TextBox 2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88"/>
                                        </p:tgtEl>
                                        <p:attrNameLst>
                                          <p:attrName>style.visibility</p:attrName>
                                        </p:attrNameLst>
                                      </p:cBhvr>
                                      <p:to>
                                        <p:strVal val="visible"/>
                                      </p:to>
                                    </p:set>
                                    <p:anim calcmode="lin" valueType="num">
                                      <p:cBhvr additive="base">
                                        <p:cTn id="11" dur="500" fill="hold"/>
                                        <p:tgtEl>
                                          <p:spTgt spid="12288"/>
                                        </p:tgtEl>
                                        <p:attrNameLst>
                                          <p:attrName>ppt_x</p:attrName>
                                        </p:attrNameLst>
                                      </p:cBhvr>
                                      <p:tavLst>
                                        <p:tav tm="0">
                                          <p:val>
                                            <p:strVal val="#ppt_x"/>
                                          </p:val>
                                        </p:tav>
                                        <p:tav tm="100000">
                                          <p:val>
                                            <p:strVal val="#ppt_x"/>
                                          </p:val>
                                        </p:tav>
                                      </p:tavLst>
                                    </p:anim>
                                    <p:anim calcmode="lin" valueType="num">
                                      <p:cBhvr additive="base">
                                        <p:cTn id="12" dur="500" fill="hold"/>
                                        <p:tgtEl>
                                          <p:spTgt spid="1228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additive="base">
                                        <p:cTn id="6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 calcmode="lin" valueType="num">
                                      <p:cBhvr additive="base">
                                        <p:cTn id="7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500" fill="hold"/>
                                        <p:tgtEl>
                                          <p:spTgt spid="37"/>
                                        </p:tgtEl>
                                        <p:attrNameLst>
                                          <p:attrName>ppt_x</p:attrName>
                                        </p:attrNameLst>
                                      </p:cBhvr>
                                      <p:tavLst>
                                        <p:tav tm="0">
                                          <p:val>
                                            <p:strVal val="#ppt_x"/>
                                          </p:val>
                                        </p:tav>
                                        <p:tav tm="100000">
                                          <p:val>
                                            <p:strVal val="#ppt_x"/>
                                          </p:val>
                                        </p:tav>
                                      </p:tavLst>
                                    </p:anim>
                                    <p:anim calcmode="lin" valueType="num">
                                      <p:cBhvr additive="base">
                                        <p:cTn id="8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 grpId="0"/>
      <p:bldP spid="37" grpId="0"/>
      <p:bldP spid="38" grpId="0"/>
      <p:bldP spid="39" grpId="0"/>
      <p:bldP spid="40" grpId="0"/>
      <p:bldP spid="42" grpId="0"/>
      <p:bldP spid="43"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353785" y="457200"/>
            <a:ext cx="8409215" cy="2895600"/>
          </a:xfrm>
        </p:spPr>
        <p:txBody>
          <a:bodyPr/>
          <a:lstStyle/>
          <a:p>
            <a:pPr marL="609600" indent="-609600" algn="just" eaLnBrk="1" hangingPunct="1">
              <a:buFontTx/>
              <a:buNone/>
            </a:pPr>
            <a:r>
              <a:rPr lang="en-US" sz="2800" b="1" dirty="0"/>
              <a:t> </a:t>
            </a:r>
            <a:r>
              <a:rPr lang="en-US" b="1" cap="small" dirty="0"/>
              <a:t>Function</a:t>
            </a:r>
            <a:r>
              <a:rPr lang="en-US" sz="2800" b="1" dirty="0"/>
              <a:t>:</a:t>
            </a:r>
          </a:p>
          <a:p>
            <a:pPr marL="609600" indent="-609600" algn="just" eaLnBrk="1" hangingPunct="1">
              <a:buFontTx/>
              <a:buAutoNum type="arabicPeriod"/>
            </a:pPr>
            <a:r>
              <a:rPr lang="en-US" sz="2800" dirty="0"/>
              <a:t>Forms a </a:t>
            </a:r>
            <a:r>
              <a:rPr lang="en-US" sz="2800" b="1" u="sng" dirty="0"/>
              <a:t>protective covering</a:t>
            </a:r>
            <a:r>
              <a:rPr lang="en-US" sz="2800" b="1" dirty="0"/>
              <a:t> </a:t>
            </a:r>
            <a:r>
              <a:rPr lang="en-US" sz="2800" dirty="0"/>
              <a:t>over the body which </a:t>
            </a:r>
            <a:r>
              <a:rPr lang="en-US" sz="2800" b="1" u="sng" dirty="0"/>
              <a:t>prevents infection</a:t>
            </a:r>
            <a:r>
              <a:rPr lang="en-US" sz="2800" dirty="0"/>
              <a:t> and </a:t>
            </a:r>
            <a:r>
              <a:rPr lang="en-US" sz="2800" b="1" u="sng" dirty="0"/>
              <a:t>water loss</a:t>
            </a:r>
            <a:endParaRPr lang="en-US" b="1" u="sng" dirty="0"/>
          </a:p>
          <a:p>
            <a:pPr marL="590550" indent="-533400" algn="just" eaLnBrk="1" hangingPunct="1">
              <a:buFontTx/>
              <a:buAutoNum type="arabicPeriod"/>
            </a:pPr>
            <a:r>
              <a:rPr lang="en-US" sz="2800" b="1" u="sng" dirty="0"/>
              <a:t>Sense</a:t>
            </a:r>
            <a:r>
              <a:rPr lang="en-US" sz="2800" dirty="0"/>
              <a:t> our environment through </a:t>
            </a:r>
            <a:r>
              <a:rPr lang="en-US" sz="2800" b="1" u="sng" dirty="0"/>
              <a:t>touch</a:t>
            </a:r>
          </a:p>
          <a:p>
            <a:pPr marL="590550" indent="-533400" algn="just" eaLnBrk="1" hangingPunct="1">
              <a:buFontTx/>
              <a:buAutoNum type="arabicPeriod"/>
            </a:pPr>
            <a:r>
              <a:rPr lang="en-US" sz="2800" dirty="0"/>
              <a:t>Formation of </a:t>
            </a:r>
            <a:r>
              <a:rPr lang="en-US" sz="2800" b="1" u="sng" dirty="0"/>
              <a:t>Vitamin D</a:t>
            </a:r>
            <a:r>
              <a:rPr lang="en-US" sz="2800" dirty="0"/>
              <a:t> during exposure to the sun</a:t>
            </a:r>
            <a:endParaRPr lang="en-US" sz="2800" b="1" u="sng" dirty="0"/>
          </a:p>
        </p:txBody>
      </p:sp>
      <p:pic>
        <p:nvPicPr>
          <p:cNvPr id="6150" name="Picture 6" descr="C:\Users\mzaher\AppData\Local\Microsoft\Windows\Temporary Internet Files\Content.IE5\LBDPPTKR\MP90042523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5883" y="3488844"/>
            <a:ext cx="1944439" cy="29718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8" descr="C:\Users\mzaher\AppData\Local\Microsoft\Windows\Temporary Internet Files\Content.IE5\M6VI9L21\MP90040057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6619" y="3482218"/>
            <a:ext cx="2382159" cy="2978426"/>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images.clipart.com/thb/thb11/PH/5344_2005030011/9/24238162.thb.jpg?010508_0744_0002_n__s"/>
          <p:cNvPicPr>
            <a:picLocks noChangeAspect="1" noChangeArrowheads="1"/>
          </p:cNvPicPr>
          <p:nvPr/>
        </p:nvPicPr>
        <p:blipFill rotWithShape="1">
          <a:blip r:embed="rId4">
            <a:extLst>
              <a:ext uri="{28A0092B-C50C-407E-A947-70E740481C1C}">
                <a14:useLocalDpi xmlns:a14="http://schemas.microsoft.com/office/drawing/2010/main" val="0"/>
              </a:ext>
            </a:extLst>
          </a:blip>
          <a:srcRect l="3922" r="5883" b="4578"/>
          <a:stretch/>
        </p:blipFill>
        <p:spPr bwMode="auto">
          <a:xfrm>
            <a:off x="2435371" y="3478905"/>
            <a:ext cx="3886200" cy="29718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304800" y="304800"/>
            <a:ext cx="8534400" cy="4495800"/>
          </a:xfrm>
        </p:spPr>
        <p:txBody>
          <a:bodyPr/>
          <a:lstStyle/>
          <a:p>
            <a:pPr marL="514350" indent="-514350" algn="just" eaLnBrk="1" hangingPunct="1">
              <a:buAutoNum type="arabicPeriod" startAt="4"/>
            </a:pPr>
            <a:r>
              <a:rPr lang="en-US" sz="2400" dirty="0"/>
              <a:t>Regulation of </a:t>
            </a:r>
            <a:r>
              <a:rPr lang="en-US" sz="2400" b="1" u="sng" dirty="0"/>
              <a:t>body temperature</a:t>
            </a:r>
          </a:p>
          <a:p>
            <a:pPr marL="990600" lvl="1" indent="-533400" algn="just" eaLnBrk="1" hangingPunct="1">
              <a:buFont typeface="+mj-lt"/>
              <a:buAutoNum type="alphaLcPeriod"/>
            </a:pPr>
            <a:r>
              <a:rPr lang="en-US" sz="2400" b="1" u="sng" dirty="0"/>
              <a:t>Blood vessels</a:t>
            </a:r>
            <a:r>
              <a:rPr lang="en-US" sz="2400" dirty="0"/>
              <a:t> in skin help release/hold </a:t>
            </a:r>
            <a:r>
              <a:rPr lang="en-US" sz="2400" b="1" u="sng" dirty="0"/>
              <a:t>heat</a:t>
            </a:r>
            <a:endParaRPr lang="en-US" sz="2400" dirty="0"/>
          </a:p>
          <a:p>
            <a:pPr marL="990600" lvl="1" indent="-533400" algn="just" eaLnBrk="1" hangingPunct="1">
              <a:buFont typeface="+mj-lt"/>
              <a:buAutoNum type="alphaLcPeriod"/>
            </a:pPr>
            <a:r>
              <a:rPr lang="en-US" sz="2400" b="1" u="sng" dirty="0"/>
              <a:t>Perspiration</a:t>
            </a:r>
            <a:r>
              <a:rPr lang="en-US" sz="2400" dirty="0"/>
              <a:t> (sweating) to keep cool and </a:t>
            </a:r>
            <a:r>
              <a:rPr lang="en-US" sz="2400" b="1" u="sng" dirty="0"/>
              <a:t>shivering</a:t>
            </a:r>
            <a:r>
              <a:rPr lang="en-US" sz="2400" dirty="0"/>
              <a:t> to keep warm</a:t>
            </a:r>
          </a:p>
          <a:p>
            <a:pPr marL="0" indent="0" algn="just" eaLnBrk="1" hangingPunct="1">
              <a:buNone/>
            </a:pPr>
            <a:endParaRPr lang="en-US" b="1" u="sng"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19706" t="14276" r="26919" b="12343"/>
          <a:stretch/>
        </p:blipFill>
        <p:spPr>
          <a:xfrm>
            <a:off x="914400" y="1981200"/>
            <a:ext cx="7315200" cy="4565374"/>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457200" y="304800"/>
            <a:ext cx="5602820" cy="6172200"/>
          </a:xfrm>
        </p:spPr>
        <p:txBody>
          <a:bodyPr/>
          <a:lstStyle/>
          <a:p>
            <a:pPr marL="0" indent="0" algn="ctr" eaLnBrk="1" hangingPunct="1">
              <a:lnSpc>
                <a:spcPct val="80000"/>
              </a:lnSpc>
              <a:buFontTx/>
              <a:buNone/>
            </a:pPr>
            <a:r>
              <a:rPr lang="en-US" sz="4000" b="1" dirty="0"/>
              <a:t>I’m Sensitive!</a:t>
            </a:r>
            <a:r>
              <a:rPr lang="en-US" sz="2800" b="1" dirty="0"/>
              <a:t/>
            </a:r>
            <a:br>
              <a:rPr lang="en-US" sz="2800" b="1" dirty="0"/>
            </a:br>
            <a:r>
              <a:rPr lang="en-US" sz="2800" dirty="0"/>
              <a:t>Skin Sensitivity Test</a:t>
            </a:r>
            <a:endParaRPr lang="en-US" sz="2900" b="1" dirty="0"/>
          </a:p>
          <a:p>
            <a:pPr marL="0" indent="0" algn="just" eaLnBrk="1" hangingPunct="1">
              <a:lnSpc>
                <a:spcPct val="80000"/>
              </a:lnSpc>
              <a:buFontTx/>
              <a:buNone/>
            </a:pPr>
            <a:r>
              <a:rPr lang="en-US" sz="2900" b="1" dirty="0"/>
              <a:t>Objective:  </a:t>
            </a:r>
            <a:r>
              <a:rPr lang="en-US" sz="2400" dirty="0"/>
              <a:t>To identify which part of the body is most sensitive and explain why</a:t>
            </a:r>
          </a:p>
          <a:p>
            <a:pPr marL="0" indent="0" algn="just" eaLnBrk="1" hangingPunct="1">
              <a:lnSpc>
                <a:spcPct val="80000"/>
              </a:lnSpc>
              <a:buFontTx/>
              <a:buNone/>
            </a:pPr>
            <a:r>
              <a:rPr lang="en-US" sz="2900" b="1" dirty="0"/>
              <a:t>Hypothesis</a:t>
            </a:r>
            <a:r>
              <a:rPr lang="en-US" sz="2900" dirty="0"/>
              <a:t>:  </a:t>
            </a:r>
            <a:r>
              <a:rPr lang="en-US" sz="2400" dirty="0"/>
              <a:t>Predict which areas are most sensitive ranking 3 (least sensitive) to 1 (most sensitive).</a:t>
            </a:r>
          </a:p>
          <a:p>
            <a:pPr marL="0" indent="0" algn="just">
              <a:buNone/>
            </a:pPr>
            <a:r>
              <a:rPr lang="en-US" sz="2900" b="1" dirty="0"/>
              <a:t>What You Do</a:t>
            </a:r>
            <a:r>
              <a:rPr lang="en-US" sz="2900" dirty="0"/>
              <a:t>:  </a:t>
            </a:r>
            <a:r>
              <a:rPr lang="en-US" sz="2400" dirty="0"/>
              <a:t>Have your partner close his or her eyes.</a:t>
            </a:r>
            <a:r>
              <a:rPr lang="en-US" sz="2400" b="1" dirty="0"/>
              <a:t>  </a:t>
            </a:r>
            <a:r>
              <a:rPr lang="en-US" sz="2400" dirty="0"/>
              <a:t>Using the card you are given, test each area described on your paper and ask whether your partner can feel one or two points.  For one point, record a minus (-) in the chart.  For two points, record a plus (+) in the chart.  After all areas are tested, switch roles and repeat.</a:t>
            </a:r>
          </a:p>
        </p:txBody>
      </p:sp>
      <p:pic>
        <p:nvPicPr>
          <p:cNvPr id="13317" name="Picture 5" descr="http://downloads.clipart.com/41808727.jpg?t=1355436549&amp;h=60bab536f2827a2149906c7c17e125e9&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0020" y="1962149"/>
            <a:ext cx="2550580" cy="38290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399" y="76200"/>
            <a:ext cx="8807843" cy="6708577"/>
          </a:xfrm>
        </p:spPr>
        <p:txBody>
          <a:bodyPr/>
          <a:lstStyle/>
          <a:p>
            <a:pPr marL="0" indent="0">
              <a:buNone/>
            </a:pPr>
            <a:r>
              <a:rPr lang="en-US" sz="2800" b="1" dirty="0"/>
              <a:t>The Results: What Happened?  </a:t>
            </a:r>
            <a:endParaRPr lang="en-US" sz="2800" dirty="0"/>
          </a:p>
          <a:p>
            <a:pPr marL="0" lvl="0" indent="0">
              <a:buNone/>
            </a:pPr>
            <a:r>
              <a:rPr lang="en-US" sz="2000" dirty="0"/>
              <a:t>Which part of the body tested can detect the closest stimuli (the shortest distance between toothpicks)?  </a:t>
            </a:r>
          </a:p>
          <a:p>
            <a:pPr marL="0" indent="0" algn="ctr">
              <a:buNone/>
            </a:pPr>
            <a:r>
              <a:rPr lang="en-US" sz="2000" b="1" dirty="0"/>
              <a:t>What did YOU find?</a:t>
            </a:r>
          </a:p>
          <a:p>
            <a:pPr marL="0" lvl="0" indent="0">
              <a:buNone/>
            </a:pPr>
            <a:r>
              <a:rPr lang="en-US" sz="2000" dirty="0"/>
              <a:t>Which part of the body seems least sensitive to close stimuli (could not detect the shortest distance)?</a:t>
            </a:r>
          </a:p>
          <a:p>
            <a:pPr marL="0" indent="0" algn="ctr">
              <a:buNone/>
            </a:pPr>
            <a:r>
              <a:rPr lang="en-US" sz="2000" b="1" dirty="0"/>
              <a:t>What did YOU find?</a:t>
            </a:r>
          </a:p>
          <a:p>
            <a:pPr marL="0" indent="0">
              <a:buNone/>
            </a:pPr>
            <a:r>
              <a:rPr lang="en-US" sz="2000" dirty="0"/>
              <a:t>Rank the body parts tested from most sensitive to least sensitive.</a:t>
            </a:r>
          </a:p>
          <a:p>
            <a:pPr marL="0" indent="0" algn="ctr">
              <a:buNone/>
            </a:pPr>
            <a:r>
              <a:rPr lang="en-US" sz="2000" b="1" dirty="0"/>
              <a:t>What did YOU find?</a:t>
            </a:r>
          </a:p>
          <a:p>
            <a:pPr marL="0" indent="0">
              <a:buNone/>
            </a:pPr>
            <a:r>
              <a:rPr lang="en-US" sz="2000" dirty="0"/>
              <a:t>What structure is located in the dermis that provides a sense of touch?</a:t>
            </a:r>
          </a:p>
          <a:p>
            <a:pPr marL="0" indent="0" algn="ctr">
              <a:buNone/>
            </a:pPr>
            <a:r>
              <a:rPr lang="en-US" sz="2000" b="1" dirty="0"/>
              <a:t>Nerve fibers</a:t>
            </a:r>
          </a:p>
          <a:p>
            <a:pPr marL="0" indent="0">
              <a:buNone/>
            </a:pPr>
            <a:r>
              <a:rPr lang="en-US" sz="2000" dirty="0"/>
              <a:t>How do the results compare to your predictions?  Explain.</a:t>
            </a:r>
          </a:p>
          <a:p>
            <a:pPr marL="0" indent="0" algn="ctr">
              <a:buNone/>
            </a:pPr>
            <a:r>
              <a:rPr lang="en-US" sz="2000" b="1" dirty="0"/>
              <a:t>What did YOU find?</a:t>
            </a:r>
          </a:p>
          <a:p>
            <a:pPr marL="0" indent="0">
              <a:buNone/>
            </a:pPr>
            <a:r>
              <a:rPr lang="en-US" sz="2000" dirty="0"/>
              <a:t> What do the answers to 1-4 tell you about the distribution of touch receptors in the skin?  Why do you think this might be important?   </a:t>
            </a:r>
          </a:p>
          <a:p>
            <a:pPr marL="0" indent="0" algn="ctr">
              <a:buNone/>
            </a:pPr>
            <a:r>
              <a:rPr lang="en-US" sz="2000" b="1" dirty="0"/>
              <a:t>That the distribution of receptors is greatly concentrated in the fingertips because humans sense their environment with their hands.  When you walk into a dark room, you don’t go in neck first, but hands first in order to sense the environment present.  </a:t>
            </a:r>
          </a:p>
        </p:txBody>
      </p:sp>
      <p:sp>
        <p:nvSpPr>
          <p:cNvPr id="4" name="TextBox 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7838740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xEl>
                                              <p:pRg st="4" end="4"/>
                                            </p:txEl>
                                          </p:spTgt>
                                        </p:tgtEl>
                                        <p:attrNameLst>
                                          <p:attrName>style.visibility</p:attrName>
                                        </p:attrNameLst>
                                      </p:cBhvr>
                                      <p:to>
                                        <p:strVal val="visible"/>
                                      </p:to>
                                    </p:set>
                                    <p:anim calcmode="lin" valueType="num">
                                      <p:cBhvr additive="base">
                                        <p:cTn id="13"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anim calcmode="lin" valueType="num">
                                      <p:cBhvr additive="base">
                                        <p:cTn id="19"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5">
                                            <p:txEl>
                                              <p:pRg st="8" end="8"/>
                                            </p:txEl>
                                          </p:spTgt>
                                        </p:tgtEl>
                                        <p:attrNameLst>
                                          <p:attrName>style.visibility</p:attrName>
                                        </p:attrNameLst>
                                      </p:cBhvr>
                                      <p:to>
                                        <p:strVal val="visible"/>
                                      </p:to>
                                    </p:set>
                                    <p:anim calcmode="lin" valueType="num">
                                      <p:cBhvr additive="base">
                                        <p:cTn id="25" dur="500" fill="hold"/>
                                        <p:tgtEl>
                                          <p:spTgt spid="1331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315">
                                            <p:txEl>
                                              <p:pRg st="10" end="10"/>
                                            </p:txEl>
                                          </p:spTgt>
                                        </p:tgtEl>
                                        <p:attrNameLst>
                                          <p:attrName>style.visibility</p:attrName>
                                        </p:attrNameLst>
                                      </p:cBhvr>
                                      <p:to>
                                        <p:strVal val="visible"/>
                                      </p:to>
                                    </p:set>
                                    <p:anim calcmode="lin" valueType="num">
                                      <p:cBhvr additive="base">
                                        <p:cTn id="31" dur="500" fill="hold"/>
                                        <p:tgtEl>
                                          <p:spTgt spid="13315">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315">
                                            <p:txEl>
                                              <p:pRg st="12" end="12"/>
                                            </p:txEl>
                                          </p:spTgt>
                                        </p:tgtEl>
                                        <p:attrNameLst>
                                          <p:attrName>style.visibility</p:attrName>
                                        </p:attrNameLst>
                                      </p:cBhvr>
                                      <p:to>
                                        <p:strVal val="visible"/>
                                      </p:to>
                                    </p:set>
                                    <p:anim calcmode="lin" valueType="num">
                                      <p:cBhvr additive="base">
                                        <p:cTn id="37" dur="500" fill="hold"/>
                                        <p:tgtEl>
                                          <p:spTgt spid="13315">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 y="152400"/>
            <a:ext cx="8839200" cy="6629400"/>
          </a:xfrm>
        </p:spPr>
        <p:txBody>
          <a:bodyPr/>
          <a:lstStyle/>
          <a:p>
            <a:pPr marL="0" indent="0" algn="ctr">
              <a:buNone/>
            </a:pPr>
            <a:r>
              <a:rPr lang="en-US" sz="3600" b="1" dirty="0"/>
              <a:t>Uniquely You: A Fingerprint Activity	</a:t>
            </a:r>
            <a:endParaRPr lang="en-US" sz="3600" dirty="0"/>
          </a:p>
          <a:p>
            <a:pPr marL="0" indent="0" algn="just">
              <a:buNone/>
            </a:pPr>
            <a:r>
              <a:rPr lang="en-US" sz="2400" dirty="0"/>
              <a:t>Everyone on earth has a unique set of fingerprints, even identical twins!  Learn about the various types of fingerprint patterns, and determine which pattern is yours.</a:t>
            </a:r>
          </a:p>
          <a:p>
            <a:pPr marL="0" indent="0" algn="just">
              <a:buNone/>
            </a:pPr>
            <a:r>
              <a:rPr lang="en-US" sz="2800" b="1" dirty="0"/>
              <a:t>Objective:  </a:t>
            </a:r>
            <a:r>
              <a:rPr lang="en-US" sz="2400" dirty="0"/>
              <a:t>To determine your unique fingerprint pattern and look at the distribution of patterns among your classroom population.</a:t>
            </a:r>
          </a:p>
          <a:p>
            <a:pPr marL="0" indent="0">
              <a:buNone/>
            </a:pPr>
            <a:endParaRPr lang="en-US" sz="2600" b="1" dirty="0"/>
          </a:p>
          <a:p>
            <a:pPr marL="0" indent="0">
              <a:buNone/>
            </a:pPr>
            <a:r>
              <a:rPr lang="en-US" sz="2800" b="1" dirty="0"/>
              <a:t>Here’s what you’ll need to conduct this activity:</a:t>
            </a:r>
            <a:endParaRPr lang="en-US" sz="2800" dirty="0"/>
          </a:p>
          <a:p>
            <a:pPr marL="0" indent="0">
              <a:buNone/>
            </a:pPr>
            <a:r>
              <a:rPr lang="en-US" sz="2400" dirty="0"/>
              <a:t>Uniquely You Fingerprint Worksheet</a:t>
            </a:r>
          </a:p>
          <a:p>
            <a:pPr marL="0" indent="0">
              <a:buNone/>
            </a:pPr>
            <a:r>
              <a:rPr lang="en-US" sz="2400" dirty="0"/>
              <a:t>Pencils</a:t>
            </a:r>
          </a:p>
          <a:p>
            <a:pPr marL="0" indent="0">
              <a:buNone/>
            </a:pPr>
            <a:r>
              <a:rPr lang="en-US" sz="2400" dirty="0"/>
              <a:t>Scotch Tape</a:t>
            </a:r>
          </a:p>
          <a:p>
            <a:pPr marL="0" indent="0">
              <a:buNone/>
            </a:pPr>
            <a:r>
              <a:rPr lang="en-US" sz="2400" dirty="0"/>
              <a:t>Hand lens</a:t>
            </a:r>
          </a:p>
          <a:p>
            <a:pPr marL="0" indent="0">
              <a:buNone/>
            </a:pPr>
            <a:r>
              <a:rPr lang="en-US" sz="2400" dirty="0"/>
              <a:t>“Inspector Ink pad”</a:t>
            </a:r>
          </a:p>
          <a:p>
            <a:pPr marL="0" indent="0" algn="just">
              <a:buNone/>
            </a:pPr>
            <a:endParaRPr lang="en-US" sz="2400" dirty="0"/>
          </a:p>
        </p:txBody>
      </p:sp>
      <p:pic>
        <p:nvPicPr>
          <p:cNvPr id="5" name="Picture 4" descr="C:\Users\gvikingson\AppData\Local\Microsoft\Windows\Temporary Internet Files\Content.IE5\62LSV06D\MC900286957[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781" y="3697189"/>
            <a:ext cx="3282315" cy="3124200"/>
          </a:xfrm>
          <a:prstGeom prst="rect">
            <a:avLst/>
          </a:prstGeom>
          <a:noFill/>
          <a:ln>
            <a:noFill/>
          </a:ln>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748797240"/>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 y="381000"/>
            <a:ext cx="8839200" cy="6172200"/>
          </a:xfrm>
        </p:spPr>
        <p:txBody>
          <a:bodyPr/>
          <a:lstStyle/>
          <a:p>
            <a:pPr marL="0" indent="0" algn="ctr">
              <a:buNone/>
            </a:pPr>
            <a:r>
              <a:rPr lang="en-US" sz="3600" b="1" dirty="0"/>
              <a:t>Uniquely You: A Fingerprint Activity	</a:t>
            </a:r>
            <a:endParaRPr lang="en-US" sz="3600" dirty="0"/>
          </a:p>
          <a:p>
            <a:pPr marL="0" indent="0" algn="just">
              <a:buNone/>
            </a:pPr>
            <a:r>
              <a:rPr lang="en-US" sz="2200" dirty="0"/>
              <a:t>Read the background information and then answer the pre-lab questions about the National Fingerprint Pattern Distribution.</a:t>
            </a:r>
          </a:p>
          <a:p>
            <a:pPr marL="514350" indent="-514350" algn="just">
              <a:buFont typeface="+mj-lt"/>
              <a:buAutoNum type="arabicPeriod"/>
            </a:pPr>
            <a:r>
              <a:rPr lang="en-US" sz="2200" dirty="0"/>
              <a:t>What percentage of individuals in the national population have loops? </a:t>
            </a:r>
          </a:p>
          <a:p>
            <a:pPr marL="0" indent="0" algn="ctr">
              <a:buNone/>
            </a:pPr>
            <a:r>
              <a:rPr lang="en-US" sz="2200" b="1" dirty="0"/>
              <a:t>Approximately 70%</a:t>
            </a:r>
            <a:endParaRPr lang="en-US" sz="2200" dirty="0"/>
          </a:p>
          <a:p>
            <a:pPr marL="457200" indent="-457200" algn="just">
              <a:buAutoNum type="arabicPeriod" startAt="2"/>
            </a:pPr>
            <a:r>
              <a:rPr lang="en-US" sz="2200" dirty="0"/>
              <a:t>What percentage have whorls? </a:t>
            </a:r>
          </a:p>
          <a:p>
            <a:pPr marL="0" indent="0" algn="ctr">
              <a:buNone/>
            </a:pPr>
            <a:r>
              <a:rPr lang="en-US" sz="2200" b="1" dirty="0"/>
              <a:t>Approximately 25%</a:t>
            </a:r>
            <a:endParaRPr lang="en-US" sz="2200" dirty="0"/>
          </a:p>
          <a:p>
            <a:pPr marL="457200" indent="-457200" algn="just">
              <a:buAutoNum type="arabicPeriod" startAt="3"/>
            </a:pPr>
            <a:r>
              <a:rPr lang="en-US" sz="2200" dirty="0"/>
              <a:t>What percentage have arches? </a:t>
            </a:r>
          </a:p>
          <a:p>
            <a:pPr marL="0" indent="0" algn="ctr">
              <a:buNone/>
            </a:pPr>
            <a:r>
              <a:rPr lang="en-US" sz="2200" b="1" dirty="0"/>
              <a:t>Approximately 5%</a:t>
            </a:r>
            <a:endParaRPr lang="en-US" sz="2200" dirty="0"/>
          </a:p>
          <a:p>
            <a:pPr marL="457200" indent="-457200" algn="just">
              <a:buAutoNum type="arabicPeriod" startAt="4"/>
            </a:pPr>
            <a:r>
              <a:rPr lang="en-US" sz="2200" dirty="0"/>
              <a:t>Which is greater, the percentage of individuals with loops or the percentage of individuals with whorls plus arches? </a:t>
            </a:r>
          </a:p>
          <a:p>
            <a:pPr marL="0" indent="0" algn="ctr">
              <a:buNone/>
            </a:pPr>
            <a:r>
              <a:rPr lang="en-US" sz="2200" b="1" dirty="0"/>
              <a:t>70% Loops vs. 30% Whorls and Arches</a:t>
            </a:r>
            <a:endParaRPr lang="en-US" sz="2200" dirty="0"/>
          </a:p>
          <a:p>
            <a:pPr marL="0" indent="0" algn="just">
              <a:buNone/>
            </a:pPr>
            <a:r>
              <a:rPr lang="en-US" sz="2800" b="1" dirty="0"/>
              <a:t>Hypothesis:</a:t>
            </a:r>
            <a:r>
              <a:rPr lang="en-US" sz="2200" b="1" dirty="0"/>
              <a:t>  </a:t>
            </a:r>
            <a:r>
              <a:rPr lang="en-US" sz="2200" dirty="0"/>
              <a:t>What do you think will be the MOST common kind of fingerprint amongst your classmates?  Why?  What do you think will be the LEAST common?  Why? </a:t>
            </a:r>
          </a:p>
          <a:p>
            <a:pPr marL="0" indent="0" algn="just">
              <a:buNone/>
            </a:pPr>
            <a:endParaRPr lang="en-US" sz="2400" dirty="0"/>
          </a:p>
        </p:txBody>
      </p:sp>
      <p:sp>
        <p:nvSpPr>
          <p:cNvPr id="4" name="TextBox 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6918678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3" end="3"/>
                                            </p:txEl>
                                          </p:spTgt>
                                        </p:tgtEl>
                                        <p:attrNameLst>
                                          <p:attrName>style.visibility</p:attrName>
                                        </p:attrNameLst>
                                      </p:cBhvr>
                                      <p:to>
                                        <p:strVal val="visible"/>
                                      </p:to>
                                    </p:set>
                                    <p:anim calcmode="lin" valueType="num">
                                      <p:cBhvr additive="base">
                                        <p:cTn id="7"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xEl>
                                              <p:pRg st="5" end="5"/>
                                            </p:txEl>
                                          </p:spTgt>
                                        </p:tgtEl>
                                        <p:attrNameLst>
                                          <p:attrName>style.visibility</p:attrName>
                                        </p:attrNameLst>
                                      </p:cBhvr>
                                      <p:to>
                                        <p:strVal val="visible"/>
                                      </p:to>
                                    </p:set>
                                    <p:anim calcmode="lin" valueType="num">
                                      <p:cBhvr additive="base">
                                        <p:cTn id="13"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5">
                                            <p:txEl>
                                              <p:pRg st="7" end="7"/>
                                            </p:txEl>
                                          </p:spTgt>
                                        </p:tgtEl>
                                        <p:attrNameLst>
                                          <p:attrName>style.visibility</p:attrName>
                                        </p:attrNameLst>
                                      </p:cBhvr>
                                      <p:to>
                                        <p:strVal val="visible"/>
                                      </p:to>
                                    </p:set>
                                    <p:anim calcmode="lin" valueType="num">
                                      <p:cBhvr additive="base">
                                        <p:cTn id="19" dur="5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5">
                                            <p:txEl>
                                              <p:pRg st="9" end="9"/>
                                            </p:txEl>
                                          </p:spTgt>
                                        </p:tgtEl>
                                        <p:attrNameLst>
                                          <p:attrName>style.visibility</p:attrName>
                                        </p:attrNameLst>
                                      </p:cBhvr>
                                      <p:to>
                                        <p:strVal val="visible"/>
                                      </p:to>
                                    </p:set>
                                    <p:anim calcmode="lin" valueType="num">
                                      <p:cBhvr additive="base">
                                        <p:cTn id="25" dur="500" fill="hold"/>
                                        <p:tgtEl>
                                          <p:spTgt spid="1331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52400"/>
            <a:ext cx="7772400" cy="838200"/>
          </a:xfrm>
        </p:spPr>
        <p:txBody>
          <a:bodyPr/>
          <a:lstStyle/>
          <a:p>
            <a:pPr eaLnBrk="1" hangingPunct="1"/>
            <a:r>
              <a:rPr lang="en-US" b="1" dirty="0"/>
              <a:t>How to we ‘build’ an organism?</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
        <p:nvSpPr>
          <p:cNvPr id="2" name="Rectangle 1">
            <a:extLst>
              <a:ext uri="{FF2B5EF4-FFF2-40B4-BE49-F238E27FC236}">
                <a16:creationId xmlns:a16="http://schemas.microsoft.com/office/drawing/2014/main" xmlns="" id="{832A7E94-D7F2-4EDE-95B9-238D196F6985}"/>
              </a:ext>
            </a:extLst>
          </p:cNvPr>
          <p:cNvSpPr/>
          <p:nvPr/>
        </p:nvSpPr>
        <p:spPr>
          <a:xfrm>
            <a:off x="495300" y="1676400"/>
            <a:ext cx="8153400" cy="1754326"/>
          </a:xfrm>
          <a:prstGeom prst="rect">
            <a:avLst/>
          </a:prstGeom>
        </p:spPr>
        <p:txBody>
          <a:bodyPr wrap="square">
            <a:spAutoFit/>
          </a:bodyPr>
          <a:lstStyle/>
          <a:p>
            <a:pPr algn="ctr"/>
            <a:r>
              <a:rPr lang="en-US" sz="3600" dirty="0">
                <a:latin typeface="Trebuchet MS" panose="020B0603020202020204" pitchFamily="34" charset="0"/>
              </a:rPr>
              <a:t>How do cells, tissues, organs, and organ systems explain the complexity of living things?</a:t>
            </a:r>
          </a:p>
        </p:txBody>
      </p:sp>
      <p:pic>
        <p:nvPicPr>
          <p:cNvPr id="3" name="Picture 2" descr="Image result for level of organization human body">
            <a:extLst>
              <a:ext uri="{FF2B5EF4-FFF2-40B4-BE49-F238E27FC236}">
                <a16:creationId xmlns:a16="http://schemas.microsoft.com/office/drawing/2014/main" xmlns="" id="{800F714A-44B3-4985-8517-19CB90615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4141926"/>
            <a:ext cx="41148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7" name="Levels of Organization">
            <a:hlinkClick r:id="" action="ppaction://media"/>
            <a:extLst>
              <a:ext uri="{FF2B5EF4-FFF2-40B4-BE49-F238E27FC236}">
                <a16:creationId xmlns:a16="http://schemas.microsoft.com/office/drawing/2014/main" xmlns="" id="{4A82B835-EA7B-4E75-AE71-D03757C56E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295399"/>
            <a:ext cx="9175291" cy="5161101"/>
          </a:xfrm>
          <a:prstGeom prst="rect">
            <a:avLst/>
          </a:prstGeom>
        </p:spPr>
      </p:pic>
    </p:spTree>
    <p:extLst>
      <p:ext uri="{BB962C8B-B14F-4D97-AF65-F5344CB8AC3E}">
        <p14:creationId xmlns:p14="http://schemas.microsoft.com/office/powerpoint/2010/main" val="2014684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par>
                                <p:cTn id="8" presetID="1" presetClass="mediacall" presetSubtype="0" fill="hold" nodeType="withEffect">
                                  <p:stCondLst>
                                    <p:cond delay="0"/>
                                  </p:stCondLst>
                                  <p:childTnLst>
                                    <p:cmd type="call" cmd="playFrom(0.0)">
                                      <p:cBhvr>
                                        <p:cTn id="9" dur="1496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78296" y="324676"/>
            <a:ext cx="8610600" cy="6228524"/>
          </a:xfrm>
        </p:spPr>
        <p:txBody>
          <a:bodyPr/>
          <a:lstStyle/>
          <a:p>
            <a:pPr marL="0" indent="0" algn="ctr">
              <a:buNone/>
            </a:pPr>
            <a:r>
              <a:rPr lang="en-US" sz="3600" b="1" dirty="0"/>
              <a:t>Uniquely You: A Fingerprint Activity	</a:t>
            </a:r>
            <a:endParaRPr lang="en-US" sz="3600" dirty="0"/>
          </a:p>
          <a:p>
            <a:pPr marL="0" indent="0">
              <a:buNone/>
            </a:pPr>
            <a:r>
              <a:rPr lang="en-US" sz="2400" b="1" dirty="0"/>
              <a:t>What You Do:</a:t>
            </a:r>
            <a:endParaRPr lang="en-US" sz="2400" dirty="0"/>
          </a:p>
          <a:p>
            <a:pPr marL="457200" lvl="0" indent="-457200" algn="just">
              <a:buFont typeface="+mj-lt"/>
              <a:buAutoNum type="arabicPeriod"/>
            </a:pPr>
            <a:r>
              <a:rPr lang="en-US" sz="2200" dirty="0"/>
              <a:t>Create an “ink pad” by rubbing the graphite of your pencil on your “Inspector’s Ink Pad” until it turns dark grey.  Refill your “ink pad” as needed.</a:t>
            </a:r>
          </a:p>
          <a:p>
            <a:pPr marL="457200" lvl="0" indent="-457200" algn="just">
              <a:buFont typeface="+mj-lt"/>
              <a:buAutoNum type="arabicPeriod"/>
            </a:pPr>
            <a:r>
              <a:rPr lang="en-US" sz="2200" dirty="0"/>
              <a:t>Using your right hand, rub your pointer finger on your “ink pad” until it’s completely grey.  </a:t>
            </a:r>
          </a:p>
          <a:p>
            <a:pPr marL="457200" lvl="0" indent="-457200" algn="just">
              <a:buFont typeface="+mj-lt"/>
              <a:buAutoNum type="arabicPeriod"/>
            </a:pPr>
            <a:r>
              <a:rPr lang="en-US" sz="2200" dirty="0"/>
              <a:t>Take a small piece of scotch tape and place it over your fingertip, pressing down carefully so as not to smudge the print.</a:t>
            </a:r>
          </a:p>
          <a:p>
            <a:pPr marL="457200" lvl="0" indent="-457200" algn="just">
              <a:buFont typeface="+mj-lt"/>
              <a:buAutoNum type="arabicPeriod"/>
            </a:pPr>
            <a:r>
              <a:rPr lang="en-US" sz="2200" dirty="0"/>
              <a:t>Remove the tape and place it in the appropriate part of your data table.</a:t>
            </a:r>
          </a:p>
          <a:p>
            <a:pPr marL="457200" lvl="0" indent="-457200" algn="just">
              <a:buFont typeface="+mj-lt"/>
              <a:buAutoNum type="arabicPeriod"/>
            </a:pPr>
            <a:r>
              <a:rPr lang="en-US" sz="2200" dirty="0"/>
              <a:t>Repeat for your remaining fingers and thumbs on your right and left hand.</a:t>
            </a:r>
          </a:p>
          <a:p>
            <a:pPr marL="457200" lvl="0" indent="-457200" algn="just">
              <a:buFont typeface="+mj-lt"/>
              <a:buAutoNum type="arabicPeriod"/>
            </a:pPr>
            <a:r>
              <a:rPr lang="en-US" sz="2200" dirty="0"/>
              <a:t>Using your hand lens, identify the type of fingerprints you have by comparing to the examples provided. Locate odd marks or scars as well - these make your prints uniquely you!</a:t>
            </a:r>
          </a:p>
        </p:txBody>
      </p:sp>
      <p:sp>
        <p:nvSpPr>
          <p:cNvPr id="4" name="TextBox 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662016332"/>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52400" y="152400"/>
            <a:ext cx="5410200" cy="6629400"/>
          </a:xfrm>
        </p:spPr>
        <p:txBody>
          <a:bodyPr/>
          <a:lstStyle/>
          <a:p>
            <a:pPr marL="0" indent="0" algn="ctr">
              <a:buNone/>
            </a:pPr>
            <a:r>
              <a:rPr lang="en-US" sz="3600" b="1" dirty="0"/>
              <a:t>Uniquely You: A Fingerprint Activity	</a:t>
            </a:r>
            <a:endParaRPr lang="en-US" sz="3600" dirty="0"/>
          </a:p>
          <a:p>
            <a:pPr marL="0" indent="0" algn="just">
              <a:buNone/>
            </a:pPr>
            <a:r>
              <a:rPr lang="en-US" sz="2400" dirty="0"/>
              <a:t>Once you have completed both sets of your prints, analyze your patterns and place that information below your prints. Now, let’s looks at how the patterns are distributed in the classroom population!  Share your pattern count with the class so your teacher can total them up. Determine the percentages for each pattern by taking the total number of fingers with the pattern and dividing by the total number of fingerprints in the class.  Then, graph your data and answer the Extension questions on the following page.  </a:t>
            </a:r>
          </a:p>
          <a:p>
            <a:pPr marL="0" indent="0" algn="just">
              <a:buNone/>
            </a:pPr>
            <a:endParaRPr lang="en-US" sz="2400" dirty="0"/>
          </a:p>
          <a:p>
            <a:pPr marL="0" indent="0">
              <a:buNone/>
            </a:pPr>
            <a:endParaRPr lang="en-US" sz="2600" b="1" dirty="0"/>
          </a:p>
          <a:p>
            <a:pPr marL="0" indent="0" algn="just">
              <a:buNone/>
            </a:pPr>
            <a:endParaRPr lang="en-US" sz="2400" dirty="0"/>
          </a:p>
        </p:txBody>
      </p:sp>
      <p:pic>
        <p:nvPicPr>
          <p:cNvPr id="5" name="Picture 4" descr="C:\Users\gvikingson\AppData\Local\Microsoft\Windows\Temporary Internet Files\Content.IE5\62LSV06D\MC900286957[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905000"/>
            <a:ext cx="3282315" cy="3124200"/>
          </a:xfrm>
          <a:prstGeom prst="rect">
            <a:avLst/>
          </a:prstGeom>
          <a:noFill/>
          <a:ln>
            <a:noFill/>
          </a:ln>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994073666"/>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0600" y="1371600"/>
            <a:ext cx="4191470" cy="4486275"/>
          </a:xfrm>
          <a:prstGeom prst="rect">
            <a:avLst/>
          </a:prstGeom>
        </p:spPr>
      </p:pic>
      <p:sp>
        <p:nvSpPr>
          <p:cNvPr id="14340" name="Rectangle 3"/>
          <p:cNvSpPr>
            <a:spLocks noGrp="1" noChangeArrowheads="1"/>
          </p:cNvSpPr>
          <p:nvPr>
            <p:ph type="body" idx="1"/>
          </p:nvPr>
        </p:nvSpPr>
        <p:spPr>
          <a:xfrm>
            <a:off x="228600" y="304800"/>
            <a:ext cx="4876800" cy="6172200"/>
          </a:xfrm>
        </p:spPr>
        <p:txBody>
          <a:bodyPr/>
          <a:lstStyle/>
          <a:p>
            <a:pPr marL="0" indent="0" algn="ctr" eaLnBrk="1" hangingPunct="1">
              <a:lnSpc>
                <a:spcPct val="90000"/>
              </a:lnSpc>
              <a:buFontTx/>
              <a:buNone/>
            </a:pPr>
            <a:r>
              <a:rPr lang="en-US" sz="3600" b="1" dirty="0"/>
              <a:t>Muscles Move You!</a:t>
            </a:r>
          </a:p>
          <a:p>
            <a:pPr marL="0" indent="0" algn="ctr" eaLnBrk="1" hangingPunct="1">
              <a:lnSpc>
                <a:spcPct val="90000"/>
              </a:lnSpc>
              <a:buFontTx/>
              <a:buNone/>
            </a:pPr>
            <a:endParaRPr lang="en-US" sz="1800" b="1" dirty="0"/>
          </a:p>
          <a:p>
            <a:pPr marL="0" indent="0" algn="just" eaLnBrk="1" hangingPunct="1">
              <a:lnSpc>
                <a:spcPct val="90000"/>
              </a:lnSpc>
              <a:buFontTx/>
              <a:buNone/>
            </a:pPr>
            <a:r>
              <a:rPr lang="en-US" sz="2800" b="1" dirty="0"/>
              <a:t>Objective</a:t>
            </a:r>
            <a:r>
              <a:rPr lang="en-US" sz="2800" dirty="0"/>
              <a:t>:  </a:t>
            </a:r>
            <a:r>
              <a:rPr lang="en-US" sz="2400" dirty="0"/>
              <a:t>To learn the structure and function of the Muscular System</a:t>
            </a:r>
          </a:p>
          <a:p>
            <a:pPr marL="0" indent="0" algn="just" eaLnBrk="1" hangingPunct="1">
              <a:lnSpc>
                <a:spcPct val="90000"/>
              </a:lnSpc>
              <a:buFontTx/>
              <a:buNone/>
            </a:pPr>
            <a:r>
              <a:rPr lang="en-US" sz="2800" b="1" dirty="0"/>
              <a:t>Bell Work</a:t>
            </a:r>
            <a:r>
              <a:rPr lang="en-US" sz="2800" dirty="0"/>
              <a:t>: </a:t>
            </a:r>
          </a:p>
          <a:p>
            <a:pPr marL="457200" indent="-457200" algn="just" eaLnBrk="1" hangingPunct="1">
              <a:lnSpc>
                <a:spcPct val="90000"/>
              </a:lnSpc>
              <a:buFontTx/>
              <a:buAutoNum type="arabicPeriod"/>
            </a:pPr>
            <a:r>
              <a:rPr lang="en-US" sz="2400" dirty="0"/>
              <a:t>Muscles need lots of energy to complete their job.  Which organelle do you think is most abundant inside muscle cells?</a:t>
            </a:r>
          </a:p>
          <a:p>
            <a:pPr marL="0" indent="0" algn="ctr" eaLnBrk="1" hangingPunct="1">
              <a:lnSpc>
                <a:spcPct val="90000"/>
              </a:lnSpc>
              <a:buFontTx/>
              <a:buNone/>
            </a:pPr>
            <a:r>
              <a:rPr lang="en-US" sz="2400" b="1" dirty="0"/>
              <a:t>Muscles have lots of mitochondria in their cells in order to convert glucose into ATP energy.</a:t>
            </a:r>
          </a:p>
          <a:p>
            <a:pPr marL="457200" indent="-457200" algn="just" eaLnBrk="1" hangingPunct="1">
              <a:lnSpc>
                <a:spcPct val="90000"/>
              </a:lnSpc>
              <a:buFontTx/>
              <a:buAutoNum type="arabicPeriod" startAt="2"/>
            </a:pPr>
            <a:r>
              <a:rPr lang="en-US" sz="2400" dirty="0"/>
              <a:t>Which systems of the body work to provide the nutrients and oxygen muscles need to perform?</a:t>
            </a:r>
          </a:p>
          <a:p>
            <a:pPr marL="0" indent="0" algn="ctr" eaLnBrk="1" hangingPunct="1">
              <a:lnSpc>
                <a:spcPct val="90000"/>
              </a:lnSpc>
              <a:buFontTx/>
              <a:buNone/>
            </a:pPr>
            <a:r>
              <a:rPr lang="en-US" sz="2400" b="1" dirty="0"/>
              <a:t>Digestive, Circulatory &amp; Respiratory</a:t>
            </a:r>
            <a:endParaRPr lang="en-US" sz="2800" b="1" dirty="0"/>
          </a:p>
          <a:p>
            <a:pPr marL="53975" indent="-53975" algn="ctr" eaLnBrk="1" hangingPunct="1">
              <a:lnSpc>
                <a:spcPct val="90000"/>
              </a:lnSpc>
              <a:buFontTx/>
              <a:buNone/>
            </a:pPr>
            <a:endParaRPr lang="en-US" sz="2800" dirty="0"/>
          </a:p>
          <a:p>
            <a:pPr marL="53975" indent="-53975" eaLnBrk="1" hangingPunct="1">
              <a:lnSpc>
                <a:spcPct val="90000"/>
              </a:lnSpc>
              <a:buFontTx/>
              <a:buNone/>
            </a:pPr>
            <a:endParaRPr lang="en-US" sz="2800" dirty="0"/>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5" end="5"/>
                                            </p:txEl>
                                          </p:spTgt>
                                        </p:tgtEl>
                                        <p:attrNameLst>
                                          <p:attrName>style.visibility</p:attrName>
                                        </p:attrNameLst>
                                      </p:cBhvr>
                                      <p:to>
                                        <p:strVal val="visible"/>
                                      </p:to>
                                    </p:set>
                                    <p:anim calcmode="lin" valueType="num">
                                      <p:cBhvr additive="base">
                                        <p:cTn id="7" dur="500" fill="hold"/>
                                        <p:tgtEl>
                                          <p:spTgt spid="14340">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7" end="7"/>
                                            </p:txEl>
                                          </p:spTgt>
                                        </p:tgtEl>
                                        <p:attrNameLst>
                                          <p:attrName>style.visibility</p:attrName>
                                        </p:attrNameLst>
                                      </p:cBhvr>
                                      <p:to>
                                        <p:strVal val="visible"/>
                                      </p:to>
                                    </p:set>
                                    <p:anim calcmode="lin" valueType="num">
                                      <p:cBhvr additive="base">
                                        <p:cTn id="13" dur="500" fill="hold"/>
                                        <p:tgtEl>
                                          <p:spTgt spid="14340">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28600" y="533400"/>
            <a:ext cx="8763000" cy="3429000"/>
          </a:xfrm>
        </p:spPr>
        <p:txBody>
          <a:bodyPr/>
          <a:lstStyle/>
          <a:p>
            <a:pPr marL="0" indent="0" algn="just" eaLnBrk="1" hangingPunct="1">
              <a:buFontTx/>
              <a:buNone/>
            </a:pPr>
            <a:r>
              <a:rPr lang="en-US" b="1" cap="small" dirty="0"/>
              <a:t>Muscle</a:t>
            </a:r>
            <a:r>
              <a:rPr lang="en-US" sz="2800" b="1" dirty="0"/>
              <a:t>:</a:t>
            </a:r>
            <a:r>
              <a:rPr lang="en-US" sz="2800" dirty="0"/>
              <a:t> an organ that can </a:t>
            </a:r>
            <a:r>
              <a:rPr lang="en-US" sz="2800" b="1" u="sng" dirty="0"/>
              <a:t>relax</a:t>
            </a:r>
            <a:r>
              <a:rPr lang="en-US" sz="2800" b="1" dirty="0"/>
              <a:t> </a:t>
            </a:r>
            <a:r>
              <a:rPr lang="en-US" sz="2800" dirty="0"/>
              <a:t>and </a:t>
            </a:r>
            <a:r>
              <a:rPr lang="en-US" sz="2800" b="1" u="sng" dirty="0"/>
              <a:t>contract</a:t>
            </a:r>
            <a:r>
              <a:rPr lang="en-US" sz="2800" dirty="0"/>
              <a:t>, which </a:t>
            </a:r>
            <a:r>
              <a:rPr lang="en-US" sz="2800" b="1" u="sng" dirty="0"/>
              <a:t>moves</a:t>
            </a:r>
            <a:r>
              <a:rPr lang="en-US" sz="2800" b="1" dirty="0"/>
              <a:t> </a:t>
            </a:r>
            <a:r>
              <a:rPr lang="en-US" sz="2800" dirty="0"/>
              <a:t>your body.  There are two types:</a:t>
            </a:r>
          </a:p>
          <a:p>
            <a:pPr marL="0" indent="0" algn="ctr" eaLnBrk="1" hangingPunct="1">
              <a:buNone/>
            </a:pPr>
            <a:endParaRPr lang="en-US" sz="2800" b="1" u="sng" dirty="0"/>
          </a:p>
          <a:p>
            <a:pPr marL="0" indent="0" algn="ctr" eaLnBrk="1" hangingPunct="1">
              <a:buNone/>
            </a:pPr>
            <a:r>
              <a:rPr lang="en-US" sz="2800" b="1" u="sng" dirty="0"/>
              <a:t>Voluntary muscles</a:t>
            </a:r>
            <a:r>
              <a:rPr lang="en-US" sz="2800" b="1" dirty="0"/>
              <a:t>: </a:t>
            </a:r>
            <a:r>
              <a:rPr lang="en-US" sz="2800" dirty="0"/>
              <a:t> muscles you </a:t>
            </a:r>
            <a:r>
              <a:rPr lang="en-US" sz="2800" b="1" dirty="0"/>
              <a:t>can control </a:t>
            </a:r>
            <a:r>
              <a:rPr lang="en-US" sz="2800" dirty="0"/>
              <a:t>(bicep)</a:t>
            </a:r>
          </a:p>
          <a:p>
            <a:pPr marL="0" indent="0" algn="ctr" eaLnBrk="1" hangingPunct="1">
              <a:buNone/>
            </a:pPr>
            <a:r>
              <a:rPr lang="en-US" sz="2800" b="1" u="sng" dirty="0"/>
              <a:t>Involuntary muscles</a:t>
            </a:r>
            <a:r>
              <a:rPr lang="en-US" sz="2800" b="1" dirty="0"/>
              <a:t>: </a:t>
            </a:r>
            <a:r>
              <a:rPr lang="en-US" sz="2800" dirty="0"/>
              <a:t> muscles you </a:t>
            </a:r>
            <a:r>
              <a:rPr lang="en-US" sz="2800" b="1" dirty="0"/>
              <a:t>cannot control </a:t>
            </a:r>
            <a:r>
              <a:rPr lang="en-US" sz="2800" dirty="0"/>
              <a:t>(heart)</a:t>
            </a:r>
          </a:p>
          <a:p>
            <a:pPr marL="609600" indent="-609600" eaLnBrk="1" hangingPunct="1">
              <a:buFontTx/>
              <a:buNone/>
            </a:pPr>
            <a:endParaRPr lang="en-US" dirty="0"/>
          </a:p>
        </p:txBody>
      </p:sp>
      <p:pic>
        <p:nvPicPr>
          <p:cNvPr id="16390" name="Picture 6" descr="C:\Users\mzaher\AppData\Local\Microsoft\Windows\Temporary Internet Files\Content.IE5\LBDPPTKR\MP900438847[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8949" y="3200399"/>
            <a:ext cx="5026102" cy="335552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body" idx="1"/>
          </p:nvPr>
        </p:nvSpPr>
        <p:spPr>
          <a:xfrm>
            <a:off x="228600" y="1295400"/>
            <a:ext cx="4876800" cy="4114800"/>
          </a:xfrm>
        </p:spPr>
        <p:txBody>
          <a:bodyPr/>
          <a:lstStyle/>
          <a:p>
            <a:pPr marL="0" indent="0" algn="ctr" eaLnBrk="1" hangingPunct="1">
              <a:lnSpc>
                <a:spcPct val="90000"/>
              </a:lnSpc>
              <a:buFontTx/>
              <a:buNone/>
            </a:pPr>
            <a:r>
              <a:rPr lang="en-US" cap="small" dirty="0"/>
              <a:t>three types of muscle tissue</a:t>
            </a:r>
            <a:endParaRPr lang="en-US" b="1" u="sng" cap="small" dirty="0"/>
          </a:p>
          <a:p>
            <a:pPr marL="465138" indent="-465138" eaLnBrk="1" hangingPunct="1">
              <a:lnSpc>
                <a:spcPct val="90000"/>
              </a:lnSpc>
              <a:buFontTx/>
              <a:buAutoNum type="arabicPeriod"/>
            </a:pPr>
            <a:r>
              <a:rPr lang="en-US" sz="2400" b="1" u="sng" dirty="0"/>
              <a:t>Skeletal</a:t>
            </a:r>
            <a:r>
              <a:rPr lang="en-US" sz="2400" b="1" dirty="0"/>
              <a:t> muscle: </a:t>
            </a:r>
            <a:r>
              <a:rPr lang="en-US" sz="2400" dirty="0"/>
              <a:t>moves </a:t>
            </a:r>
            <a:r>
              <a:rPr lang="en-US" sz="2400" b="1" u="sng" dirty="0"/>
              <a:t>bones</a:t>
            </a:r>
            <a:endParaRPr lang="en-US" sz="2400" dirty="0"/>
          </a:p>
          <a:p>
            <a:pPr marL="860425" lvl="1" indent="-457200" eaLnBrk="1" hangingPunct="1">
              <a:lnSpc>
                <a:spcPct val="90000"/>
              </a:lnSpc>
              <a:buAutoNum type="alphaLcPeriod"/>
            </a:pPr>
            <a:r>
              <a:rPr lang="en-US" sz="2400" b="1" u="sng" dirty="0"/>
              <a:t>Voluntary</a:t>
            </a:r>
            <a:endParaRPr lang="en-US" sz="2400" dirty="0"/>
          </a:p>
          <a:p>
            <a:pPr marL="860425" lvl="1" indent="-457200" eaLnBrk="1" hangingPunct="1">
              <a:lnSpc>
                <a:spcPct val="90000"/>
              </a:lnSpc>
              <a:buAutoNum type="alphaLcPeriod"/>
            </a:pPr>
            <a:r>
              <a:rPr lang="en-US" sz="2400" b="1" u="sng" dirty="0"/>
              <a:t>Tendons</a:t>
            </a:r>
            <a:r>
              <a:rPr lang="en-US" sz="2400" b="1" dirty="0"/>
              <a:t> </a:t>
            </a:r>
            <a:r>
              <a:rPr lang="en-US" sz="2400" dirty="0"/>
              <a:t>connect </a:t>
            </a:r>
            <a:r>
              <a:rPr lang="en-US" sz="2400" b="1" dirty="0"/>
              <a:t>muscle to bone</a:t>
            </a:r>
            <a:endParaRPr lang="en-US" sz="2400" dirty="0"/>
          </a:p>
          <a:p>
            <a:pPr marL="860425" lvl="1" indent="-457200" eaLnBrk="1" hangingPunct="1">
              <a:lnSpc>
                <a:spcPct val="90000"/>
              </a:lnSpc>
              <a:buAutoNum type="alphaLcPeriod"/>
            </a:pPr>
            <a:r>
              <a:rPr lang="en-US" sz="2400" dirty="0"/>
              <a:t>Contract quickly and tire more easily</a:t>
            </a:r>
          </a:p>
          <a:p>
            <a:pPr marL="860425" lvl="1" indent="-457200" eaLnBrk="1" hangingPunct="1">
              <a:lnSpc>
                <a:spcPct val="90000"/>
              </a:lnSpc>
              <a:buAutoNum type="alphaLcPeriod"/>
            </a:pPr>
            <a:r>
              <a:rPr lang="en-US" sz="2400" dirty="0"/>
              <a:t>Look </a:t>
            </a:r>
            <a:r>
              <a:rPr lang="en-US" sz="2400" b="1" dirty="0"/>
              <a:t>striped </a:t>
            </a:r>
            <a:r>
              <a:rPr lang="en-US" sz="2400" dirty="0"/>
              <a:t>or </a:t>
            </a:r>
            <a:r>
              <a:rPr lang="en-US" sz="2400" b="1" u="sng" dirty="0"/>
              <a:t>striated</a:t>
            </a:r>
          </a:p>
          <a:p>
            <a:pPr marL="860425" lvl="1" indent="-457200" eaLnBrk="1" hangingPunct="1">
              <a:lnSpc>
                <a:spcPct val="90000"/>
              </a:lnSpc>
              <a:buAutoNum type="alphaLcPeriod"/>
            </a:pPr>
            <a:r>
              <a:rPr lang="en-US" sz="2400" dirty="0"/>
              <a:t>Bicep, quadriceps, pectoral</a:t>
            </a:r>
          </a:p>
          <a:p>
            <a:pPr marL="403225" lvl="1" indent="0" eaLnBrk="1" hangingPunct="1">
              <a:lnSpc>
                <a:spcPct val="90000"/>
              </a:lnSpc>
              <a:buFontTx/>
              <a:buNone/>
            </a:pPr>
            <a:endParaRPr lang="en-US" sz="2000" b="1" dirty="0">
              <a:solidFill>
                <a:schemeClr val="accent2"/>
              </a:solidFill>
            </a:endParaRPr>
          </a:p>
          <a:p>
            <a:pPr marL="403225" lvl="1" indent="0" algn="ctr" eaLnBrk="1" hangingPunct="1">
              <a:lnSpc>
                <a:spcPct val="90000"/>
              </a:lnSpc>
              <a:buFontTx/>
              <a:buNone/>
            </a:pPr>
            <a:r>
              <a:rPr lang="en-US" sz="2000" b="1" dirty="0">
                <a:solidFill>
                  <a:schemeClr val="accent2"/>
                </a:solidFill>
              </a:rPr>
              <a:t>Draw &amp; Label the striated muscle in the circle on your paper</a:t>
            </a:r>
            <a:r>
              <a:rPr lang="en-US" sz="2000" b="1" dirty="0"/>
              <a:t>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15799" t="24127" r="27142" b="6455"/>
          <a:stretch/>
        </p:blipFill>
        <p:spPr>
          <a:xfrm>
            <a:off x="5105400" y="1524000"/>
            <a:ext cx="3757962" cy="3657600"/>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152400" y="1371600"/>
            <a:ext cx="4724400" cy="4204855"/>
          </a:xfrm>
        </p:spPr>
        <p:txBody>
          <a:bodyPr/>
          <a:lstStyle/>
          <a:p>
            <a:pPr marL="514350" indent="-514350" algn="just" eaLnBrk="1" hangingPunct="1">
              <a:buAutoNum type="alphaLcPeriod" startAt="6"/>
            </a:pPr>
            <a:r>
              <a:rPr lang="en-US" sz="2800" dirty="0"/>
              <a:t>You move because </a:t>
            </a:r>
            <a:r>
              <a:rPr lang="en-US" sz="2800" b="1" u="sng" dirty="0"/>
              <a:t>pairs</a:t>
            </a:r>
            <a:r>
              <a:rPr lang="en-US" sz="2800" dirty="0"/>
              <a:t> of muscles </a:t>
            </a:r>
            <a:r>
              <a:rPr lang="en-US" sz="2800" b="1" u="sng" dirty="0"/>
              <a:t>work together</a:t>
            </a:r>
          </a:p>
          <a:p>
            <a:pPr marL="914400" lvl="1" indent="-514350" algn="just" eaLnBrk="1" hangingPunct="1">
              <a:buAutoNum type="romanLcPeriod"/>
            </a:pPr>
            <a:r>
              <a:rPr lang="en-US" sz="2400" dirty="0"/>
              <a:t>One end of the muscle attaches at the end of a bone by a tendon</a:t>
            </a:r>
          </a:p>
          <a:p>
            <a:pPr marL="914400" lvl="1" indent="-514350" algn="just" eaLnBrk="1" hangingPunct="1">
              <a:buAutoNum type="romanLcPeriod"/>
            </a:pPr>
            <a:r>
              <a:rPr lang="en-US" sz="2400" dirty="0"/>
              <a:t>The opposite end of the muscle attaches to an adjacent bone</a:t>
            </a:r>
          </a:p>
          <a:p>
            <a:pPr marL="914400" lvl="1" indent="-514350" algn="just" eaLnBrk="1" hangingPunct="1">
              <a:buAutoNum type="romanLcPeriod"/>
            </a:pPr>
            <a:r>
              <a:rPr lang="en-US" sz="2400" dirty="0"/>
              <a:t>Muscles </a:t>
            </a:r>
            <a:r>
              <a:rPr lang="en-US" sz="2400" b="1" u="sng" dirty="0"/>
              <a:t>always pull</a:t>
            </a:r>
            <a:r>
              <a:rPr lang="en-US" sz="2400" b="1" dirty="0"/>
              <a:t> </a:t>
            </a:r>
            <a:r>
              <a:rPr lang="en-US" sz="2400" dirty="0"/>
              <a:t>against the opposite bone</a:t>
            </a:r>
          </a:p>
          <a:p>
            <a:pPr marL="400050" lvl="1" indent="0" algn="just" eaLnBrk="1" hangingPunct="1">
              <a:buNone/>
            </a:pPr>
            <a:r>
              <a:rPr lang="en-US" sz="2400" dirty="0"/>
              <a:t> </a:t>
            </a:r>
          </a:p>
        </p:txBody>
      </p:sp>
      <p:pic>
        <p:nvPicPr>
          <p:cNvPr id="3074" name="Picture 2" descr="http://images.clipart.com/thb/thb4/68F/enc_health_vol_1/1092828.thb.jpg?a81100"/>
          <p:cNvPicPr>
            <a:picLocks noChangeAspect="1" noChangeArrowheads="1"/>
          </p:cNvPicPr>
          <p:nvPr/>
        </p:nvPicPr>
        <p:blipFill rotWithShape="1">
          <a:blip r:embed="rId3">
            <a:extLst>
              <a:ext uri="{28A0092B-C50C-407E-A947-70E740481C1C}">
                <a14:useLocalDpi xmlns:a14="http://schemas.microsoft.com/office/drawing/2010/main"/>
              </a:ext>
            </a:extLst>
          </a:blip>
          <a:srcRect l="11594" r="3382" b="17714"/>
          <a:stretch/>
        </p:blipFill>
        <p:spPr bwMode="auto">
          <a:xfrm>
            <a:off x="5105400" y="304800"/>
            <a:ext cx="3733800" cy="610985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304800" y="304800"/>
            <a:ext cx="8458200" cy="2913743"/>
          </a:xfrm>
        </p:spPr>
        <p:txBody>
          <a:bodyPr/>
          <a:lstStyle/>
          <a:p>
            <a:pPr marL="457200" indent="-457200" algn="just" eaLnBrk="1" hangingPunct="1">
              <a:buFontTx/>
              <a:buAutoNum type="arabicPeriod" startAt="2"/>
            </a:pPr>
            <a:r>
              <a:rPr lang="en-US" sz="2400" b="1" u="sng" dirty="0"/>
              <a:t>Smooth</a:t>
            </a:r>
            <a:r>
              <a:rPr lang="en-US" sz="2400" b="1" dirty="0"/>
              <a:t> Muscles</a:t>
            </a:r>
            <a:r>
              <a:rPr lang="en-US" sz="2400" dirty="0"/>
              <a:t>: responsible for regulating blood pressure, digestion, and other internal functions</a:t>
            </a:r>
            <a:endParaRPr lang="en-US" sz="2400" b="1" dirty="0"/>
          </a:p>
          <a:p>
            <a:pPr marL="571500" lvl="1" indent="0" algn="just" eaLnBrk="1" hangingPunct="1">
              <a:buFontTx/>
              <a:buAutoNum type="alphaLcPeriod"/>
            </a:pPr>
            <a:r>
              <a:rPr lang="en-US" sz="2400" b="1" dirty="0"/>
              <a:t>  </a:t>
            </a:r>
            <a:r>
              <a:rPr lang="en-US" sz="2400" b="1" u="sng" dirty="0"/>
              <a:t>Involuntary</a:t>
            </a:r>
            <a:endParaRPr lang="en-US" sz="2400" dirty="0"/>
          </a:p>
          <a:p>
            <a:pPr marL="571500" lvl="1" indent="0" algn="just" eaLnBrk="1" hangingPunct="1">
              <a:buFontTx/>
              <a:buAutoNum type="alphaLcPeriod"/>
            </a:pPr>
            <a:r>
              <a:rPr lang="en-US" sz="2400" dirty="0"/>
              <a:t>  Muscles in the stomach, bladder, blood vessels</a:t>
            </a:r>
          </a:p>
          <a:p>
            <a:pPr marL="571500" lvl="1" indent="0" algn="ctr" eaLnBrk="1" hangingPunct="1">
              <a:lnSpc>
                <a:spcPts val="2800"/>
              </a:lnSpc>
              <a:spcBef>
                <a:spcPts val="0"/>
              </a:spcBef>
              <a:buFontTx/>
              <a:buNone/>
            </a:pPr>
            <a:endParaRPr lang="en-US" b="1" dirty="0">
              <a:solidFill>
                <a:schemeClr val="accent2"/>
              </a:solidFill>
            </a:endParaRPr>
          </a:p>
          <a:p>
            <a:pPr marL="571500" lvl="1" indent="0" algn="ctr" eaLnBrk="1" hangingPunct="1">
              <a:lnSpc>
                <a:spcPts val="2800"/>
              </a:lnSpc>
              <a:spcBef>
                <a:spcPts val="0"/>
              </a:spcBef>
              <a:buFontTx/>
              <a:buNone/>
            </a:pPr>
            <a:r>
              <a:rPr lang="en-US" sz="2400" b="1" dirty="0">
                <a:solidFill>
                  <a:schemeClr val="accent2"/>
                </a:solidFill>
              </a:rPr>
              <a:t>Draw &amp; Label the smooth muscle in the circle on your paper</a:t>
            </a:r>
            <a:endParaRPr lang="en-US" sz="24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31545" t="28147" b="22117"/>
          <a:stretch/>
        </p:blipFill>
        <p:spPr>
          <a:xfrm>
            <a:off x="1676400" y="3218543"/>
            <a:ext cx="5868307" cy="3410857"/>
          </a:xfrm>
          <a:prstGeom prst="rect">
            <a:avLst/>
          </a:prstGeom>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304800" y="1752600"/>
            <a:ext cx="4343400" cy="3429000"/>
          </a:xfrm>
        </p:spPr>
        <p:txBody>
          <a:bodyPr/>
          <a:lstStyle/>
          <a:p>
            <a:pPr marL="292100" indent="-292100" algn="just" eaLnBrk="1" hangingPunct="1">
              <a:lnSpc>
                <a:spcPct val="90000"/>
              </a:lnSpc>
              <a:buNone/>
            </a:pPr>
            <a:r>
              <a:rPr lang="en-US" sz="2400" dirty="0"/>
              <a:t>3. </a:t>
            </a:r>
            <a:r>
              <a:rPr lang="en-US" sz="2400" b="1" u="sng" dirty="0"/>
              <a:t>Cardiac</a:t>
            </a:r>
            <a:r>
              <a:rPr lang="en-US" sz="2400" b="1" dirty="0"/>
              <a:t> Muscle:  </a:t>
            </a:r>
            <a:r>
              <a:rPr lang="en-US" sz="2400" dirty="0"/>
              <a:t>Found only in the </a:t>
            </a:r>
            <a:r>
              <a:rPr lang="en-US" sz="2400" b="1" u="sng" dirty="0"/>
              <a:t>heart</a:t>
            </a:r>
          </a:p>
          <a:p>
            <a:pPr marL="688975" indent="-396875" algn="just" eaLnBrk="1" hangingPunct="1">
              <a:lnSpc>
                <a:spcPct val="90000"/>
              </a:lnSpc>
              <a:buAutoNum type="alphaLcPeriod"/>
            </a:pPr>
            <a:r>
              <a:rPr lang="en-US" sz="2400" b="1" u="sng" dirty="0"/>
              <a:t>Involuntary</a:t>
            </a:r>
          </a:p>
          <a:p>
            <a:pPr marL="688975" indent="-396875" algn="just" eaLnBrk="1" hangingPunct="1">
              <a:lnSpc>
                <a:spcPct val="90000"/>
              </a:lnSpc>
              <a:buAutoNum type="alphaLcPeriod"/>
            </a:pPr>
            <a:r>
              <a:rPr lang="en-US" sz="2400" dirty="0"/>
              <a:t>Can beat independently of input from the brain</a:t>
            </a:r>
          </a:p>
          <a:p>
            <a:pPr marL="688975" indent="-396875" algn="just" eaLnBrk="1" hangingPunct="1">
              <a:lnSpc>
                <a:spcPct val="90000"/>
              </a:lnSpc>
              <a:buAutoNum type="alphaLcPeriod"/>
            </a:pPr>
            <a:r>
              <a:rPr lang="en-US" sz="2400" b="1" u="sng" dirty="0"/>
              <a:t>Striated</a:t>
            </a:r>
            <a:r>
              <a:rPr lang="en-US" sz="2400" b="1" dirty="0"/>
              <a:t> (striped)</a:t>
            </a:r>
            <a:endParaRPr lang="en-US" sz="2400" b="1" u="sng" dirty="0"/>
          </a:p>
          <a:p>
            <a:pPr marL="0" indent="0" algn="ctr" eaLnBrk="1" hangingPunct="1">
              <a:lnSpc>
                <a:spcPct val="90000"/>
              </a:lnSpc>
              <a:buFontTx/>
              <a:buNone/>
            </a:pPr>
            <a:endParaRPr lang="en-US" sz="2400" b="1" dirty="0">
              <a:solidFill>
                <a:schemeClr val="accent2"/>
              </a:solidFill>
            </a:endParaRPr>
          </a:p>
          <a:p>
            <a:pPr marL="0" indent="0" algn="ctr" eaLnBrk="1" hangingPunct="1">
              <a:lnSpc>
                <a:spcPct val="90000"/>
              </a:lnSpc>
              <a:buFontTx/>
              <a:buNone/>
            </a:pPr>
            <a:r>
              <a:rPr lang="en-US" sz="2000" b="1" dirty="0">
                <a:solidFill>
                  <a:schemeClr val="accent2"/>
                </a:solidFill>
              </a:rPr>
              <a:t>Draw and Label the cardiac muscle in the circle on your paper</a:t>
            </a:r>
          </a:p>
        </p:txBody>
      </p:sp>
      <p:pic>
        <p:nvPicPr>
          <p:cNvPr id="6" name="Picture 7" descr="C:\Users\mzaher\AppData\Local\Microsoft\Windows\Temporary Internet Files\Content.IE5\LRX9SVCP\MP900425316[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428" t="16833" r="19365" b="6709"/>
          <a:stretch/>
        </p:blipFill>
        <p:spPr bwMode="auto">
          <a:xfrm rot="5400000">
            <a:off x="4222437" y="1631637"/>
            <a:ext cx="4879241" cy="359228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93965" y="228600"/>
            <a:ext cx="5791200" cy="6324600"/>
          </a:xfrm>
        </p:spPr>
        <p:txBody>
          <a:bodyPr/>
          <a:lstStyle/>
          <a:p>
            <a:pPr marL="0" indent="0" algn="ctr" eaLnBrk="1" hangingPunct="1">
              <a:lnSpc>
                <a:spcPct val="80000"/>
              </a:lnSpc>
              <a:buFontTx/>
              <a:buNone/>
            </a:pPr>
            <a:r>
              <a:rPr lang="en-US" sz="4000" b="1" dirty="0"/>
              <a:t>In a Blink…</a:t>
            </a:r>
            <a:r>
              <a:rPr lang="en-US" sz="2800" b="1" dirty="0"/>
              <a:t/>
            </a:r>
            <a:br>
              <a:rPr lang="en-US" sz="2800" b="1" dirty="0"/>
            </a:br>
            <a:r>
              <a:rPr lang="en-US" sz="2800" dirty="0"/>
              <a:t>Muscle Action Lab</a:t>
            </a:r>
            <a:endParaRPr lang="en-US" sz="2900" b="1" dirty="0"/>
          </a:p>
          <a:p>
            <a:pPr marL="0" indent="0" algn="just" eaLnBrk="1" hangingPunct="1">
              <a:lnSpc>
                <a:spcPct val="80000"/>
              </a:lnSpc>
              <a:buFontTx/>
              <a:buNone/>
            </a:pPr>
            <a:r>
              <a:rPr lang="en-US" sz="2400" b="1" dirty="0"/>
              <a:t>Objective:  </a:t>
            </a:r>
            <a:r>
              <a:rPr lang="en-US" sz="2200" dirty="0"/>
              <a:t>To determine if blinking is voluntary or involuntary  </a:t>
            </a:r>
          </a:p>
          <a:p>
            <a:pPr marL="0" indent="0">
              <a:spcBef>
                <a:spcPts val="0"/>
              </a:spcBef>
              <a:buNone/>
            </a:pPr>
            <a:r>
              <a:rPr lang="en-US" sz="2400" b="1" dirty="0"/>
              <a:t>Here’s What You’ll Need to Conduct This Experiment:</a:t>
            </a:r>
            <a:endParaRPr lang="en-US" sz="2400" dirty="0"/>
          </a:p>
          <a:p>
            <a:pPr marL="0" indent="0">
              <a:spcBef>
                <a:spcPts val="0"/>
              </a:spcBef>
              <a:buNone/>
            </a:pPr>
            <a:r>
              <a:rPr lang="en-US" sz="2200" dirty="0"/>
              <a:t>Partner				</a:t>
            </a:r>
          </a:p>
          <a:p>
            <a:pPr marL="0" indent="0">
              <a:spcBef>
                <a:spcPts val="0"/>
              </a:spcBef>
              <a:buNone/>
            </a:pPr>
            <a:r>
              <a:rPr lang="en-US" sz="2200" dirty="0"/>
              <a:t>Transparent film such as saran wrap, a blank overhead transparency, or goggles	</a:t>
            </a:r>
          </a:p>
          <a:p>
            <a:pPr marL="0" indent="0">
              <a:spcBef>
                <a:spcPts val="0"/>
              </a:spcBef>
              <a:buNone/>
            </a:pPr>
            <a:r>
              <a:rPr lang="en-US" sz="2200" dirty="0"/>
              <a:t>Wadded up paper balls</a:t>
            </a:r>
          </a:p>
          <a:p>
            <a:pPr marL="0" indent="0">
              <a:spcBef>
                <a:spcPts val="0"/>
              </a:spcBef>
              <a:buNone/>
            </a:pPr>
            <a:r>
              <a:rPr lang="en-US" sz="2200" dirty="0"/>
              <a:t>Stopwatch or timer</a:t>
            </a:r>
          </a:p>
          <a:p>
            <a:pPr marL="0" indent="0" algn="just">
              <a:lnSpc>
                <a:spcPts val="2400"/>
              </a:lnSpc>
              <a:spcBef>
                <a:spcPts val="0"/>
              </a:spcBef>
              <a:buNone/>
            </a:pPr>
            <a:r>
              <a:rPr lang="en-US" sz="2600" b="1" dirty="0"/>
              <a:t>Hypothesis</a:t>
            </a:r>
            <a:r>
              <a:rPr lang="en-US" sz="2400" dirty="0"/>
              <a:t>:  </a:t>
            </a:r>
            <a:r>
              <a:rPr lang="en-US" sz="2200" dirty="0"/>
              <a:t>Make a hypothesis about whether blinking is a voluntary or involuntary muscle action.</a:t>
            </a:r>
            <a:endParaRPr lang="en-US" sz="2200" b="1" dirty="0"/>
          </a:p>
          <a:p>
            <a:pPr marL="0" indent="0" algn="just">
              <a:buNone/>
            </a:pPr>
            <a:r>
              <a:rPr lang="en-US" sz="2400" b="1" dirty="0"/>
              <a:t>What You Do</a:t>
            </a:r>
            <a:r>
              <a:rPr lang="en-US" sz="2400" dirty="0"/>
              <a:t>:  </a:t>
            </a:r>
            <a:r>
              <a:rPr lang="en-US" sz="2200" dirty="0"/>
              <a:t>You’re going to complete three different tasks during this lab to determine if blinking is a voluntary or involuntary muscle action.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8865" y="1600200"/>
            <a:ext cx="2901950" cy="3657600"/>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131" y1="20491" x2="84560" y2="75180"/>
                        <a14:foregroundMark x1="14286" y1="14863" x2="87302" y2="15873"/>
                        <a14:foregroundMark x1="80664" y1="15873" x2="93795" y2="73304"/>
                        <a14:foregroundMark x1="11688" y1="23521" x2="9380" y2="76479"/>
                        <a14:foregroundMark x1="11111" y1="71284" x2="52958" y2="95815"/>
                        <a14:foregroundMark x1="88600" y1="72872" x2="46753" y2="96392"/>
                      </a14:backgroundRemoval>
                    </a14:imgEffect>
                  </a14:imgLayer>
                </a14:imgProps>
              </a:ext>
              <a:ext uri="{28A0092B-C50C-407E-A947-70E740481C1C}">
                <a14:useLocalDpi xmlns:a14="http://schemas.microsoft.com/office/drawing/2010/main" val="0"/>
              </a:ext>
            </a:extLst>
          </a:blip>
          <a:stretch>
            <a:fillRect/>
          </a:stretch>
        </p:blipFill>
        <p:spPr>
          <a:xfrm>
            <a:off x="6741413" y="3505200"/>
            <a:ext cx="609600" cy="609600"/>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131" y1="20491" x2="84560" y2="75180"/>
                        <a14:foregroundMark x1="14286" y1="14863" x2="87302" y2="15873"/>
                        <a14:foregroundMark x1="80664" y1="15873" x2="93795" y2="73304"/>
                        <a14:foregroundMark x1="11688" y1="23521" x2="9380" y2="76479"/>
                        <a14:foregroundMark x1="11111" y1="71284" x2="52958" y2="95815"/>
                        <a14:foregroundMark x1="88600" y1="72872" x2="46753" y2="96392"/>
                      </a14:backgroundRemoval>
                    </a14:imgEffect>
                  </a14:imgLayer>
                </a14:imgProps>
              </a:ext>
              <a:ext uri="{28A0092B-C50C-407E-A947-70E740481C1C}">
                <a14:useLocalDpi xmlns:a14="http://schemas.microsoft.com/office/drawing/2010/main" val="0"/>
              </a:ext>
            </a:extLst>
          </a:blip>
          <a:stretch>
            <a:fillRect/>
          </a:stretch>
        </p:blipFill>
        <p:spPr>
          <a:xfrm>
            <a:off x="7665753" y="3505200"/>
            <a:ext cx="609600" cy="609600"/>
          </a:xfrm>
          <a:prstGeom prst="rect">
            <a:avLst/>
          </a:prstGeom>
        </p:spPr>
      </p:pic>
      <p:sp>
        <p:nvSpPr>
          <p:cNvPr id="7" name="Chord 6"/>
          <p:cNvSpPr/>
          <p:nvPr/>
        </p:nvSpPr>
        <p:spPr>
          <a:xfrm rot="5707891">
            <a:off x="6741412" y="3491180"/>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p:cNvSpPr/>
          <p:nvPr/>
        </p:nvSpPr>
        <p:spPr>
          <a:xfrm rot="5707891">
            <a:off x="7656879" y="3491181"/>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p:cNvSpPr/>
          <p:nvPr/>
        </p:nvSpPr>
        <p:spPr>
          <a:xfrm rot="16478358">
            <a:off x="6739025" y="3533627"/>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p:cNvSpPr/>
          <p:nvPr/>
        </p:nvSpPr>
        <p:spPr>
          <a:xfrm rot="16478358">
            <a:off x="7685635" y="3539022"/>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743836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1"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2" nodeType="afterEffect">
                                  <p:stCondLst>
                                    <p:cond delay="3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grpId="2"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3500"/>
                            </p:stCondLst>
                            <p:childTnLst>
                              <p:par>
                                <p:cTn id="22" presetID="1" presetClass="exit" presetSubtype="0" fill="hold" grpId="3" nodeType="afterEffect">
                                  <p:stCondLst>
                                    <p:cond delay="400"/>
                                  </p:stCondLst>
                                  <p:childTnLst>
                                    <p:set>
                                      <p:cBhvr>
                                        <p:cTn id="23" dur="1" fill="hold">
                                          <p:stCondLst>
                                            <p:cond delay="0"/>
                                          </p:stCondLst>
                                        </p:cTn>
                                        <p:tgtEl>
                                          <p:spTgt spid="13"/>
                                        </p:tgtEl>
                                        <p:attrNameLst>
                                          <p:attrName>style.visibility</p:attrName>
                                        </p:attrNameLst>
                                      </p:cBhvr>
                                      <p:to>
                                        <p:strVal val="hidden"/>
                                      </p:to>
                                    </p:set>
                                  </p:childTnLst>
                                </p:cTn>
                              </p:par>
                            </p:childTnLst>
                          </p:cTn>
                        </p:par>
                        <p:par>
                          <p:cTn id="24" fill="hold">
                            <p:stCondLst>
                              <p:cond delay="3900"/>
                            </p:stCondLst>
                            <p:childTnLst>
                              <p:par>
                                <p:cTn id="25" presetID="1" presetClass="exit" presetSubtype="0" fill="hold" grpId="3" nodeType="after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par>
                          <p:cTn id="27" fill="hold">
                            <p:stCondLst>
                              <p:cond delay="3900"/>
                            </p:stCondLst>
                            <p:childTnLst>
                              <p:par>
                                <p:cTn id="28" presetID="1" presetClass="entr" presetSubtype="0" fill="hold" grpId="4" nodeType="afterEffect">
                                  <p:stCondLst>
                                    <p:cond delay="32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7100"/>
                            </p:stCondLst>
                            <p:childTnLst>
                              <p:par>
                                <p:cTn id="31" presetID="1" presetClass="entr" presetSubtype="0" fill="hold" grpId="4"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7100"/>
                            </p:stCondLst>
                            <p:childTnLst>
                              <p:par>
                                <p:cTn id="34" presetID="1" presetClass="exit" presetSubtype="0" fill="hold" grpId="5" nodeType="afterEffect">
                                  <p:stCondLst>
                                    <p:cond delay="400"/>
                                  </p:stCondLst>
                                  <p:childTnLst>
                                    <p:set>
                                      <p:cBhvr>
                                        <p:cTn id="35" dur="1" fill="hold">
                                          <p:stCondLst>
                                            <p:cond delay="0"/>
                                          </p:stCondLst>
                                        </p:cTn>
                                        <p:tgtEl>
                                          <p:spTgt spid="13"/>
                                        </p:tgtEl>
                                        <p:attrNameLst>
                                          <p:attrName>style.visibility</p:attrName>
                                        </p:attrNameLst>
                                      </p:cBhvr>
                                      <p:to>
                                        <p:strVal val="hidden"/>
                                      </p:to>
                                    </p:set>
                                  </p:childTnLst>
                                </p:cTn>
                              </p:par>
                            </p:childTnLst>
                          </p:cTn>
                        </p:par>
                        <p:par>
                          <p:cTn id="36" fill="hold">
                            <p:stCondLst>
                              <p:cond delay="7500"/>
                            </p:stCondLst>
                            <p:childTnLst>
                              <p:par>
                                <p:cTn id="37" presetID="1" presetClass="exit" presetSubtype="0" fill="hold" grpId="5" nodeType="after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7500"/>
                            </p:stCondLst>
                            <p:childTnLst>
                              <p:par>
                                <p:cTn id="40" presetID="1" presetClass="entr" presetSubtype="0" fill="hold" grpId="6" nodeType="afterEffect">
                                  <p:stCondLst>
                                    <p:cond delay="380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11300"/>
                            </p:stCondLst>
                            <p:childTnLst>
                              <p:par>
                                <p:cTn id="43" presetID="1" presetClass="entr" presetSubtype="0" fill="hold" grpId="6"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par>
                          <p:cTn id="45" fill="hold">
                            <p:stCondLst>
                              <p:cond delay="11300"/>
                            </p:stCondLst>
                            <p:childTnLst>
                              <p:par>
                                <p:cTn id="46" presetID="1" presetClass="exit" presetSubtype="0" fill="hold" grpId="7" nodeType="afterEffect">
                                  <p:stCondLst>
                                    <p:cond delay="200"/>
                                  </p:stCondLst>
                                  <p:childTnLst>
                                    <p:set>
                                      <p:cBhvr>
                                        <p:cTn id="47" dur="1" fill="hold">
                                          <p:stCondLst>
                                            <p:cond delay="0"/>
                                          </p:stCondLst>
                                        </p:cTn>
                                        <p:tgtEl>
                                          <p:spTgt spid="13"/>
                                        </p:tgtEl>
                                        <p:attrNameLst>
                                          <p:attrName>style.visibility</p:attrName>
                                        </p:attrNameLst>
                                      </p:cBhvr>
                                      <p:to>
                                        <p:strVal val="hidden"/>
                                      </p:to>
                                    </p:set>
                                  </p:childTnLst>
                                </p:cTn>
                              </p:par>
                            </p:childTnLst>
                          </p:cTn>
                        </p:par>
                        <p:par>
                          <p:cTn id="48" fill="hold">
                            <p:stCondLst>
                              <p:cond delay="11500"/>
                            </p:stCondLst>
                            <p:childTnLst>
                              <p:par>
                                <p:cTn id="49" presetID="1" presetClass="exit" presetSubtype="0" fill="hold" grpId="7" nodeType="after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par>
                          <p:cTn id="51" fill="hold">
                            <p:stCondLst>
                              <p:cond delay="11500"/>
                            </p:stCondLst>
                            <p:childTnLst>
                              <p:par>
                                <p:cTn id="52" presetID="1" presetClass="entr" presetSubtype="0" fill="hold" grpId="8" nodeType="afterEffect">
                                  <p:stCondLst>
                                    <p:cond delay="4700"/>
                                  </p:stCondLst>
                                  <p:childTnLst>
                                    <p:set>
                                      <p:cBhvr>
                                        <p:cTn id="53" dur="1" fill="hold">
                                          <p:stCondLst>
                                            <p:cond delay="0"/>
                                          </p:stCondLst>
                                        </p:cTn>
                                        <p:tgtEl>
                                          <p:spTgt spid="13"/>
                                        </p:tgtEl>
                                        <p:attrNameLst>
                                          <p:attrName>style.visibility</p:attrName>
                                        </p:attrNameLst>
                                      </p:cBhvr>
                                      <p:to>
                                        <p:strVal val="visible"/>
                                      </p:to>
                                    </p:set>
                                  </p:childTnLst>
                                </p:cTn>
                              </p:par>
                            </p:childTnLst>
                          </p:cTn>
                        </p:par>
                        <p:par>
                          <p:cTn id="54" fill="hold">
                            <p:stCondLst>
                              <p:cond delay="16200"/>
                            </p:stCondLst>
                            <p:childTnLst>
                              <p:par>
                                <p:cTn id="55" presetID="1" presetClass="entr" presetSubtype="0" fill="hold" grpId="8" nodeType="after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par>
                          <p:cTn id="57" fill="hold">
                            <p:stCondLst>
                              <p:cond delay="16200"/>
                            </p:stCondLst>
                            <p:childTnLst>
                              <p:par>
                                <p:cTn id="58" presetID="1" presetClass="exit" presetSubtype="0" fill="hold" grpId="9" nodeType="afterEffect">
                                  <p:stCondLst>
                                    <p:cond delay="400"/>
                                  </p:stCondLst>
                                  <p:childTnLst>
                                    <p:set>
                                      <p:cBhvr>
                                        <p:cTn id="59" dur="1" fill="hold">
                                          <p:stCondLst>
                                            <p:cond delay="0"/>
                                          </p:stCondLst>
                                        </p:cTn>
                                        <p:tgtEl>
                                          <p:spTgt spid="13"/>
                                        </p:tgtEl>
                                        <p:attrNameLst>
                                          <p:attrName>style.visibility</p:attrName>
                                        </p:attrNameLst>
                                      </p:cBhvr>
                                      <p:to>
                                        <p:strVal val="hidden"/>
                                      </p:to>
                                    </p:set>
                                  </p:childTnLst>
                                </p:cTn>
                              </p:par>
                            </p:childTnLst>
                          </p:cTn>
                        </p:par>
                        <p:par>
                          <p:cTn id="60" fill="hold">
                            <p:stCondLst>
                              <p:cond delay="16600"/>
                            </p:stCondLst>
                            <p:childTnLst>
                              <p:par>
                                <p:cTn id="61" presetID="1" presetClass="exit" presetSubtype="0" fill="hold" grpId="9" nodeType="after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par>
                          <p:cTn id="63" fill="hold">
                            <p:stCondLst>
                              <p:cond delay="16600"/>
                            </p:stCondLst>
                            <p:childTnLst>
                              <p:par>
                                <p:cTn id="64" presetID="1" presetClass="entr" presetSubtype="0" fill="hold" grpId="10" nodeType="afterEffect">
                                  <p:stCondLst>
                                    <p:cond delay="370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p:stCondLst>
                              <p:cond delay="20300"/>
                            </p:stCondLst>
                            <p:childTnLst>
                              <p:par>
                                <p:cTn id="67" presetID="1" presetClass="entr" presetSubtype="0" fill="hold" grpId="1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p:stCondLst>
                              <p:cond delay="20300"/>
                            </p:stCondLst>
                            <p:childTnLst>
                              <p:par>
                                <p:cTn id="70" presetID="1" presetClass="exit" presetSubtype="0" fill="hold" grpId="11" nodeType="afterEffect">
                                  <p:stCondLst>
                                    <p:cond delay="300"/>
                                  </p:stCondLst>
                                  <p:childTnLst>
                                    <p:set>
                                      <p:cBhvr>
                                        <p:cTn id="71" dur="1" fill="hold">
                                          <p:stCondLst>
                                            <p:cond delay="0"/>
                                          </p:stCondLst>
                                        </p:cTn>
                                        <p:tgtEl>
                                          <p:spTgt spid="13"/>
                                        </p:tgtEl>
                                        <p:attrNameLst>
                                          <p:attrName>style.visibility</p:attrName>
                                        </p:attrNameLst>
                                      </p:cBhvr>
                                      <p:to>
                                        <p:strVal val="hidden"/>
                                      </p:to>
                                    </p:set>
                                  </p:childTnLst>
                                </p:cTn>
                              </p:par>
                            </p:childTnLst>
                          </p:cTn>
                        </p:par>
                        <p:par>
                          <p:cTn id="72" fill="hold">
                            <p:stCondLst>
                              <p:cond delay="20600"/>
                            </p:stCondLst>
                            <p:childTnLst>
                              <p:par>
                                <p:cTn id="73" presetID="1" presetClass="exit" presetSubtype="0" fill="hold" grpId="11" nodeType="after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par>
                          <p:cTn id="75" fill="hold">
                            <p:stCondLst>
                              <p:cond delay="20600"/>
                            </p:stCondLst>
                            <p:childTnLst>
                              <p:par>
                                <p:cTn id="76" presetID="1" presetClass="entr" presetSubtype="0" fill="hold" grpId="12" nodeType="afterEffect">
                                  <p:stCondLst>
                                    <p:cond delay="3300"/>
                                  </p:stCondLst>
                                  <p:childTnLst>
                                    <p:set>
                                      <p:cBhvr>
                                        <p:cTn id="77" dur="1" fill="hold">
                                          <p:stCondLst>
                                            <p:cond delay="0"/>
                                          </p:stCondLst>
                                        </p:cTn>
                                        <p:tgtEl>
                                          <p:spTgt spid="13"/>
                                        </p:tgtEl>
                                        <p:attrNameLst>
                                          <p:attrName>style.visibility</p:attrName>
                                        </p:attrNameLst>
                                      </p:cBhvr>
                                      <p:to>
                                        <p:strVal val="visible"/>
                                      </p:to>
                                    </p:set>
                                  </p:childTnLst>
                                </p:cTn>
                              </p:par>
                            </p:childTnLst>
                          </p:cTn>
                        </p:par>
                        <p:par>
                          <p:cTn id="78" fill="hold">
                            <p:stCondLst>
                              <p:cond delay="23900"/>
                            </p:stCondLst>
                            <p:childTnLst>
                              <p:par>
                                <p:cTn id="79" presetID="1" presetClass="entr" presetSubtype="0" fill="hold" grpId="12" nodeType="after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childTnLst>
                          </p:cTn>
                        </p:par>
                        <p:par>
                          <p:cTn id="81" fill="hold">
                            <p:stCondLst>
                              <p:cond delay="23900"/>
                            </p:stCondLst>
                            <p:childTnLst>
                              <p:par>
                                <p:cTn id="82" presetID="1" presetClass="exit" presetSubtype="0" fill="hold" grpId="13" nodeType="afterEffect">
                                  <p:stCondLst>
                                    <p:cond delay="300"/>
                                  </p:stCondLst>
                                  <p:childTnLst>
                                    <p:set>
                                      <p:cBhvr>
                                        <p:cTn id="83" dur="1" fill="hold">
                                          <p:stCondLst>
                                            <p:cond delay="0"/>
                                          </p:stCondLst>
                                        </p:cTn>
                                        <p:tgtEl>
                                          <p:spTgt spid="13"/>
                                        </p:tgtEl>
                                        <p:attrNameLst>
                                          <p:attrName>style.visibility</p:attrName>
                                        </p:attrNameLst>
                                      </p:cBhvr>
                                      <p:to>
                                        <p:strVal val="hidden"/>
                                      </p:to>
                                    </p:set>
                                  </p:childTnLst>
                                </p:cTn>
                              </p:par>
                            </p:childTnLst>
                          </p:cTn>
                        </p:par>
                        <p:par>
                          <p:cTn id="84" fill="hold">
                            <p:stCondLst>
                              <p:cond delay="24200"/>
                            </p:stCondLst>
                            <p:childTnLst>
                              <p:par>
                                <p:cTn id="85" presetID="1" presetClass="exit" presetSubtype="0" fill="hold" grpId="13" nodeType="afterEffect">
                                  <p:stCondLst>
                                    <p:cond delay="0"/>
                                  </p:stCondLst>
                                  <p:childTnLst>
                                    <p:set>
                                      <p:cBhvr>
                                        <p:cTn id="86" dur="1" fill="hold">
                                          <p:stCondLst>
                                            <p:cond delay="0"/>
                                          </p:stCondLst>
                                        </p:cTn>
                                        <p:tgtEl>
                                          <p:spTgt spid="12"/>
                                        </p:tgtEl>
                                        <p:attrNameLst>
                                          <p:attrName>style.visibility</p:attrName>
                                        </p:attrNameLst>
                                      </p:cBhvr>
                                      <p:to>
                                        <p:strVal val="hidden"/>
                                      </p:to>
                                    </p:set>
                                  </p:childTnLst>
                                </p:cTn>
                              </p:par>
                            </p:childTnLst>
                          </p:cTn>
                        </p:par>
                        <p:par>
                          <p:cTn id="87" fill="hold">
                            <p:stCondLst>
                              <p:cond delay="24200"/>
                            </p:stCondLst>
                            <p:childTnLst>
                              <p:par>
                                <p:cTn id="88" presetID="1" presetClass="entr" presetSubtype="0" fill="hold" grpId="14" nodeType="afterEffect">
                                  <p:stCondLst>
                                    <p:cond delay="4300"/>
                                  </p:stCondLst>
                                  <p:childTnLst>
                                    <p:set>
                                      <p:cBhvr>
                                        <p:cTn id="89" dur="1" fill="hold">
                                          <p:stCondLst>
                                            <p:cond delay="0"/>
                                          </p:stCondLst>
                                        </p:cTn>
                                        <p:tgtEl>
                                          <p:spTgt spid="13"/>
                                        </p:tgtEl>
                                        <p:attrNameLst>
                                          <p:attrName>style.visibility</p:attrName>
                                        </p:attrNameLst>
                                      </p:cBhvr>
                                      <p:to>
                                        <p:strVal val="visible"/>
                                      </p:to>
                                    </p:set>
                                  </p:childTnLst>
                                </p:cTn>
                              </p:par>
                            </p:childTnLst>
                          </p:cTn>
                        </p:par>
                        <p:par>
                          <p:cTn id="90" fill="hold">
                            <p:stCondLst>
                              <p:cond delay="28500"/>
                            </p:stCondLst>
                            <p:childTnLst>
                              <p:par>
                                <p:cTn id="91" presetID="1" presetClass="entr" presetSubtype="0" fill="hold" grpId="14" nodeType="after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childTnLst>
                          </p:cTn>
                        </p:par>
                        <p:par>
                          <p:cTn id="93" fill="hold">
                            <p:stCondLst>
                              <p:cond delay="28500"/>
                            </p:stCondLst>
                            <p:childTnLst>
                              <p:par>
                                <p:cTn id="94" presetID="1" presetClass="exit" presetSubtype="0" fill="hold" grpId="15" nodeType="afterEffect">
                                  <p:stCondLst>
                                    <p:cond delay="300"/>
                                  </p:stCondLst>
                                  <p:childTnLst>
                                    <p:set>
                                      <p:cBhvr>
                                        <p:cTn id="95" dur="1" fill="hold">
                                          <p:stCondLst>
                                            <p:cond delay="0"/>
                                          </p:stCondLst>
                                        </p:cTn>
                                        <p:tgtEl>
                                          <p:spTgt spid="13"/>
                                        </p:tgtEl>
                                        <p:attrNameLst>
                                          <p:attrName>style.visibility</p:attrName>
                                        </p:attrNameLst>
                                      </p:cBhvr>
                                      <p:to>
                                        <p:strVal val="hidden"/>
                                      </p:to>
                                    </p:set>
                                  </p:childTnLst>
                                </p:cTn>
                              </p:par>
                            </p:childTnLst>
                          </p:cTn>
                        </p:par>
                        <p:par>
                          <p:cTn id="96" fill="hold">
                            <p:stCondLst>
                              <p:cond delay="28800"/>
                            </p:stCondLst>
                            <p:childTnLst>
                              <p:par>
                                <p:cTn id="97" presetID="1" presetClass="exit" presetSubtype="0" fill="hold" grpId="15" nodeType="afterEffect">
                                  <p:stCondLst>
                                    <p:cond delay="0"/>
                                  </p:stCondLst>
                                  <p:childTnLst>
                                    <p:set>
                                      <p:cBhvr>
                                        <p:cTn id="9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2" grpId="4" animBg="1"/>
      <p:bldP spid="12" grpId="5" animBg="1"/>
      <p:bldP spid="12" grpId="6" animBg="1"/>
      <p:bldP spid="12" grpId="7" animBg="1"/>
      <p:bldP spid="12" grpId="8" animBg="1"/>
      <p:bldP spid="12" grpId="9" animBg="1"/>
      <p:bldP spid="12" grpId="10" animBg="1"/>
      <p:bldP spid="12" grpId="11" animBg="1"/>
      <p:bldP spid="12" grpId="12" animBg="1"/>
      <p:bldP spid="12" grpId="13" animBg="1"/>
      <p:bldP spid="12" grpId="14" animBg="1"/>
      <p:bldP spid="12" grpId="15" animBg="1"/>
      <p:bldP spid="13" grpId="0" animBg="1"/>
      <p:bldP spid="13" grpId="1" animBg="1"/>
      <p:bldP spid="13" grpId="2" animBg="1"/>
      <p:bldP spid="13" grpId="3" animBg="1"/>
      <p:bldP spid="13" grpId="4" animBg="1"/>
      <p:bldP spid="13" grpId="5" animBg="1"/>
      <p:bldP spid="13" grpId="6" animBg="1"/>
      <p:bldP spid="13" grpId="7" animBg="1"/>
      <p:bldP spid="13" grpId="8" animBg="1"/>
      <p:bldP spid="13" grpId="9" animBg="1"/>
      <p:bldP spid="13" grpId="10" animBg="1"/>
      <p:bldP spid="13" grpId="11" animBg="1"/>
      <p:bldP spid="13" grpId="12" animBg="1"/>
      <p:bldP spid="13" grpId="13" animBg="1"/>
      <p:bldP spid="13" grpId="14" animBg="1"/>
      <p:bldP spid="13" grpId="15"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14745" y="228600"/>
            <a:ext cx="5791200" cy="6400800"/>
          </a:xfrm>
        </p:spPr>
        <p:txBody>
          <a:bodyPr/>
          <a:lstStyle/>
          <a:p>
            <a:pPr marL="0" indent="0" algn="ctr" eaLnBrk="1" hangingPunct="1">
              <a:lnSpc>
                <a:spcPct val="80000"/>
              </a:lnSpc>
              <a:buFontTx/>
              <a:buNone/>
            </a:pPr>
            <a:r>
              <a:rPr lang="en-US" sz="4000" b="1" dirty="0"/>
              <a:t>In a Blink…</a:t>
            </a:r>
            <a:endParaRPr lang="en-US" sz="2800" b="1" dirty="0"/>
          </a:p>
          <a:p>
            <a:pPr marL="0" indent="0" eaLnBrk="1" hangingPunct="1">
              <a:lnSpc>
                <a:spcPct val="80000"/>
              </a:lnSpc>
              <a:buFontTx/>
              <a:buNone/>
            </a:pPr>
            <a:r>
              <a:rPr lang="en-US" sz="2600" b="1" dirty="0"/>
              <a:t>What You Do:  </a:t>
            </a:r>
            <a:endParaRPr lang="en-US" sz="2600" dirty="0"/>
          </a:p>
          <a:p>
            <a:pPr marL="0" indent="0" algn="just">
              <a:lnSpc>
                <a:spcPts val="2400"/>
              </a:lnSpc>
              <a:spcBef>
                <a:spcPts val="0"/>
              </a:spcBef>
              <a:buNone/>
            </a:pPr>
            <a:r>
              <a:rPr lang="en-US" sz="2400" b="1" dirty="0"/>
              <a:t>Part 1: </a:t>
            </a:r>
            <a:r>
              <a:rPr lang="en-US" sz="2200" dirty="0"/>
              <a:t>Have your partner read a book or do an everyday activity.  The point is to not think about blinking.  Count the number of times your partner blinks in one minute.  Record that information in the chart on your paper.   Change roles.  Complete this activity for a total of two trials.</a:t>
            </a:r>
          </a:p>
          <a:p>
            <a:pPr marL="0" indent="0" algn="just">
              <a:lnSpc>
                <a:spcPts val="2400"/>
              </a:lnSpc>
              <a:spcBef>
                <a:spcPts val="0"/>
              </a:spcBef>
              <a:buNone/>
            </a:pPr>
            <a:r>
              <a:rPr lang="en-US" sz="2400" b="1" dirty="0"/>
              <a:t>Part 2: </a:t>
            </a:r>
            <a:r>
              <a:rPr lang="en-US" sz="2200" dirty="0"/>
              <a:t>Record the length of time your partner can go without blinking.  Record that information in the chart.  Change roles.</a:t>
            </a:r>
          </a:p>
          <a:p>
            <a:pPr marL="0" indent="0" algn="just">
              <a:lnSpc>
                <a:spcPts val="2400"/>
              </a:lnSpc>
              <a:spcBef>
                <a:spcPts val="0"/>
              </a:spcBef>
              <a:buNone/>
            </a:pPr>
            <a:r>
              <a:rPr lang="en-US" sz="2400" b="1" dirty="0"/>
              <a:t>Part 3:  </a:t>
            </a:r>
            <a:r>
              <a:rPr lang="en-US" sz="2200" dirty="0"/>
              <a:t>Obtain a transparent piece of saran wrap or an overhead transparency.  Have your partner hold the transparency in front of their eyes, about 6 inches away from their face.  Instruct them to try and keep their eyes open as you gently toss a wadded up piece of paper at the transparency.  Watch their eyes carefully and record in the chart whether or not they blinked.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4435" y="1614055"/>
            <a:ext cx="2901950" cy="3657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6983" y="3519055"/>
            <a:ext cx="609600" cy="609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323" y="3519055"/>
            <a:ext cx="609600" cy="609600"/>
          </a:xfrm>
          <a:prstGeom prst="rect">
            <a:avLst/>
          </a:prstGeom>
        </p:spPr>
      </p:pic>
      <p:sp>
        <p:nvSpPr>
          <p:cNvPr id="7" name="Chord 6"/>
          <p:cNvSpPr/>
          <p:nvPr/>
        </p:nvSpPr>
        <p:spPr>
          <a:xfrm rot="5707891">
            <a:off x="6726982" y="3505035"/>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p:cNvSpPr/>
          <p:nvPr/>
        </p:nvSpPr>
        <p:spPr>
          <a:xfrm rot="5707891">
            <a:off x="7642449" y="3505036"/>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p:cNvSpPr/>
          <p:nvPr/>
        </p:nvSpPr>
        <p:spPr>
          <a:xfrm rot="16478358">
            <a:off x="6724595" y="3547482"/>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p:cNvSpPr/>
          <p:nvPr/>
        </p:nvSpPr>
        <p:spPr>
          <a:xfrm rot="16478358">
            <a:off x="7671205" y="3552877"/>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1553613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1"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2" nodeType="afterEffect">
                                  <p:stCondLst>
                                    <p:cond delay="3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grpId="2"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3500"/>
                            </p:stCondLst>
                            <p:childTnLst>
                              <p:par>
                                <p:cTn id="22" presetID="1" presetClass="exit" presetSubtype="0" fill="hold" grpId="3" nodeType="afterEffect">
                                  <p:stCondLst>
                                    <p:cond delay="400"/>
                                  </p:stCondLst>
                                  <p:childTnLst>
                                    <p:set>
                                      <p:cBhvr>
                                        <p:cTn id="23" dur="1" fill="hold">
                                          <p:stCondLst>
                                            <p:cond delay="0"/>
                                          </p:stCondLst>
                                        </p:cTn>
                                        <p:tgtEl>
                                          <p:spTgt spid="13"/>
                                        </p:tgtEl>
                                        <p:attrNameLst>
                                          <p:attrName>style.visibility</p:attrName>
                                        </p:attrNameLst>
                                      </p:cBhvr>
                                      <p:to>
                                        <p:strVal val="hidden"/>
                                      </p:to>
                                    </p:set>
                                  </p:childTnLst>
                                </p:cTn>
                              </p:par>
                            </p:childTnLst>
                          </p:cTn>
                        </p:par>
                        <p:par>
                          <p:cTn id="24" fill="hold">
                            <p:stCondLst>
                              <p:cond delay="3900"/>
                            </p:stCondLst>
                            <p:childTnLst>
                              <p:par>
                                <p:cTn id="25" presetID="1" presetClass="exit" presetSubtype="0" fill="hold" grpId="3" nodeType="after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par>
                          <p:cTn id="27" fill="hold">
                            <p:stCondLst>
                              <p:cond delay="3900"/>
                            </p:stCondLst>
                            <p:childTnLst>
                              <p:par>
                                <p:cTn id="28" presetID="1" presetClass="entr" presetSubtype="0" fill="hold" grpId="4" nodeType="afterEffect">
                                  <p:stCondLst>
                                    <p:cond delay="32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7100"/>
                            </p:stCondLst>
                            <p:childTnLst>
                              <p:par>
                                <p:cTn id="31" presetID="1" presetClass="entr" presetSubtype="0" fill="hold" grpId="4"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7100"/>
                            </p:stCondLst>
                            <p:childTnLst>
                              <p:par>
                                <p:cTn id="34" presetID="1" presetClass="exit" presetSubtype="0" fill="hold" grpId="5" nodeType="afterEffect">
                                  <p:stCondLst>
                                    <p:cond delay="400"/>
                                  </p:stCondLst>
                                  <p:childTnLst>
                                    <p:set>
                                      <p:cBhvr>
                                        <p:cTn id="35" dur="1" fill="hold">
                                          <p:stCondLst>
                                            <p:cond delay="0"/>
                                          </p:stCondLst>
                                        </p:cTn>
                                        <p:tgtEl>
                                          <p:spTgt spid="13"/>
                                        </p:tgtEl>
                                        <p:attrNameLst>
                                          <p:attrName>style.visibility</p:attrName>
                                        </p:attrNameLst>
                                      </p:cBhvr>
                                      <p:to>
                                        <p:strVal val="hidden"/>
                                      </p:to>
                                    </p:set>
                                  </p:childTnLst>
                                </p:cTn>
                              </p:par>
                            </p:childTnLst>
                          </p:cTn>
                        </p:par>
                        <p:par>
                          <p:cTn id="36" fill="hold">
                            <p:stCondLst>
                              <p:cond delay="7500"/>
                            </p:stCondLst>
                            <p:childTnLst>
                              <p:par>
                                <p:cTn id="37" presetID="1" presetClass="exit" presetSubtype="0" fill="hold" grpId="5" nodeType="after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7500"/>
                            </p:stCondLst>
                            <p:childTnLst>
                              <p:par>
                                <p:cTn id="40" presetID="1" presetClass="entr" presetSubtype="0" fill="hold" grpId="6" nodeType="afterEffect">
                                  <p:stCondLst>
                                    <p:cond delay="380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11300"/>
                            </p:stCondLst>
                            <p:childTnLst>
                              <p:par>
                                <p:cTn id="43" presetID="1" presetClass="entr" presetSubtype="0" fill="hold" grpId="6"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par>
                          <p:cTn id="45" fill="hold">
                            <p:stCondLst>
                              <p:cond delay="11300"/>
                            </p:stCondLst>
                            <p:childTnLst>
                              <p:par>
                                <p:cTn id="46" presetID="1" presetClass="exit" presetSubtype="0" fill="hold" grpId="7" nodeType="afterEffect">
                                  <p:stCondLst>
                                    <p:cond delay="200"/>
                                  </p:stCondLst>
                                  <p:childTnLst>
                                    <p:set>
                                      <p:cBhvr>
                                        <p:cTn id="47" dur="1" fill="hold">
                                          <p:stCondLst>
                                            <p:cond delay="0"/>
                                          </p:stCondLst>
                                        </p:cTn>
                                        <p:tgtEl>
                                          <p:spTgt spid="13"/>
                                        </p:tgtEl>
                                        <p:attrNameLst>
                                          <p:attrName>style.visibility</p:attrName>
                                        </p:attrNameLst>
                                      </p:cBhvr>
                                      <p:to>
                                        <p:strVal val="hidden"/>
                                      </p:to>
                                    </p:set>
                                  </p:childTnLst>
                                </p:cTn>
                              </p:par>
                            </p:childTnLst>
                          </p:cTn>
                        </p:par>
                        <p:par>
                          <p:cTn id="48" fill="hold">
                            <p:stCondLst>
                              <p:cond delay="11500"/>
                            </p:stCondLst>
                            <p:childTnLst>
                              <p:par>
                                <p:cTn id="49" presetID="1" presetClass="exit" presetSubtype="0" fill="hold" grpId="7" nodeType="after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par>
                          <p:cTn id="51" fill="hold">
                            <p:stCondLst>
                              <p:cond delay="11500"/>
                            </p:stCondLst>
                            <p:childTnLst>
                              <p:par>
                                <p:cTn id="52" presetID="1" presetClass="entr" presetSubtype="0" fill="hold" grpId="8" nodeType="afterEffect">
                                  <p:stCondLst>
                                    <p:cond delay="4700"/>
                                  </p:stCondLst>
                                  <p:childTnLst>
                                    <p:set>
                                      <p:cBhvr>
                                        <p:cTn id="53" dur="1" fill="hold">
                                          <p:stCondLst>
                                            <p:cond delay="0"/>
                                          </p:stCondLst>
                                        </p:cTn>
                                        <p:tgtEl>
                                          <p:spTgt spid="13"/>
                                        </p:tgtEl>
                                        <p:attrNameLst>
                                          <p:attrName>style.visibility</p:attrName>
                                        </p:attrNameLst>
                                      </p:cBhvr>
                                      <p:to>
                                        <p:strVal val="visible"/>
                                      </p:to>
                                    </p:set>
                                  </p:childTnLst>
                                </p:cTn>
                              </p:par>
                            </p:childTnLst>
                          </p:cTn>
                        </p:par>
                        <p:par>
                          <p:cTn id="54" fill="hold">
                            <p:stCondLst>
                              <p:cond delay="16200"/>
                            </p:stCondLst>
                            <p:childTnLst>
                              <p:par>
                                <p:cTn id="55" presetID="1" presetClass="entr" presetSubtype="0" fill="hold" grpId="8" nodeType="after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par>
                          <p:cTn id="57" fill="hold">
                            <p:stCondLst>
                              <p:cond delay="16200"/>
                            </p:stCondLst>
                            <p:childTnLst>
                              <p:par>
                                <p:cTn id="58" presetID="1" presetClass="exit" presetSubtype="0" fill="hold" grpId="9" nodeType="afterEffect">
                                  <p:stCondLst>
                                    <p:cond delay="400"/>
                                  </p:stCondLst>
                                  <p:childTnLst>
                                    <p:set>
                                      <p:cBhvr>
                                        <p:cTn id="59" dur="1" fill="hold">
                                          <p:stCondLst>
                                            <p:cond delay="0"/>
                                          </p:stCondLst>
                                        </p:cTn>
                                        <p:tgtEl>
                                          <p:spTgt spid="13"/>
                                        </p:tgtEl>
                                        <p:attrNameLst>
                                          <p:attrName>style.visibility</p:attrName>
                                        </p:attrNameLst>
                                      </p:cBhvr>
                                      <p:to>
                                        <p:strVal val="hidden"/>
                                      </p:to>
                                    </p:set>
                                  </p:childTnLst>
                                </p:cTn>
                              </p:par>
                            </p:childTnLst>
                          </p:cTn>
                        </p:par>
                        <p:par>
                          <p:cTn id="60" fill="hold">
                            <p:stCondLst>
                              <p:cond delay="16600"/>
                            </p:stCondLst>
                            <p:childTnLst>
                              <p:par>
                                <p:cTn id="61" presetID="1" presetClass="exit" presetSubtype="0" fill="hold" grpId="9" nodeType="after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par>
                          <p:cTn id="63" fill="hold">
                            <p:stCondLst>
                              <p:cond delay="16600"/>
                            </p:stCondLst>
                            <p:childTnLst>
                              <p:par>
                                <p:cTn id="64" presetID="1" presetClass="entr" presetSubtype="0" fill="hold" grpId="10" nodeType="afterEffect">
                                  <p:stCondLst>
                                    <p:cond delay="370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p:stCondLst>
                              <p:cond delay="20300"/>
                            </p:stCondLst>
                            <p:childTnLst>
                              <p:par>
                                <p:cTn id="67" presetID="1" presetClass="entr" presetSubtype="0" fill="hold" grpId="1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p:stCondLst>
                              <p:cond delay="20300"/>
                            </p:stCondLst>
                            <p:childTnLst>
                              <p:par>
                                <p:cTn id="70" presetID="1" presetClass="exit" presetSubtype="0" fill="hold" grpId="11" nodeType="afterEffect">
                                  <p:stCondLst>
                                    <p:cond delay="300"/>
                                  </p:stCondLst>
                                  <p:childTnLst>
                                    <p:set>
                                      <p:cBhvr>
                                        <p:cTn id="71" dur="1" fill="hold">
                                          <p:stCondLst>
                                            <p:cond delay="0"/>
                                          </p:stCondLst>
                                        </p:cTn>
                                        <p:tgtEl>
                                          <p:spTgt spid="13"/>
                                        </p:tgtEl>
                                        <p:attrNameLst>
                                          <p:attrName>style.visibility</p:attrName>
                                        </p:attrNameLst>
                                      </p:cBhvr>
                                      <p:to>
                                        <p:strVal val="hidden"/>
                                      </p:to>
                                    </p:set>
                                  </p:childTnLst>
                                </p:cTn>
                              </p:par>
                            </p:childTnLst>
                          </p:cTn>
                        </p:par>
                        <p:par>
                          <p:cTn id="72" fill="hold">
                            <p:stCondLst>
                              <p:cond delay="20600"/>
                            </p:stCondLst>
                            <p:childTnLst>
                              <p:par>
                                <p:cTn id="73" presetID="1" presetClass="exit" presetSubtype="0" fill="hold" grpId="11" nodeType="after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par>
                          <p:cTn id="75" fill="hold">
                            <p:stCondLst>
                              <p:cond delay="20600"/>
                            </p:stCondLst>
                            <p:childTnLst>
                              <p:par>
                                <p:cTn id="76" presetID="1" presetClass="entr" presetSubtype="0" fill="hold" grpId="12" nodeType="afterEffect">
                                  <p:stCondLst>
                                    <p:cond delay="3300"/>
                                  </p:stCondLst>
                                  <p:childTnLst>
                                    <p:set>
                                      <p:cBhvr>
                                        <p:cTn id="77" dur="1" fill="hold">
                                          <p:stCondLst>
                                            <p:cond delay="0"/>
                                          </p:stCondLst>
                                        </p:cTn>
                                        <p:tgtEl>
                                          <p:spTgt spid="13"/>
                                        </p:tgtEl>
                                        <p:attrNameLst>
                                          <p:attrName>style.visibility</p:attrName>
                                        </p:attrNameLst>
                                      </p:cBhvr>
                                      <p:to>
                                        <p:strVal val="visible"/>
                                      </p:to>
                                    </p:set>
                                  </p:childTnLst>
                                </p:cTn>
                              </p:par>
                            </p:childTnLst>
                          </p:cTn>
                        </p:par>
                        <p:par>
                          <p:cTn id="78" fill="hold">
                            <p:stCondLst>
                              <p:cond delay="23900"/>
                            </p:stCondLst>
                            <p:childTnLst>
                              <p:par>
                                <p:cTn id="79" presetID="1" presetClass="entr" presetSubtype="0" fill="hold" grpId="12" nodeType="after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childTnLst>
                          </p:cTn>
                        </p:par>
                        <p:par>
                          <p:cTn id="81" fill="hold">
                            <p:stCondLst>
                              <p:cond delay="23900"/>
                            </p:stCondLst>
                            <p:childTnLst>
                              <p:par>
                                <p:cTn id="82" presetID="1" presetClass="exit" presetSubtype="0" fill="hold" grpId="13" nodeType="afterEffect">
                                  <p:stCondLst>
                                    <p:cond delay="300"/>
                                  </p:stCondLst>
                                  <p:childTnLst>
                                    <p:set>
                                      <p:cBhvr>
                                        <p:cTn id="83" dur="1" fill="hold">
                                          <p:stCondLst>
                                            <p:cond delay="0"/>
                                          </p:stCondLst>
                                        </p:cTn>
                                        <p:tgtEl>
                                          <p:spTgt spid="13"/>
                                        </p:tgtEl>
                                        <p:attrNameLst>
                                          <p:attrName>style.visibility</p:attrName>
                                        </p:attrNameLst>
                                      </p:cBhvr>
                                      <p:to>
                                        <p:strVal val="hidden"/>
                                      </p:to>
                                    </p:set>
                                  </p:childTnLst>
                                </p:cTn>
                              </p:par>
                            </p:childTnLst>
                          </p:cTn>
                        </p:par>
                        <p:par>
                          <p:cTn id="84" fill="hold">
                            <p:stCondLst>
                              <p:cond delay="24200"/>
                            </p:stCondLst>
                            <p:childTnLst>
                              <p:par>
                                <p:cTn id="85" presetID="1" presetClass="exit" presetSubtype="0" fill="hold" grpId="13" nodeType="afterEffect">
                                  <p:stCondLst>
                                    <p:cond delay="0"/>
                                  </p:stCondLst>
                                  <p:childTnLst>
                                    <p:set>
                                      <p:cBhvr>
                                        <p:cTn id="86" dur="1" fill="hold">
                                          <p:stCondLst>
                                            <p:cond delay="0"/>
                                          </p:stCondLst>
                                        </p:cTn>
                                        <p:tgtEl>
                                          <p:spTgt spid="12"/>
                                        </p:tgtEl>
                                        <p:attrNameLst>
                                          <p:attrName>style.visibility</p:attrName>
                                        </p:attrNameLst>
                                      </p:cBhvr>
                                      <p:to>
                                        <p:strVal val="hidden"/>
                                      </p:to>
                                    </p:set>
                                  </p:childTnLst>
                                </p:cTn>
                              </p:par>
                            </p:childTnLst>
                          </p:cTn>
                        </p:par>
                        <p:par>
                          <p:cTn id="87" fill="hold">
                            <p:stCondLst>
                              <p:cond delay="24200"/>
                            </p:stCondLst>
                            <p:childTnLst>
                              <p:par>
                                <p:cTn id="88" presetID="1" presetClass="entr" presetSubtype="0" fill="hold" grpId="14" nodeType="afterEffect">
                                  <p:stCondLst>
                                    <p:cond delay="4300"/>
                                  </p:stCondLst>
                                  <p:childTnLst>
                                    <p:set>
                                      <p:cBhvr>
                                        <p:cTn id="89" dur="1" fill="hold">
                                          <p:stCondLst>
                                            <p:cond delay="0"/>
                                          </p:stCondLst>
                                        </p:cTn>
                                        <p:tgtEl>
                                          <p:spTgt spid="13"/>
                                        </p:tgtEl>
                                        <p:attrNameLst>
                                          <p:attrName>style.visibility</p:attrName>
                                        </p:attrNameLst>
                                      </p:cBhvr>
                                      <p:to>
                                        <p:strVal val="visible"/>
                                      </p:to>
                                    </p:set>
                                  </p:childTnLst>
                                </p:cTn>
                              </p:par>
                            </p:childTnLst>
                          </p:cTn>
                        </p:par>
                        <p:par>
                          <p:cTn id="90" fill="hold">
                            <p:stCondLst>
                              <p:cond delay="28500"/>
                            </p:stCondLst>
                            <p:childTnLst>
                              <p:par>
                                <p:cTn id="91" presetID="1" presetClass="entr" presetSubtype="0" fill="hold" grpId="14" nodeType="after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childTnLst>
                          </p:cTn>
                        </p:par>
                        <p:par>
                          <p:cTn id="93" fill="hold">
                            <p:stCondLst>
                              <p:cond delay="28500"/>
                            </p:stCondLst>
                            <p:childTnLst>
                              <p:par>
                                <p:cTn id="94" presetID="1" presetClass="exit" presetSubtype="0" fill="hold" grpId="15" nodeType="afterEffect">
                                  <p:stCondLst>
                                    <p:cond delay="300"/>
                                  </p:stCondLst>
                                  <p:childTnLst>
                                    <p:set>
                                      <p:cBhvr>
                                        <p:cTn id="95" dur="1" fill="hold">
                                          <p:stCondLst>
                                            <p:cond delay="0"/>
                                          </p:stCondLst>
                                        </p:cTn>
                                        <p:tgtEl>
                                          <p:spTgt spid="13"/>
                                        </p:tgtEl>
                                        <p:attrNameLst>
                                          <p:attrName>style.visibility</p:attrName>
                                        </p:attrNameLst>
                                      </p:cBhvr>
                                      <p:to>
                                        <p:strVal val="hidden"/>
                                      </p:to>
                                    </p:set>
                                  </p:childTnLst>
                                </p:cTn>
                              </p:par>
                            </p:childTnLst>
                          </p:cTn>
                        </p:par>
                        <p:par>
                          <p:cTn id="96" fill="hold">
                            <p:stCondLst>
                              <p:cond delay="28800"/>
                            </p:stCondLst>
                            <p:childTnLst>
                              <p:par>
                                <p:cTn id="97" presetID="1" presetClass="exit" presetSubtype="0" fill="hold" grpId="15" nodeType="afterEffect">
                                  <p:stCondLst>
                                    <p:cond delay="0"/>
                                  </p:stCondLst>
                                  <p:childTnLst>
                                    <p:set>
                                      <p:cBhvr>
                                        <p:cTn id="9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2" grpId="4" animBg="1"/>
      <p:bldP spid="12" grpId="5" animBg="1"/>
      <p:bldP spid="12" grpId="6" animBg="1"/>
      <p:bldP spid="12" grpId="7" animBg="1"/>
      <p:bldP spid="12" grpId="8" animBg="1"/>
      <p:bldP spid="12" grpId="9" animBg="1"/>
      <p:bldP spid="12" grpId="10" animBg="1"/>
      <p:bldP spid="12" grpId="11" animBg="1"/>
      <p:bldP spid="12" grpId="12" animBg="1"/>
      <p:bldP spid="12" grpId="13" animBg="1"/>
      <p:bldP spid="12" grpId="14" animBg="1"/>
      <p:bldP spid="12" grpId="15" animBg="1"/>
      <p:bldP spid="13" grpId="0" animBg="1"/>
      <p:bldP spid="13" grpId="1" animBg="1"/>
      <p:bldP spid="13" grpId="2" animBg="1"/>
      <p:bldP spid="13" grpId="3" animBg="1"/>
      <p:bldP spid="13" grpId="4" animBg="1"/>
      <p:bldP spid="13" grpId="5" animBg="1"/>
      <p:bldP spid="13" grpId="6" animBg="1"/>
      <p:bldP spid="13" grpId="7" animBg="1"/>
      <p:bldP spid="13" grpId="8" animBg="1"/>
      <p:bldP spid="13" grpId="9" animBg="1"/>
      <p:bldP spid="13" grpId="10" animBg="1"/>
      <p:bldP spid="13" grpId="11" animBg="1"/>
      <p:bldP spid="13" grpId="12" animBg="1"/>
      <p:bldP spid="13" grpId="13" animBg="1"/>
      <p:bldP spid="13" grpId="14" animBg="1"/>
      <p:bldP spid="13" grpId="15"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98500" y="38100"/>
            <a:ext cx="7772400" cy="1143000"/>
          </a:xfrm>
        </p:spPr>
        <p:txBody>
          <a:bodyPr/>
          <a:lstStyle/>
          <a:p>
            <a:pPr eaLnBrk="1" hangingPunct="1"/>
            <a:r>
              <a:rPr lang="en-US" b="1" dirty="0"/>
              <a:t>Facts about Cells</a:t>
            </a:r>
          </a:p>
        </p:txBody>
      </p:sp>
      <p:sp>
        <p:nvSpPr>
          <p:cNvPr id="5" name="Content Placeholder 4">
            <a:extLst>
              <a:ext uri="{FF2B5EF4-FFF2-40B4-BE49-F238E27FC236}">
                <a16:creationId xmlns:a16="http://schemas.microsoft.com/office/drawing/2014/main" xmlns="" id="{EE9FB26E-076C-4885-8DF4-187A586D0839}"/>
              </a:ext>
            </a:extLst>
          </p:cNvPr>
          <p:cNvSpPr>
            <a:spLocks noGrp="1"/>
          </p:cNvSpPr>
          <p:nvPr>
            <p:ph idx="1"/>
          </p:nvPr>
        </p:nvSpPr>
        <p:spPr>
          <a:xfrm>
            <a:off x="711200" y="1600200"/>
            <a:ext cx="7772400" cy="4114800"/>
          </a:xfrm>
        </p:spPr>
        <p:txBody>
          <a:bodyPr/>
          <a:lstStyle/>
          <a:p>
            <a:r>
              <a:rPr lang="en-US" dirty="0"/>
              <a:t>Cells are the smallest units in any organism and ALL living things are made of at least one cell.</a:t>
            </a:r>
          </a:p>
          <a:p>
            <a:r>
              <a:rPr lang="en-US" dirty="0"/>
              <a:t>Each cell (whether part of a unicellular or multicellular organism) performs all activities that characterize ‘life’.</a:t>
            </a:r>
          </a:p>
          <a:p>
            <a:r>
              <a:rPr lang="en-US" dirty="0"/>
              <a:t>Multicellular organisms are </a:t>
            </a:r>
            <a:r>
              <a:rPr lang="en-US" b="1" dirty="0"/>
              <a:t>more complex</a:t>
            </a:r>
            <a:r>
              <a:rPr lang="en-US" dirty="0"/>
              <a:t> than unicellular organisms.</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108390996"/>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510077" y="1066799"/>
            <a:ext cx="5285800" cy="4343401"/>
          </a:xfrm>
        </p:spPr>
        <p:txBody>
          <a:bodyPr/>
          <a:lstStyle/>
          <a:p>
            <a:pPr marL="0" indent="0" algn="ctr" eaLnBrk="1" hangingPunct="1">
              <a:lnSpc>
                <a:spcPct val="80000"/>
              </a:lnSpc>
              <a:spcBef>
                <a:spcPts val="0"/>
              </a:spcBef>
              <a:buFontTx/>
              <a:buNone/>
            </a:pPr>
            <a:r>
              <a:rPr lang="en-US" sz="4000" b="1" dirty="0"/>
              <a:t>In a Blink…</a:t>
            </a:r>
          </a:p>
          <a:p>
            <a:pPr marL="0" indent="0" algn="ctr" eaLnBrk="1" hangingPunct="1">
              <a:lnSpc>
                <a:spcPct val="80000"/>
              </a:lnSpc>
              <a:spcBef>
                <a:spcPts val="0"/>
              </a:spcBef>
              <a:buFontTx/>
              <a:buNone/>
            </a:pPr>
            <a:r>
              <a:rPr lang="en-US" dirty="0"/>
              <a:t>Muscle </a:t>
            </a:r>
            <a:r>
              <a:rPr lang="en-US" sz="2800" dirty="0"/>
              <a:t>Action</a:t>
            </a:r>
            <a:r>
              <a:rPr lang="en-US" dirty="0"/>
              <a:t> Lab</a:t>
            </a:r>
            <a:endParaRPr lang="en-US" sz="2000" dirty="0"/>
          </a:p>
          <a:p>
            <a:pPr marL="0" indent="0" eaLnBrk="1" hangingPunct="1">
              <a:lnSpc>
                <a:spcPct val="80000"/>
              </a:lnSpc>
              <a:buFontTx/>
              <a:buNone/>
            </a:pPr>
            <a:endParaRPr lang="en-US" sz="2400" b="1" dirty="0"/>
          </a:p>
          <a:p>
            <a:pPr marL="0" indent="0" eaLnBrk="1" hangingPunct="1">
              <a:lnSpc>
                <a:spcPct val="80000"/>
              </a:lnSpc>
              <a:buFontTx/>
              <a:buNone/>
            </a:pPr>
            <a:r>
              <a:rPr lang="en-US" b="1" dirty="0"/>
              <a:t>What Happened?:  </a:t>
            </a:r>
            <a:endParaRPr lang="en-US" dirty="0"/>
          </a:p>
          <a:p>
            <a:pPr marL="0" indent="0" algn="just">
              <a:lnSpc>
                <a:spcPts val="2400"/>
              </a:lnSpc>
              <a:spcBef>
                <a:spcPts val="0"/>
              </a:spcBef>
              <a:buNone/>
            </a:pPr>
            <a:r>
              <a:rPr lang="en-US" sz="2800" dirty="0"/>
              <a:t>Now that you have completed each task, use your data to analyze you results and answer the questions that follow.  </a:t>
            </a:r>
          </a:p>
          <a:p>
            <a:pPr marL="0" indent="0" algn="just">
              <a:lnSpc>
                <a:spcPts val="2400"/>
              </a:lnSpc>
              <a:spcBef>
                <a:spcPts val="0"/>
              </a:spcBef>
              <a:buNone/>
            </a:pPr>
            <a:endParaRPr lang="en-US" sz="2400" dirty="0"/>
          </a:p>
          <a:p>
            <a:pPr marL="0" indent="0" algn="just">
              <a:lnSpc>
                <a:spcPts val="2400"/>
              </a:lnSpc>
              <a:spcBef>
                <a:spcPts val="0"/>
              </a:spcBef>
              <a:buNone/>
            </a:pPr>
            <a:endParaRPr lang="en-US" sz="2400" dirty="0"/>
          </a:p>
          <a:p>
            <a:pPr marL="0" indent="0" algn="just">
              <a:lnSpc>
                <a:spcPts val="2400"/>
              </a:lnSpc>
              <a:spcBef>
                <a:spcPts val="0"/>
              </a:spcBef>
              <a:buNone/>
            </a:pPr>
            <a:endParaRPr lang="en-US" sz="2400" dirty="0"/>
          </a:p>
          <a:p>
            <a:pPr marL="0" indent="0" algn="ctr">
              <a:lnSpc>
                <a:spcPts val="2400"/>
              </a:lnSpc>
              <a:spcBef>
                <a:spcPts val="0"/>
              </a:spcBef>
              <a:buNone/>
            </a:pPr>
            <a:r>
              <a:rPr lang="en-US" sz="4800" dirty="0"/>
              <a:t>What did YOU find?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4435" y="1614055"/>
            <a:ext cx="2901950" cy="3657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6983" y="3519055"/>
            <a:ext cx="609600" cy="609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1323" y="3519055"/>
            <a:ext cx="609600" cy="609600"/>
          </a:xfrm>
          <a:prstGeom prst="rect">
            <a:avLst/>
          </a:prstGeom>
        </p:spPr>
      </p:pic>
      <p:sp>
        <p:nvSpPr>
          <p:cNvPr id="7" name="Chord 6"/>
          <p:cNvSpPr/>
          <p:nvPr/>
        </p:nvSpPr>
        <p:spPr>
          <a:xfrm rot="5707891">
            <a:off x="6726982" y="3505035"/>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p:cNvSpPr/>
          <p:nvPr/>
        </p:nvSpPr>
        <p:spPr>
          <a:xfrm rot="5707891">
            <a:off x="7642449" y="3505036"/>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p:cNvSpPr/>
          <p:nvPr/>
        </p:nvSpPr>
        <p:spPr>
          <a:xfrm rot="16478358">
            <a:off x="6724595" y="3547482"/>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p:cNvSpPr/>
          <p:nvPr/>
        </p:nvSpPr>
        <p:spPr>
          <a:xfrm rot="16478358">
            <a:off x="7671205" y="3552877"/>
            <a:ext cx="609600" cy="609600"/>
          </a:xfrm>
          <a:prstGeom prst="chord">
            <a:avLst>
              <a:gd name="adj1" fmla="val 4876480"/>
              <a:gd name="adj2" fmla="val 16200000"/>
            </a:avLst>
          </a:prstGeom>
          <a:solidFill>
            <a:srgbClr val="E3A567"/>
          </a:solidFill>
          <a:ln>
            <a:solidFill>
              <a:srgbClr val="E3A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198190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1"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500"/>
                            </p:stCondLst>
                            <p:childTnLst>
                              <p:par>
                                <p:cTn id="13" presetID="1" presetClass="exit" presetSubtype="0" fill="hold" grpId="1" nodeType="after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2" nodeType="afterEffect">
                                  <p:stCondLst>
                                    <p:cond delay="3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grpId="2"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3500"/>
                            </p:stCondLst>
                            <p:childTnLst>
                              <p:par>
                                <p:cTn id="22" presetID="1" presetClass="exit" presetSubtype="0" fill="hold" grpId="3" nodeType="afterEffect">
                                  <p:stCondLst>
                                    <p:cond delay="400"/>
                                  </p:stCondLst>
                                  <p:childTnLst>
                                    <p:set>
                                      <p:cBhvr>
                                        <p:cTn id="23" dur="1" fill="hold">
                                          <p:stCondLst>
                                            <p:cond delay="0"/>
                                          </p:stCondLst>
                                        </p:cTn>
                                        <p:tgtEl>
                                          <p:spTgt spid="13"/>
                                        </p:tgtEl>
                                        <p:attrNameLst>
                                          <p:attrName>style.visibility</p:attrName>
                                        </p:attrNameLst>
                                      </p:cBhvr>
                                      <p:to>
                                        <p:strVal val="hidden"/>
                                      </p:to>
                                    </p:set>
                                  </p:childTnLst>
                                </p:cTn>
                              </p:par>
                            </p:childTnLst>
                          </p:cTn>
                        </p:par>
                        <p:par>
                          <p:cTn id="24" fill="hold">
                            <p:stCondLst>
                              <p:cond delay="3900"/>
                            </p:stCondLst>
                            <p:childTnLst>
                              <p:par>
                                <p:cTn id="25" presetID="1" presetClass="exit" presetSubtype="0" fill="hold" grpId="3" nodeType="after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par>
                          <p:cTn id="27" fill="hold">
                            <p:stCondLst>
                              <p:cond delay="3900"/>
                            </p:stCondLst>
                            <p:childTnLst>
                              <p:par>
                                <p:cTn id="28" presetID="1" presetClass="entr" presetSubtype="0" fill="hold" grpId="4" nodeType="afterEffect">
                                  <p:stCondLst>
                                    <p:cond delay="32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7100"/>
                            </p:stCondLst>
                            <p:childTnLst>
                              <p:par>
                                <p:cTn id="31" presetID="1" presetClass="entr" presetSubtype="0" fill="hold" grpId="4"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7100"/>
                            </p:stCondLst>
                            <p:childTnLst>
                              <p:par>
                                <p:cTn id="34" presetID="1" presetClass="exit" presetSubtype="0" fill="hold" grpId="5" nodeType="afterEffect">
                                  <p:stCondLst>
                                    <p:cond delay="400"/>
                                  </p:stCondLst>
                                  <p:childTnLst>
                                    <p:set>
                                      <p:cBhvr>
                                        <p:cTn id="35" dur="1" fill="hold">
                                          <p:stCondLst>
                                            <p:cond delay="0"/>
                                          </p:stCondLst>
                                        </p:cTn>
                                        <p:tgtEl>
                                          <p:spTgt spid="13"/>
                                        </p:tgtEl>
                                        <p:attrNameLst>
                                          <p:attrName>style.visibility</p:attrName>
                                        </p:attrNameLst>
                                      </p:cBhvr>
                                      <p:to>
                                        <p:strVal val="hidden"/>
                                      </p:to>
                                    </p:set>
                                  </p:childTnLst>
                                </p:cTn>
                              </p:par>
                            </p:childTnLst>
                          </p:cTn>
                        </p:par>
                        <p:par>
                          <p:cTn id="36" fill="hold">
                            <p:stCondLst>
                              <p:cond delay="7500"/>
                            </p:stCondLst>
                            <p:childTnLst>
                              <p:par>
                                <p:cTn id="37" presetID="1" presetClass="exit" presetSubtype="0" fill="hold" grpId="5" nodeType="after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par>
                          <p:cTn id="39" fill="hold">
                            <p:stCondLst>
                              <p:cond delay="7500"/>
                            </p:stCondLst>
                            <p:childTnLst>
                              <p:par>
                                <p:cTn id="40" presetID="1" presetClass="entr" presetSubtype="0" fill="hold" grpId="6" nodeType="afterEffect">
                                  <p:stCondLst>
                                    <p:cond delay="3800"/>
                                  </p:stCondLst>
                                  <p:childTnLst>
                                    <p:set>
                                      <p:cBhvr>
                                        <p:cTn id="41" dur="1" fill="hold">
                                          <p:stCondLst>
                                            <p:cond delay="0"/>
                                          </p:stCondLst>
                                        </p:cTn>
                                        <p:tgtEl>
                                          <p:spTgt spid="13"/>
                                        </p:tgtEl>
                                        <p:attrNameLst>
                                          <p:attrName>style.visibility</p:attrName>
                                        </p:attrNameLst>
                                      </p:cBhvr>
                                      <p:to>
                                        <p:strVal val="visible"/>
                                      </p:to>
                                    </p:set>
                                  </p:childTnLst>
                                </p:cTn>
                              </p:par>
                            </p:childTnLst>
                          </p:cTn>
                        </p:par>
                        <p:par>
                          <p:cTn id="42" fill="hold">
                            <p:stCondLst>
                              <p:cond delay="11300"/>
                            </p:stCondLst>
                            <p:childTnLst>
                              <p:par>
                                <p:cTn id="43" presetID="1" presetClass="entr" presetSubtype="0" fill="hold" grpId="6"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par>
                          <p:cTn id="45" fill="hold">
                            <p:stCondLst>
                              <p:cond delay="11300"/>
                            </p:stCondLst>
                            <p:childTnLst>
                              <p:par>
                                <p:cTn id="46" presetID="1" presetClass="exit" presetSubtype="0" fill="hold" grpId="7" nodeType="afterEffect">
                                  <p:stCondLst>
                                    <p:cond delay="200"/>
                                  </p:stCondLst>
                                  <p:childTnLst>
                                    <p:set>
                                      <p:cBhvr>
                                        <p:cTn id="47" dur="1" fill="hold">
                                          <p:stCondLst>
                                            <p:cond delay="0"/>
                                          </p:stCondLst>
                                        </p:cTn>
                                        <p:tgtEl>
                                          <p:spTgt spid="13"/>
                                        </p:tgtEl>
                                        <p:attrNameLst>
                                          <p:attrName>style.visibility</p:attrName>
                                        </p:attrNameLst>
                                      </p:cBhvr>
                                      <p:to>
                                        <p:strVal val="hidden"/>
                                      </p:to>
                                    </p:set>
                                  </p:childTnLst>
                                </p:cTn>
                              </p:par>
                            </p:childTnLst>
                          </p:cTn>
                        </p:par>
                        <p:par>
                          <p:cTn id="48" fill="hold">
                            <p:stCondLst>
                              <p:cond delay="11500"/>
                            </p:stCondLst>
                            <p:childTnLst>
                              <p:par>
                                <p:cTn id="49" presetID="1" presetClass="exit" presetSubtype="0" fill="hold" grpId="7" nodeType="after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par>
                          <p:cTn id="51" fill="hold">
                            <p:stCondLst>
                              <p:cond delay="11500"/>
                            </p:stCondLst>
                            <p:childTnLst>
                              <p:par>
                                <p:cTn id="52" presetID="1" presetClass="entr" presetSubtype="0" fill="hold" grpId="8" nodeType="afterEffect">
                                  <p:stCondLst>
                                    <p:cond delay="4700"/>
                                  </p:stCondLst>
                                  <p:childTnLst>
                                    <p:set>
                                      <p:cBhvr>
                                        <p:cTn id="53" dur="1" fill="hold">
                                          <p:stCondLst>
                                            <p:cond delay="0"/>
                                          </p:stCondLst>
                                        </p:cTn>
                                        <p:tgtEl>
                                          <p:spTgt spid="13"/>
                                        </p:tgtEl>
                                        <p:attrNameLst>
                                          <p:attrName>style.visibility</p:attrName>
                                        </p:attrNameLst>
                                      </p:cBhvr>
                                      <p:to>
                                        <p:strVal val="visible"/>
                                      </p:to>
                                    </p:set>
                                  </p:childTnLst>
                                </p:cTn>
                              </p:par>
                            </p:childTnLst>
                          </p:cTn>
                        </p:par>
                        <p:par>
                          <p:cTn id="54" fill="hold">
                            <p:stCondLst>
                              <p:cond delay="16200"/>
                            </p:stCondLst>
                            <p:childTnLst>
                              <p:par>
                                <p:cTn id="55" presetID="1" presetClass="entr" presetSubtype="0" fill="hold" grpId="8" nodeType="after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par>
                          <p:cTn id="57" fill="hold">
                            <p:stCondLst>
                              <p:cond delay="16200"/>
                            </p:stCondLst>
                            <p:childTnLst>
                              <p:par>
                                <p:cTn id="58" presetID="1" presetClass="exit" presetSubtype="0" fill="hold" grpId="9" nodeType="afterEffect">
                                  <p:stCondLst>
                                    <p:cond delay="400"/>
                                  </p:stCondLst>
                                  <p:childTnLst>
                                    <p:set>
                                      <p:cBhvr>
                                        <p:cTn id="59" dur="1" fill="hold">
                                          <p:stCondLst>
                                            <p:cond delay="0"/>
                                          </p:stCondLst>
                                        </p:cTn>
                                        <p:tgtEl>
                                          <p:spTgt spid="13"/>
                                        </p:tgtEl>
                                        <p:attrNameLst>
                                          <p:attrName>style.visibility</p:attrName>
                                        </p:attrNameLst>
                                      </p:cBhvr>
                                      <p:to>
                                        <p:strVal val="hidden"/>
                                      </p:to>
                                    </p:set>
                                  </p:childTnLst>
                                </p:cTn>
                              </p:par>
                            </p:childTnLst>
                          </p:cTn>
                        </p:par>
                        <p:par>
                          <p:cTn id="60" fill="hold">
                            <p:stCondLst>
                              <p:cond delay="16600"/>
                            </p:stCondLst>
                            <p:childTnLst>
                              <p:par>
                                <p:cTn id="61" presetID="1" presetClass="exit" presetSubtype="0" fill="hold" grpId="9" nodeType="after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par>
                          <p:cTn id="63" fill="hold">
                            <p:stCondLst>
                              <p:cond delay="16600"/>
                            </p:stCondLst>
                            <p:childTnLst>
                              <p:par>
                                <p:cTn id="64" presetID="1" presetClass="entr" presetSubtype="0" fill="hold" grpId="10" nodeType="afterEffect">
                                  <p:stCondLst>
                                    <p:cond delay="370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p:stCondLst>
                              <p:cond delay="20300"/>
                            </p:stCondLst>
                            <p:childTnLst>
                              <p:par>
                                <p:cTn id="67" presetID="1" presetClass="entr" presetSubtype="0" fill="hold" grpId="1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p:stCondLst>
                              <p:cond delay="20300"/>
                            </p:stCondLst>
                            <p:childTnLst>
                              <p:par>
                                <p:cTn id="70" presetID="1" presetClass="exit" presetSubtype="0" fill="hold" grpId="11" nodeType="afterEffect">
                                  <p:stCondLst>
                                    <p:cond delay="300"/>
                                  </p:stCondLst>
                                  <p:childTnLst>
                                    <p:set>
                                      <p:cBhvr>
                                        <p:cTn id="71" dur="1" fill="hold">
                                          <p:stCondLst>
                                            <p:cond delay="0"/>
                                          </p:stCondLst>
                                        </p:cTn>
                                        <p:tgtEl>
                                          <p:spTgt spid="13"/>
                                        </p:tgtEl>
                                        <p:attrNameLst>
                                          <p:attrName>style.visibility</p:attrName>
                                        </p:attrNameLst>
                                      </p:cBhvr>
                                      <p:to>
                                        <p:strVal val="hidden"/>
                                      </p:to>
                                    </p:set>
                                  </p:childTnLst>
                                </p:cTn>
                              </p:par>
                            </p:childTnLst>
                          </p:cTn>
                        </p:par>
                        <p:par>
                          <p:cTn id="72" fill="hold">
                            <p:stCondLst>
                              <p:cond delay="20600"/>
                            </p:stCondLst>
                            <p:childTnLst>
                              <p:par>
                                <p:cTn id="73" presetID="1" presetClass="exit" presetSubtype="0" fill="hold" grpId="11" nodeType="afterEffect">
                                  <p:stCondLst>
                                    <p:cond delay="0"/>
                                  </p:stCondLst>
                                  <p:childTnLst>
                                    <p:set>
                                      <p:cBhvr>
                                        <p:cTn id="74" dur="1" fill="hold">
                                          <p:stCondLst>
                                            <p:cond delay="0"/>
                                          </p:stCondLst>
                                        </p:cTn>
                                        <p:tgtEl>
                                          <p:spTgt spid="12"/>
                                        </p:tgtEl>
                                        <p:attrNameLst>
                                          <p:attrName>style.visibility</p:attrName>
                                        </p:attrNameLst>
                                      </p:cBhvr>
                                      <p:to>
                                        <p:strVal val="hidden"/>
                                      </p:to>
                                    </p:set>
                                  </p:childTnLst>
                                </p:cTn>
                              </p:par>
                            </p:childTnLst>
                          </p:cTn>
                        </p:par>
                        <p:par>
                          <p:cTn id="75" fill="hold">
                            <p:stCondLst>
                              <p:cond delay="20600"/>
                            </p:stCondLst>
                            <p:childTnLst>
                              <p:par>
                                <p:cTn id="76" presetID="1" presetClass="entr" presetSubtype="0" fill="hold" grpId="12" nodeType="afterEffect">
                                  <p:stCondLst>
                                    <p:cond delay="3300"/>
                                  </p:stCondLst>
                                  <p:childTnLst>
                                    <p:set>
                                      <p:cBhvr>
                                        <p:cTn id="77" dur="1" fill="hold">
                                          <p:stCondLst>
                                            <p:cond delay="0"/>
                                          </p:stCondLst>
                                        </p:cTn>
                                        <p:tgtEl>
                                          <p:spTgt spid="13"/>
                                        </p:tgtEl>
                                        <p:attrNameLst>
                                          <p:attrName>style.visibility</p:attrName>
                                        </p:attrNameLst>
                                      </p:cBhvr>
                                      <p:to>
                                        <p:strVal val="visible"/>
                                      </p:to>
                                    </p:set>
                                  </p:childTnLst>
                                </p:cTn>
                              </p:par>
                            </p:childTnLst>
                          </p:cTn>
                        </p:par>
                        <p:par>
                          <p:cTn id="78" fill="hold">
                            <p:stCondLst>
                              <p:cond delay="23900"/>
                            </p:stCondLst>
                            <p:childTnLst>
                              <p:par>
                                <p:cTn id="79" presetID="1" presetClass="entr" presetSubtype="0" fill="hold" grpId="12" nodeType="after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childTnLst>
                          </p:cTn>
                        </p:par>
                        <p:par>
                          <p:cTn id="81" fill="hold">
                            <p:stCondLst>
                              <p:cond delay="23900"/>
                            </p:stCondLst>
                            <p:childTnLst>
                              <p:par>
                                <p:cTn id="82" presetID="1" presetClass="exit" presetSubtype="0" fill="hold" grpId="13" nodeType="afterEffect">
                                  <p:stCondLst>
                                    <p:cond delay="300"/>
                                  </p:stCondLst>
                                  <p:childTnLst>
                                    <p:set>
                                      <p:cBhvr>
                                        <p:cTn id="83" dur="1" fill="hold">
                                          <p:stCondLst>
                                            <p:cond delay="0"/>
                                          </p:stCondLst>
                                        </p:cTn>
                                        <p:tgtEl>
                                          <p:spTgt spid="13"/>
                                        </p:tgtEl>
                                        <p:attrNameLst>
                                          <p:attrName>style.visibility</p:attrName>
                                        </p:attrNameLst>
                                      </p:cBhvr>
                                      <p:to>
                                        <p:strVal val="hidden"/>
                                      </p:to>
                                    </p:set>
                                  </p:childTnLst>
                                </p:cTn>
                              </p:par>
                            </p:childTnLst>
                          </p:cTn>
                        </p:par>
                        <p:par>
                          <p:cTn id="84" fill="hold">
                            <p:stCondLst>
                              <p:cond delay="24200"/>
                            </p:stCondLst>
                            <p:childTnLst>
                              <p:par>
                                <p:cTn id="85" presetID="1" presetClass="exit" presetSubtype="0" fill="hold" grpId="13" nodeType="afterEffect">
                                  <p:stCondLst>
                                    <p:cond delay="0"/>
                                  </p:stCondLst>
                                  <p:childTnLst>
                                    <p:set>
                                      <p:cBhvr>
                                        <p:cTn id="86" dur="1" fill="hold">
                                          <p:stCondLst>
                                            <p:cond delay="0"/>
                                          </p:stCondLst>
                                        </p:cTn>
                                        <p:tgtEl>
                                          <p:spTgt spid="12"/>
                                        </p:tgtEl>
                                        <p:attrNameLst>
                                          <p:attrName>style.visibility</p:attrName>
                                        </p:attrNameLst>
                                      </p:cBhvr>
                                      <p:to>
                                        <p:strVal val="hidden"/>
                                      </p:to>
                                    </p:set>
                                  </p:childTnLst>
                                </p:cTn>
                              </p:par>
                            </p:childTnLst>
                          </p:cTn>
                        </p:par>
                        <p:par>
                          <p:cTn id="87" fill="hold">
                            <p:stCondLst>
                              <p:cond delay="24200"/>
                            </p:stCondLst>
                            <p:childTnLst>
                              <p:par>
                                <p:cTn id="88" presetID="1" presetClass="entr" presetSubtype="0" fill="hold" grpId="14" nodeType="afterEffect">
                                  <p:stCondLst>
                                    <p:cond delay="4300"/>
                                  </p:stCondLst>
                                  <p:childTnLst>
                                    <p:set>
                                      <p:cBhvr>
                                        <p:cTn id="89" dur="1" fill="hold">
                                          <p:stCondLst>
                                            <p:cond delay="0"/>
                                          </p:stCondLst>
                                        </p:cTn>
                                        <p:tgtEl>
                                          <p:spTgt spid="13"/>
                                        </p:tgtEl>
                                        <p:attrNameLst>
                                          <p:attrName>style.visibility</p:attrName>
                                        </p:attrNameLst>
                                      </p:cBhvr>
                                      <p:to>
                                        <p:strVal val="visible"/>
                                      </p:to>
                                    </p:set>
                                  </p:childTnLst>
                                </p:cTn>
                              </p:par>
                            </p:childTnLst>
                          </p:cTn>
                        </p:par>
                        <p:par>
                          <p:cTn id="90" fill="hold">
                            <p:stCondLst>
                              <p:cond delay="28500"/>
                            </p:stCondLst>
                            <p:childTnLst>
                              <p:par>
                                <p:cTn id="91" presetID="1" presetClass="entr" presetSubtype="0" fill="hold" grpId="14" nodeType="after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childTnLst>
                          </p:cTn>
                        </p:par>
                        <p:par>
                          <p:cTn id="93" fill="hold">
                            <p:stCondLst>
                              <p:cond delay="28500"/>
                            </p:stCondLst>
                            <p:childTnLst>
                              <p:par>
                                <p:cTn id="94" presetID="1" presetClass="exit" presetSubtype="0" fill="hold" grpId="15" nodeType="afterEffect">
                                  <p:stCondLst>
                                    <p:cond delay="300"/>
                                  </p:stCondLst>
                                  <p:childTnLst>
                                    <p:set>
                                      <p:cBhvr>
                                        <p:cTn id="95" dur="1" fill="hold">
                                          <p:stCondLst>
                                            <p:cond delay="0"/>
                                          </p:stCondLst>
                                        </p:cTn>
                                        <p:tgtEl>
                                          <p:spTgt spid="13"/>
                                        </p:tgtEl>
                                        <p:attrNameLst>
                                          <p:attrName>style.visibility</p:attrName>
                                        </p:attrNameLst>
                                      </p:cBhvr>
                                      <p:to>
                                        <p:strVal val="hidden"/>
                                      </p:to>
                                    </p:set>
                                  </p:childTnLst>
                                </p:cTn>
                              </p:par>
                            </p:childTnLst>
                          </p:cTn>
                        </p:par>
                        <p:par>
                          <p:cTn id="96" fill="hold">
                            <p:stCondLst>
                              <p:cond delay="28800"/>
                            </p:stCondLst>
                            <p:childTnLst>
                              <p:par>
                                <p:cTn id="97" presetID="1" presetClass="exit" presetSubtype="0" fill="hold" grpId="15" nodeType="afterEffect">
                                  <p:stCondLst>
                                    <p:cond delay="0"/>
                                  </p:stCondLst>
                                  <p:childTnLst>
                                    <p:set>
                                      <p:cBhvr>
                                        <p:cTn id="9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2" grpId="4" animBg="1"/>
      <p:bldP spid="12" grpId="5" animBg="1"/>
      <p:bldP spid="12" grpId="6" animBg="1"/>
      <p:bldP spid="12" grpId="7" animBg="1"/>
      <p:bldP spid="12" grpId="8" animBg="1"/>
      <p:bldP spid="12" grpId="9" animBg="1"/>
      <p:bldP spid="12" grpId="10" animBg="1"/>
      <p:bldP spid="12" grpId="11" animBg="1"/>
      <p:bldP spid="12" grpId="12" animBg="1"/>
      <p:bldP spid="12" grpId="13" animBg="1"/>
      <p:bldP spid="12" grpId="14" animBg="1"/>
      <p:bldP spid="12" grpId="15" animBg="1"/>
      <p:bldP spid="13" grpId="0" animBg="1"/>
      <p:bldP spid="13" grpId="1" animBg="1"/>
      <p:bldP spid="13" grpId="2" animBg="1"/>
      <p:bldP spid="13" grpId="3" animBg="1"/>
      <p:bldP spid="13" grpId="4" animBg="1"/>
      <p:bldP spid="13" grpId="5" animBg="1"/>
      <p:bldP spid="13" grpId="6" animBg="1"/>
      <p:bldP spid="13" grpId="7" animBg="1"/>
      <p:bldP spid="13" grpId="8" animBg="1"/>
      <p:bldP spid="13" grpId="9" animBg="1"/>
      <p:bldP spid="13" grpId="10" animBg="1"/>
      <p:bldP spid="13" grpId="11" animBg="1"/>
      <p:bldP spid="13" grpId="12" animBg="1"/>
      <p:bldP spid="13" grpId="13" animBg="1"/>
      <p:bldP spid="13" grpId="14" animBg="1"/>
      <p:bldP spid="13" grpId="15"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0600" y="1371600"/>
            <a:ext cx="4193042" cy="4562475"/>
          </a:xfrm>
          <a:prstGeom prst="rect">
            <a:avLst/>
          </a:prstGeom>
        </p:spPr>
      </p:pic>
      <p:sp>
        <p:nvSpPr>
          <p:cNvPr id="24580" name="Text Box 4"/>
          <p:cNvSpPr txBox="1">
            <a:spLocks noChangeArrowheads="1"/>
          </p:cNvSpPr>
          <p:nvPr/>
        </p:nvSpPr>
        <p:spPr bwMode="auto">
          <a:xfrm>
            <a:off x="228600" y="415290"/>
            <a:ext cx="4724400" cy="5909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The Hip Bone’s Connected to the…</a:t>
            </a:r>
          </a:p>
          <a:p>
            <a:pPr marL="0" indent="0" algn="ctr" eaLnBrk="1" hangingPunct="1">
              <a:lnSpc>
                <a:spcPct val="90000"/>
              </a:lnSpc>
              <a:buFontTx/>
              <a:buNone/>
            </a:pPr>
            <a:endParaRPr lang="en-US" sz="2800" b="1" dirty="0">
              <a:latin typeface="+mn-lt"/>
            </a:endParaRPr>
          </a:p>
          <a:p>
            <a:pPr marL="0" indent="0" algn="just" eaLnBrk="1" hangingPunct="1">
              <a:lnSpc>
                <a:spcPct val="90000"/>
              </a:lnSpc>
              <a:buFontTx/>
              <a:buNone/>
            </a:pPr>
            <a:r>
              <a:rPr lang="en-US" sz="2800" b="1" dirty="0">
                <a:latin typeface="+mn-lt"/>
              </a:rPr>
              <a:t>Objective</a:t>
            </a:r>
            <a:r>
              <a:rPr lang="en-US" sz="2800" dirty="0">
                <a:latin typeface="+mn-lt"/>
              </a:rPr>
              <a:t>:  </a:t>
            </a:r>
            <a:r>
              <a:rPr lang="en-US" dirty="0">
                <a:latin typeface="+mn-lt"/>
              </a:rPr>
              <a:t>To learn the structure and function of the Skeletal System</a:t>
            </a:r>
          </a:p>
          <a:p>
            <a:pPr marL="0" indent="0" algn="just" eaLnBrk="1" hangingPunct="1">
              <a:lnSpc>
                <a:spcPct val="90000"/>
              </a:lnSpc>
              <a:buFontTx/>
              <a:buNone/>
            </a:pPr>
            <a:r>
              <a:rPr lang="en-US" sz="2800" b="1" dirty="0">
                <a:latin typeface="+mn-lt"/>
              </a:rPr>
              <a:t>Bell Work</a:t>
            </a:r>
            <a:r>
              <a:rPr lang="en-US" sz="2800" dirty="0">
                <a:latin typeface="+mn-lt"/>
              </a:rPr>
              <a:t>: </a:t>
            </a:r>
          </a:p>
          <a:p>
            <a:pPr marL="0" indent="0" algn="just" eaLnBrk="1" hangingPunct="1">
              <a:lnSpc>
                <a:spcPct val="90000"/>
              </a:lnSpc>
              <a:buFontTx/>
              <a:buNone/>
            </a:pPr>
            <a:r>
              <a:rPr lang="en-US" dirty="0">
                <a:latin typeface="+mn-lt"/>
              </a:rPr>
              <a:t>There is cartilage (like the stuff in your ears) located in your rib cage.  Why do you think this is important with respect to breathing?</a:t>
            </a:r>
          </a:p>
          <a:p>
            <a:pPr marL="0" indent="0" algn="ctr" eaLnBrk="1" hangingPunct="1">
              <a:lnSpc>
                <a:spcPct val="90000"/>
              </a:lnSpc>
              <a:buFontTx/>
              <a:buNone/>
            </a:pPr>
            <a:r>
              <a:rPr lang="en-US" b="1" dirty="0">
                <a:latin typeface="+mn-lt"/>
              </a:rPr>
              <a:t>If your ribs were solid bone, you would be able to breathe in as much air as there was space inside your ribcage.  Cartilage allows your ribs to be flexible so you can breathe deep!</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xEl>
                                              <p:pRg st="5" end="5"/>
                                            </p:txEl>
                                          </p:spTgt>
                                        </p:tgtEl>
                                        <p:attrNameLst>
                                          <p:attrName>style.visibility</p:attrName>
                                        </p:attrNameLst>
                                      </p:cBhvr>
                                      <p:to>
                                        <p:strVal val="visible"/>
                                      </p:to>
                                    </p:set>
                                    <p:anim calcmode="lin" valueType="num">
                                      <p:cBhvr additive="base">
                                        <p:cTn id="7" dur="500" fill="hold"/>
                                        <p:tgtEl>
                                          <p:spTgt spid="24580">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lipart.com/thb/thb11/PO/5344_2005020025/001211_0595_01/23629707.thb.jpg?001211_0595_0125_n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48" y="4199620"/>
            <a:ext cx="1867452" cy="2277380"/>
          </a:xfrm>
          <a:prstGeom prst="rect">
            <a:avLst/>
          </a:prstGeom>
          <a:noFill/>
          <a:extLst>
            <a:ext uri="{909E8E84-426E-40dd-AFC4-6F175D3DCCD1}">
              <a14:hiddenFill xmlns="" xmlns:a14="http://schemas.microsoft.com/office/drawing/2010/main">
                <a:solidFill>
                  <a:srgbClr val="FFFFFF"/>
                </a:solidFill>
              </a14:hiddenFill>
            </a:ext>
          </a:extLst>
        </p:spPr>
      </p:pic>
      <p:pic>
        <p:nvPicPr>
          <p:cNvPr id="28680" name="Picture 8" descr="http://downloads.clipart.com/7807283.jpg?t=1355519692&amp;h=d36a724d61ea2b8f36c9a1fe369ac57b&amp;u=gettingner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0484" y="2955726"/>
            <a:ext cx="2763516" cy="3905251"/>
          </a:xfrm>
          <a:prstGeom prst="rect">
            <a:avLst/>
          </a:prstGeom>
          <a:noFill/>
          <a:extLst>
            <a:ext uri="{909E8E84-426E-40dd-AFC4-6F175D3DCCD1}">
              <a14:hiddenFill xmlns="" xmlns:a14="http://schemas.microsoft.com/office/drawing/2010/main">
                <a:solidFill>
                  <a:srgbClr val="FFFFFF"/>
                </a:solidFill>
              </a14:hiddenFill>
            </a:ext>
          </a:extLst>
        </p:spPr>
      </p:pic>
      <p:sp>
        <p:nvSpPr>
          <p:cNvPr id="28676" name="Rectangle 4"/>
          <p:cNvSpPr>
            <a:spLocks noGrp="1" noChangeArrowheads="1"/>
          </p:cNvSpPr>
          <p:nvPr>
            <p:ph type="body" idx="1"/>
          </p:nvPr>
        </p:nvSpPr>
        <p:spPr>
          <a:xfrm>
            <a:off x="533400" y="381000"/>
            <a:ext cx="8077200" cy="4495800"/>
          </a:xfrm>
        </p:spPr>
        <p:txBody>
          <a:bodyPr/>
          <a:lstStyle/>
          <a:p>
            <a:pPr marL="0" indent="0" algn="just" eaLnBrk="1" hangingPunct="1">
              <a:lnSpc>
                <a:spcPct val="90000"/>
              </a:lnSpc>
              <a:buFontTx/>
              <a:buNone/>
            </a:pPr>
            <a:r>
              <a:rPr lang="en-US" sz="4000" b="1" u="sng" cap="small" dirty="0">
                <a:hlinkClick r:id="rId4"/>
              </a:rPr>
              <a:t>Bone</a:t>
            </a:r>
            <a:r>
              <a:rPr lang="en-US" sz="4000" cap="small" dirty="0"/>
              <a:t>:  </a:t>
            </a:r>
            <a:r>
              <a:rPr lang="en-US" dirty="0"/>
              <a:t>a type of connective tissue that makes up the endoskeleton of vertebrates.  </a:t>
            </a:r>
            <a:endParaRPr lang="en-US" cap="small" dirty="0"/>
          </a:p>
          <a:p>
            <a:pPr marL="0" indent="0" algn="just" eaLnBrk="1" hangingPunct="1">
              <a:lnSpc>
                <a:spcPct val="90000"/>
              </a:lnSpc>
              <a:buFontTx/>
              <a:buNone/>
            </a:pPr>
            <a:endParaRPr lang="en-US" sz="2800" dirty="0"/>
          </a:p>
          <a:p>
            <a:pPr marL="0" indent="0" algn="ctr" eaLnBrk="1" hangingPunct="1">
              <a:lnSpc>
                <a:spcPct val="90000"/>
              </a:lnSpc>
              <a:buFontTx/>
              <a:buNone/>
            </a:pPr>
            <a:r>
              <a:rPr lang="en-US" sz="2800" b="1" cap="small" dirty="0"/>
              <a:t>Composed of four types of cells</a:t>
            </a:r>
            <a:r>
              <a:rPr lang="en-US" sz="2800" cap="small" dirty="0"/>
              <a:t>:</a:t>
            </a:r>
          </a:p>
          <a:p>
            <a:pPr marL="0" indent="0" algn="ctr" eaLnBrk="1" hangingPunct="1">
              <a:lnSpc>
                <a:spcPct val="90000"/>
              </a:lnSpc>
              <a:buNone/>
            </a:pPr>
            <a:r>
              <a:rPr lang="en-US" sz="2800" b="1" u="sng" dirty="0"/>
              <a:t>Osteoclasts</a:t>
            </a:r>
            <a:r>
              <a:rPr lang="en-US" sz="2800" dirty="0"/>
              <a:t>:  destroy bone</a:t>
            </a:r>
          </a:p>
          <a:p>
            <a:pPr marL="0" indent="0" algn="ctr" eaLnBrk="1" hangingPunct="1">
              <a:lnSpc>
                <a:spcPct val="90000"/>
              </a:lnSpc>
              <a:buNone/>
            </a:pPr>
            <a:r>
              <a:rPr lang="en-US" sz="2800" b="1" u="sng" dirty="0"/>
              <a:t>Osteoblasts</a:t>
            </a:r>
            <a:r>
              <a:rPr lang="en-US" sz="2800" dirty="0"/>
              <a:t>:  build bone</a:t>
            </a:r>
          </a:p>
          <a:p>
            <a:pPr marL="0" indent="0" algn="ctr" eaLnBrk="1" hangingPunct="1">
              <a:lnSpc>
                <a:spcPct val="90000"/>
              </a:lnSpc>
              <a:buNone/>
            </a:pPr>
            <a:r>
              <a:rPr lang="en-US" sz="2800" b="1" u="sng" dirty="0"/>
              <a:t>Osteocytes</a:t>
            </a:r>
            <a:r>
              <a:rPr lang="en-US" sz="2800" dirty="0"/>
              <a:t>:  hold bone together</a:t>
            </a:r>
          </a:p>
          <a:p>
            <a:pPr marL="0" indent="0" algn="ctr" eaLnBrk="1" hangingPunct="1">
              <a:lnSpc>
                <a:spcPct val="90000"/>
              </a:lnSpc>
              <a:buNone/>
            </a:pPr>
            <a:r>
              <a:rPr lang="en-US" sz="2800" b="1" u="sng" dirty="0"/>
              <a:t>Lining cells</a:t>
            </a:r>
            <a:r>
              <a:rPr lang="en-US" sz="2800" dirty="0"/>
              <a:t>:  protection of bone</a:t>
            </a:r>
          </a:p>
        </p:txBody>
      </p:sp>
      <p:pic>
        <p:nvPicPr>
          <p:cNvPr id="1030" name="Picture 6" descr="http://images.clipart.com/thb/thb11/PO/5344_2005020010/020328_1405_00/22487994.thb.jpg?020328_1405_0019_d__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1151002">
            <a:off x="1932861" y="5318555"/>
            <a:ext cx="3333750"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images.clipart.com/thb/thb11/PO/5344_2005020023/020328_1403_00/23070124.thb.jpg?020328_1403_0016_d__p"/>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9435" y="4876800"/>
            <a:ext cx="2429565" cy="154103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lipart.com/thb/thb11/PO/5344_2005020025/001211_0595_01/23629707.thb.jpg?001211_0595_0125_n__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29708"/>
            <a:ext cx="1867452" cy="2277380"/>
          </a:xfrm>
          <a:prstGeom prst="rect">
            <a:avLst/>
          </a:prstGeom>
          <a:noFill/>
          <a:extLst>
            <a:ext uri="{909E8E84-426E-40dd-AFC4-6F175D3DCCD1}">
              <a14:hiddenFill xmlns="" xmlns:a14="http://schemas.microsoft.com/office/drawing/2010/main">
                <a:solidFill>
                  <a:srgbClr val="FFFFFF"/>
                </a:solidFill>
              </a14:hiddenFill>
            </a:ext>
          </a:extLst>
        </p:spPr>
      </p:pic>
      <p:pic>
        <p:nvPicPr>
          <p:cNvPr id="28680" name="Picture 8" descr="http://downloads.clipart.com/7807283.jpg?t=1355519692&amp;h=d36a724d61ea2b8f36c9a1fe369ac57b&amp;u=gettingner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0484" y="2955726"/>
            <a:ext cx="2763516" cy="3905251"/>
          </a:xfrm>
          <a:prstGeom prst="rect">
            <a:avLst/>
          </a:prstGeom>
          <a:noFill/>
          <a:extLst>
            <a:ext uri="{909E8E84-426E-40dd-AFC4-6F175D3DCCD1}">
              <a14:hiddenFill xmlns="" xmlns:a14="http://schemas.microsoft.com/office/drawing/2010/main">
                <a:solidFill>
                  <a:srgbClr val="FFFFFF"/>
                </a:solidFill>
              </a14:hiddenFill>
            </a:ext>
          </a:extLst>
        </p:spPr>
      </p:pic>
      <p:sp>
        <p:nvSpPr>
          <p:cNvPr id="28676" name="Rectangle 4"/>
          <p:cNvSpPr>
            <a:spLocks noGrp="1" noChangeArrowheads="1"/>
          </p:cNvSpPr>
          <p:nvPr>
            <p:ph type="body" idx="1"/>
          </p:nvPr>
        </p:nvSpPr>
        <p:spPr>
          <a:xfrm>
            <a:off x="990600" y="381000"/>
            <a:ext cx="7315200" cy="4495800"/>
          </a:xfrm>
        </p:spPr>
        <p:txBody>
          <a:bodyPr/>
          <a:lstStyle/>
          <a:p>
            <a:pPr marL="0" indent="0" algn="just" eaLnBrk="1" hangingPunct="1">
              <a:lnSpc>
                <a:spcPct val="90000"/>
              </a:lnSpc>
              <a:buFontTx/>
              <a:buNone/>
            </a:pPr>
            <a:endParaRPr lang="en-US" sz="2800" dirty="0"/>
          </a:p>
          <a:p>
            <a:pPr marL="0" indent="0" algn="just" eaLnBrk="1" hangingPunct="1">
              <a:lnSpc>
                <a:spcPct val="90000"/>
              </a:lnSpc>
              <a:buFontTx/>
              <a:buNone/>
            </a:pPr>
            <a:r>
              <a:rPr lang="en-US" b="1" cap="small" dirty="0"/>
              <a:t>Function:</a:t>
            </a:r>
          </a:p>
          <a:p>
            <a:pPr marL="609600" indent="-609600" algn="just" eaLnBrk="1" hangingPunct="1">
              <a:lnSpc>
                <a:spcPct val="90000"/>
              </a:lnSpc>
              <a:buFontTx/>
              <a:buAutoNum type="arabicPeriod"/>
            </a:pPr>
            <a:r>
              <a:rPr lang="en-US" sz="2800" dirty="0"/>
              <a:t>Provides </a:t>
            </a:r>
            <a:r>
              <a:rPr lang="en-US" sz="2800" b="1" u="sng" dirty="0"/>
              <a:t>shape</a:t>
            </a:r>
            <a:r>
              <a:rPr lang="en-US" sz="2800" b="1" dirty="0"/>
              <a:t> </a:t>
            </a:r>
            <a:r>
              <a:rPr lang="en-US" sz="2800" dirty="0"/>
              <a:t>and </a:t>
            </a:r>
            <a:r>
              <a:rPr lang="en-US" sz="2800" b="1" u="sng" dirty="0"/>
              <a:t>support</a:t>
            </a:r>
            <a:r>
              <a:rPr lang="en-US" sz="2800" dirty="0"/>
              <a:t> to body</a:t>
            </a:r>
          </a:p>
          <a:p>
            <a:pPr marL="609600" indent="-609600" algn="just" eaLnBrk="1" hangingPunct="1">
              <a:lnSpc>
                <a:spcPct val="90000"/>
              </a:lnSpc>
              <a:buFontTx/>
              <a:buAutoNum type="arabicPeriod"/>
            </a:pPr>
            <a:r>
              <a:rPr lang="en-US" sz="2800" b="1" u="sng" dirty="0"/>
              <a:t>Protects</a:t>
            </a:r>
            <a:r>
              <a:rPr lang="en-US" sz="2800" b="1" dirty="0"/>
              <a:t> </a:t>
            </a:r>
            <a:r>
              <a:rPr lang="en-US" sz="2800" dirty="0"/>
              <a:t>internal organs</a:t>
            </a:r>
          </a:p>
          <a:p>
            <a:pPr marL="609600" indent="-609600" algn="just" eaLnBrk="1" hangingPunct="1">
              <a:lnSpc>
                <a:spcPct val="90000"/>
              </a:lnSpc>
              <a:buFontTx/>
              <a:buAutoNum type="arabicPeriod"/>
            </a:pPr>
            <a:r>
              <a:rPr lang="en-US" sz="2800" b="1" u="sng" dirty="0"/>
              <a:t>Movement</a:t>
            </a:r>
            <a:endParaRPr lang="en-US" sz="2800" dirty="0"/>
          </a:p>
          <a:p>
            <a:pPr marL="609600" indent="-609600" algn="just" eaLnBrk="1" hangingPunct="1">
              <a:lnSpc>
                <a:spcPct val="90000"/>
              </a:lnSpc>
              <a:buFontTx/>
              <a:buAutoNum type="arabicPeriod"/>
            </a:pPr>
            <a:r>
              <a:rPr lang="en-US" sz="2800" dirty="0"/>
              <a:t>Manufacture </a:t>
            </a:r>
            <a:r>
              <a:rPr lang="en-US" sz="2800" b="1" u="sng" dirty="0"/>
              <a:t>blood cells</a:t>
            </a:r>
            <a:r>
              <a:rPr lang="en-US" sz="2800" dirty="0"/>
              <a:t> in bone marrow</a:t>
            </a:r>
          </a:p>
          <a:p>
            <a:pPr marL="609600" indent="-609600" algn="just" eaLnBrk="1" hangingPunct="1">
              <a:lnSpc>
                <a:spcPct val="90000"/>
              </a:lnSpc>
              <a:buFontTx/>
              <a:buAutoNum type="arabicPeriod"/>
            </a:pPr>
            <a:r>
              <a:rPr lang="en-US" sz="2800" dirty="0"/>
              <a:t>Provides </a:t>
            </a:r>
            <a:r>
              <a:rPr lang="en-US" sz="2800" b="1" u="sng" dirty="0"/>
              <a:t>storage</a:t>
            </a:r>
            <a:r>
              <a:rPr lang="en-US" sz="2800" b="1" dirty="0"/>
              <a:t> </a:t>
            </a:r>
            <a:r>
              <a:rPr lang="en-US" sz="2800" dirty="0"/>
              <a:t>of calcium and phosphorus</a:t>
            </a:r>
          </a:p>
        </p:txBody>
      </p:sp>
      <p:pic>
        <p:nvPicPr>
          <p:cNvPr id="1030" name="Picture 6" descr="http://images.clipart.com/thb/thb11/PO/5344_2005020010/020328_1405_00/22487994.thb.jpg?020328_1405_0019_d__p"/>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1151002">
            <a:off x="1932861" y="5508954"/>
            <a:ext cx="3333750" cy="923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images.clipart.com/thb/thb11/PO/5344_2005020023/020328_1403_00/23070124.thb.jpg?020328_1403_0016_d__p"/>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00600" y="5012162"/>
            <a:ext cx="2429565" cy="154103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143035409"/>
      </p:ext>
    </p:extLst>
  </p:cSld>
  <p:clrMapOvr>
    <a:masterClrMapping/>
  </p:clrMapOvr>
  <p:transition spd="slow">
    <p:cov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152400"/>
            <a:ext cx="8839200" cy="5181600"/>
          </a:xfrm>
        </p:spPr>
        <p:txBody>
          <a:bodyPr/>
          <a:lstStyle/>
          <a:p>
            <a:pPr marL="0" indent="0" eaLnBrk="1" hangingPunct="1">
              <a:lnSpc>
                <a:spcPct val="90000"/>
              </a:lnSpc>
              <a:buNone/>
            </a:pPr>
            <a:r>
              <a:rPr lang="en-US" sz="3600" cap="small" dirty="0">
                <a:hlinkClick r:id="rId2"/>
              </a:rPr>
              <a:t>Bone Structure</a:t>
            </a:r>
            <a:r>
              <a:rPr lang="en-US" sz="3600" cap="small" dirty="0"/>
              <a:t>:</a:t>
            </a:r>
            <a:endParaRPr lang="en-US" sz="2800" b="1" u="sng" cap="small" dirty="0"/>
          </a:p>
          <a:p>
            <a:pPr marL="609600" indent="-609600" algn="just" eaLnBrk="1" hangingPunct="1">
              <a:lnSpc>
                <a:spcPct val="90000"/>
              </a:lnSpc>
              <a:buFontTx/>
              <a:buAutoNum type="arabicPeriod"/>
            </a:pPr>
            <a:r>
              <a:rPr lang="en-US" sz="2400" b="1" u="sng" dirty="0" err="1"/>
              <a:t>Periosteum</a:t>
            </a:r>
            <a:r>
              <a:rPr lang="en-US" sz="2400" dirty="0"/>
              <a:t>: thin membrane that </a:t>
            </a:r>
            <a:r>
              <a:rPr lang="en-US" sz="2400" b="1" u="sng" dirty="0"/>
              <a:t>covers</a:t>
            </a:r>
            <a:r>
              <a:rPr lang="en-US" sz="2400" b="1" dirty="0"/>
              <a:t> </a:t>
            </a:r>
            <a:r>
              <a:rPr lang="en-US" sz="2400" dirty="0"/>
              <a:t>and protects; contains </a:t>
            </a:r>
            <a:r>
              <a:rPr lang="en-US" sz="2400" b="1" u="sng" dirty="0"/>
              <a:t>blood vessels</a:t>
            </a:r>
            <a:r>
              <a:rPr lang="en-US" sz="2400" dirty="0"/>
              <a:t> and </a:t>
            </a:r>
            <a:r>
              <a:rPr lang="en-US" sz="2400" b="1" u="sng" dirty="0"/>
              <a:t>nerves</a:t>
            </a:r>
          </a:p>
          <a:p>
            <a:pPr marL="609600" indent="-609600" algn="just" eaLnBrk="1" hangingPunct="1">
              <a:lnSpc>
                <a:spcPct val="90000"/>
              </a:lnSpc>
              <a:buFontTx/>
              <a:buAutoNum type="arabicPeriod"/>
            </a:pPr>
            <a:r>
              <a:rPr lang="en-US" sz="2400" b="1" u="sng" dirty="0"/>
              <a:t>Compact bone</a:t>
            </a:r>
            <a:r>
              <a:rPr lang="en-US" sz="2400" dirty="0"/>
              <a:t>: </a:t>
            </a:r>
            <a:r>
              <a:rPr lang="en-US" sz="2400" b="1" u="sng" dirty="0"/>
              <a:t>hard bone</a:t>
            </a:r>
            <a:r>
              <a:rPr lang="en-US" sz="2400" b="1" dirty="0"/>
              <a:t> </a:t>
            </a:r>
            <a:r>
              <a:rPr lang="en-US" sz="2400" dirty="0"/>
              <a:t>that provides structure to bones</a:t>
            </a:r>
          </a:p>
          <a:p>
            <a:pPr marL="609600" indent="-609600" algn="just" eaLnBrk="1" hangingPunct="1">
              <a:lnSpc>
                <a:spcPct val="90000"/>
              </a:lnSpc>
              <a:buFontTx/>
              <a:buAutoNum type="arabicPeriod"/>
            </a:pPr>
            <a:r>
              <a:rPr lang="en-US" sz="2400" b="1" u="sng" dirty="0" err="1"/>
              <a:t>Cancellous</a:t>
            </a:r>
            <a:r>
              <a:rPr lang="en-US" sz="2400" b="1" u="sng" dirty="0"/>
              <a:t> bone</a:t>
            </a:r>
            <a:r>
              <a:rPr lang="en-US" sz="2400" dirty="0"/>
              <a:t>: porous bone (aka </a:t>
            </a:r>
            <a:r>
              <a:rPr lang="en-US" sz="2400" b="1" u="sng" dirty="0"/>
              <a:t>spongy bone</a:t>
            </a:r>
            <a:r>
              <a:rPr lang="en-US" sz="2400" dirty="0"/>
              <a:t>); contains blood vessels and marrow</a:t>
            </a:r>
          </a:p>
          <a:p>
            <a:pPr marL="609600" indent="-609600" algn="just" eaLnBrk="1" hangingPunct="1">
              <a:lnSpc>
                <a:spcPct val="90000"/>
              </a:lnSpc>
              <a:buFontTx/>
              <a:buAutoNum type="arabicPeriod"/>
            </a:pPr>
            <a:r>
              <a:rPr lang="en-US" sz="2400" b="1" u="sng" dirty="0"/>
              <a:t>Marrow</a:t>
            </a:r>
            <a:r>
              <a:rPr lang="en-US" sz="2400" dirty="0"/>
              <a:t>: </a:t>
            </a:r>
            <a:r>
              <a:rPr lang="en-US" sz="2400" b="1" u="sng" dirty="0"/>
              <a:t>soft</a:t>
            </a:r>
            <a:r>
              <a:rPr lang="en-US" sz="2400" dirty="0"/>
              <a:t>, </a:t>
            </a:r>
            <a:r>
              <a:rPr lang="en-US" sz="2400" b="1" u="sng" dirty="0"/>
              <a:t>jelly-like</a:t>
            </a:r>
            <a:r>
              <a:rPr lang="en-US" sz="2400" b="1" dirty="0"/>
              <a:t> </a:t>
            </a:r>
            <a:r>
              <a:rPr lang="en-US" sz="2400" b="1" u="sng" dirty="0"/>
              <a:t>center</a:t>
            </a:r>
            <a:r>
              <a:rPr lang="en-US" sz="2400" dirty="0"/>
              <a:t> of bones</a:t>
            </a:r>
            <a:r>
              <a:rPr lang="en-US" sz="2400" b="1" dirty="0"/>
              <a:t>.  </a:t>
            </a:r>
            <a:r>
              <a:rPr lang="en-US" sz="2400" dirty="0"/>
              <a:t>Two types:</a:t>
            </a:r>
          </a:p>
          <a:p>
            <a:pPr lvl="1" indent="-342900" algn="just" eaLnBrk="1" hangingPunct="1">
              <a:lnSpc>
                <a:spcPct val="90000"/>
              </a:lnSpc>
              <a:buFontTx/>
              <a:buChar char="-"/>
            </a:pPr>
            <a:r>
              <a:rPr lang="en-US" sz="2400" b="1" u="sng" dirty="0"/>
              <a:t>Yellow</a:t>
            </a:r>
            <a:r>
              <a:rPr lang="en-US" sz="2400" dirty="0"/>
              <a:t>:  contains </a:t>
            </a:r>
            <a:r>
              <a:rPr lang="en-US" sz="2400" b="1" u="sng" dirty="0"/>
              <a:t>fat cells </a:t>
            </a:r>
          </a:p>
          <a:p>
            <a:pPr lvl="1" indent="-342900" algn="just" eaLnBrk="1" hangingPunct="1">
              <a:lnSpc>
                <a:spcPct val="90000"/>
              </a:lnSpc>
              <a:buFontTx/>
              <a:buChar char="-"/>
            </a:pPr>
            <a:r>
              <a:rPr lang="en-US" sz="2400" b="1" u="sng" dirty="0"/>
              <a:t>Red</a:t>
            </a:r>
            <a:r>
              <a:rPr lang="en-US" sz="2400" dirty="0"/>
              <a:t>:  manufactures </a:t>
            </a:r>
            <a:r>
              <a:rPr lang="en-US" sz="2400" b="1" u="sng" dirty="0"/>
              <a:t>platelets</a:t>
            </a:r>
            <a:r>
              <a:rPr lang="en-US" sz="2400" b="1" dirty="0"/>
              <a:t>, </a:t>
            </a:r>
            <a:r>
              <a:rPr lang="en-US" sz="2400" dirty="0"/>
              <a:t>and </a:t>
            </a:r>
            <a:r>
              <a:rPr lang="en-US" sz="2400" b="1" u="sng" dirty="0"/>
              <a:t>red</a:t>
            </a:r>
            <a:r>
              <a:rPr lang="en-US" sz="2400" b="1" dirty="0"/>
              <a:t> </a:t>
            </a:r>
            <a:r>
              <a:rPr lang="en-US" sz="2400" dirty="0"/>
              <a:t>&amp;</a:t>
            </a:r>
            <a:r>
              <a:rPr lang="en-US" sz="2400" b="1" dirty="0"/>
              <a:t> </a:t>
            </a:r>
            <a:r>
              <a:rPr lang="en-US" sz="2400" b="1" u="sng" dirty="0"/>
              <a:t>white blood cells</a:t>
            </a:r>
          </a:p>
          <a:p>
            <a:pPr lvl="1" indent="-342900" algn="just" eaLnBrk="1" hangingPunct="1">
              <a:lnSpc>
                <a:spcPct val="90000"/>
              </a:lnSpc>
              <a:buFontTx/>
              <a:buChar char="-"/>
            </a:pPr>
            <a:endParaRPr lang="en-US" sz="2400" dirty="0"/>
          </a:p>
        </p:txBody>
      </p:sp>
      <p:sp>
        <p:nvSpPr>
          <p:cNvPr id="29700" name="Rectangle 4"/>
          <p:cNvSpPr>
            <a:spLocks noChangeArrowheads="1"/>
          </p:cNvSpPr>
          <p:nvPr/>
        </p:nvSpPr>
        <p:spPr bwMode="auto">
          <a:xfrm>
            <a:off x="2987675" y="2346325"/>
            <a:ext cx="9144000" cy="0"/>
          </a:xfrm>
          <a:prstGeom prst="rect">
            <a:avLst/>
          </a:prstGeom>
          <a:solidFill>
            <a:srgbClr val="F9F9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701" name="Rectangle 5"/>
          <p:cNvSpPr>
            <a:spLocks noChangeArrowheads="1"/>
          </p:cNvSpPr>
          <p:nvPr/>
        </p:nvSpPr>
        <p:spPr bwMode="auto">
          <a:xfrm>
            <a:off x="2987675" y="2346325"/>
            <a:ext cx="9144000" cy="0"/>
          </a:xfrm>
          <a:prstGeom prst="rect">
            <a:avLst/>
          </a:prstGeom>
          <a:solidFill>
            <a:srgbClr val="F9F9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 name="Picture 4"/>
          <p:cNvPicPr>
            <a:picLocks noChangeAspect="1"/>
          </p:cNvPicPr>
          <p:nvPr/>
        </p:nvPicPr>
        <p:blipFill>
          <a:blip r:embed="rId3"/>
          <a:stretch>
            <a:fillRect/>
          </a:stretch>
        </p:blipFill>
        <p:spPr>
          <a:xfrm>
            <a:off x="1828800" y="3851245"/>
            <a:ext cx="5450668" cy="2855843"/>
          </a:xfrm>
          <a:prstGeom prst="rect">
            <a:avLst/>
          </a:prstGeom>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downloads.clipart.com/333579.jpg?t=1355518787&amp;h=b331567b46f9c1190e8f101dd55da804&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89887" y="285749"/>
            <a:ext cx="3625513" cy="3829051"/>
          </a:xfrm>
          <a:prstGeom prst="rect">
            <a:avLst/>
          </a:prstGeom>
          <a:noFill/>
          <a:extLst>
            <a:ext uri="{909E8E84-426E-40dd-AFC4-6F175D3DCCD1}">
              <a14:hiddenFill xmlns="" xmlns:a14="http://schemas.microsoft.com/office/drawing/2010/main">
                <a:solidFill>
                  <a:srgbClr val="FFFFFF"/>
                </a:solidFill>
              </a14:hiddenFill>
            </a:ext>
          </a:extLst>
        </p:spPr>
      </p:pic>
      <p:pic>
        <p:nvPicPr>
          <p:cNvPr id="30726" name="Picture 6" descr="http://downloads.clipart.com/334193.jpg?t=1355518911&amp;h=8230219bab9a10ca9d5c4b83b12d3efe&amp;u=gettingner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8156" y="1733549"/>
            <a:ext cx="5075844" cy="48196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09600" y="304800"/>
            <a:ext cx="4267200" cy="1569660"/>
          </a:xfrm>
          <a:prstGeom prst="rect">
            <a:avLst/>
          </a:prstGeom>
          <a:noFill/>
        </p:spPr>
        <p:txBody>
          <a:bodyPr wrap="square" rtlCol="0">
            <a:spAutoFit/>
          </a:bodyPr>
          <a:lstStyle/>
          <a:p>
            <a:pPr algn="ctr"/>
            <a:r>
              <a:rPr lang="en-US" i="1" dirty="0">
                <a:solidFill>
                  <a:srgbClr val="FF0000"/>
                </a:solidFill>
                <a:latin typeface="+mn-lt"/>
              </a:rPr>
              <a:t>The porous nature of bones allows for them to be strong, yet flexible.  Bones can bend a little before they break…</a:t>
            </a:r>
          </a:p>
        </p:txBody>
      </p:sp>
      <p:sp>
        <p:nvSpPr>
          <p:cNvPr id="7" name="TextBox 6"/>
          <p:cNvSpPr txBox="1"/>
          <p:nvPr/>
        </p:nvSpPr>
        <p:spPr>
          <a:xfrm>
            <a:off x="4800600" y="4907340"/>
            <a:ext cx="4267200" cy="1569660"/>
          </a:xfrm>
          <a:prstGeom prst="rect">
            <a:avLst/>
          </a:prstGeom>
          <a:noFill/>
        </p:spPr>
        <p:txBody>
          <a:bodyPr wrap="square" rtlCol="0">
            <a:spAutoFit/>
          </a:bodyPr>
          <a:lstStyle/>
          <a:p>
            <a:pPr algn="ctr"/>
            <a:r>
              <a:rPr lang="en-US" i="1" dirty="0">
                <a:solidFill>
                  <a:srgbClr val="FF0000"/>
                </a:solidFill>
                <a:latin typeface="+mn-lt"/>
              </a:rPr>
              <a:t>That’s why hard hits and falls in sports and other activities don’t always leave you with broken bones!</a:t>
            </a:r>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228600" y="628650"/>
            <a:ext cx="4800600" cy="5486400"/>
          </a:xfrm>
        </p:spPr>
        <p:txBody>
          <a:bodyPr/>
          <a:lstStyle/>
          <a:p>
            <a:pPr marL="0" indent="0" algn="ctr" eaLnBrk="1" hangingPunct="1">
              <a:buFontTx/>
              <a:buNone/>
            </a:pPr>
            <a:r>
              <a:rPr lang="en-US" sz="4000" b="1" dirty="0">
                <a:solidFill>
                  <a:schemeClr val="accent2"/>
                </a:solidFill>
              </a:rPr>
              <a:t>Your skeleton begins as cartilage, which is gradually broken down and replaced with bone which is why babies have more bones (300) than adults (which have 206).</a:t>
            </a:r>
          </a:p>
        </p:txBody>
      </p:sp>
      <p:pic>
        <p:nvPicPr>
          <p:cNvPr id="32773" name="Picture 5" descr="http://downloads.clipart.com/36824428.jpg?t=1355519463&amp;h=ea24900284dce56a77d8d9ecf9ec69e0&amp;u=gettingnerd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800" y="533400"/>
            <a:ext cx="3848100" cy="57340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http://downloads.clipart.com/334171.jpg?t=1355521475&amp;h=b31d718784abe0c4bc7059fa6b57dfbc&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699" b="11337"/>
          <a:stretch/>
        </p:blipFill>
        <p:spPr bwMode="auto">
          <a:xfrm>
            <a:off x="2209800" y="3200400"/>
            <a:ext cx="4884582" cy="3352800"/>
          </a:xfrm>
          <a:prstGeom prst="rect">
            <a:avLst/>
          </a:prstGeom>
          <a:noFill/>
          <a:extLst>
            <a:ext uri="{909E8E84-426E-40dd-AFC4-6F175D3DCCD1}">
              <a14:hiddenFill xmlns="" xmlns:a14="http://schemas.microsoft.com/office/drawing/2010/main">
                <a:solidFill>
                  <a:srgbClr val="FFFFFF"/>
                </a:solidFill>
              </a14:hiddenFill>
            </a:ext>
          </a:extLst>
        </p:spPr>
      </p:pic>
      <p:sp>
        <p:nvSpPr>
          <p:cNvPr id="33794" name="Rectangle 2"/>
          <p:cNvSpPr>
            <a:spLocks noGrp="1" noChangeArrowheads="1"/>
          </p:cNvSpPr>
          <p:nvPr>
            <p:ph type="body" idx="1"/>
          </p:nvPr>
        </p:nvSpPr>
        <p:spPr>
          <a:xfrm>
            <a:off x="228600" y="609600"/>
            <a:ext cx="8703730" cy="3733800"/>
          </a:xfrm>
        </p:spPr>
        <p:txBody>
          <a:bodyPr/>
          <a:lstStyle/>
          <a:p>
            <a:pPr marL="0" indent="0" algn="just" eaLnBrk="1" hangingPunct="1">
              <a:buFontTx/>
              <a:buNone/>
            </a:pPr>
            <a:r>
              <a:rPr lang="en-US" b="1" u="sng" cap="small" dirty="0"/>
              <a:t>Joint</a:t>
            </a:r>
            <a:r>
              <a:rPr lang="en-US" dirty="0"/>
              <a:t>: any place where two or more </a:t>
            </a:r>
            <a:r>
              <a:rPr lang="en-US" b="1" u="sng" dirty="0"/>
              <a:t>bones come together</a:t>
            </a:r>
          </a:p>
          <a:p>
            <a:pPr marL="914400" indent="-914400" algn="just" eaLnBrk="1" hangingPunct="1">
              <a:buNone/>
            </a:pPr>
            <a:r>
              <a:rPr lang="en-US" b="1" dirty="0"/>
              <a:t>	</a:t>
            </a:r>
            <a:r>
              <a:rPr lang="en-US" b="1" u="sng" cap="small" dirty="0"/>
              <a:t>Cartilage</a:t>
            </a:r>
            <a:r>
              <a:rPr lang="en-US" b="1" dirty="0"/>
              <a:t>:</a:t>
            </a:r>
            <a:r>
              <a:rPr lang="en-US" dirty="0"/>
              <a:t> rubbery tissue that </a:t>
            </a:r>
            <a:r>
              <a:rPr lang="en-US" b="1" u="sng" dirty="0"/>
              <a:t>cushions bones</a:t>
            </a:r>
            <a:r>
              <a:rPr lang="en-US" b="1" dirty="0"/>
              <a:t>;</a:t>
            </a:r>
            <a:r>
              <a:rPr lang="en-US" dirty="0"/>
              <a:t> located at joints</a:t>
            </a:r>
          </a:p>
          <a:p>
            <a:pPr marL="914400" indent="0" eaLnBrk="1" hangingPunct="1">
              <a:buNone/>
            </a:pPr>
            <a:r>
              <a:rPr lang="en-US" b="1" u="sng" cap="small" dirty="0"/>
              <a:t>Ligament</a:t>
            </a:r>
            <a:r>
              <a:rPr lang="en-US" b="1" dirty="0"/>
              <a:t>:</a:t>
            </a:r>
            <a:r>
              <a:rPr lang="en-US" dirty="0"/>
              <a:t> attaches </a:t>
            </a:r>
            <a:r>
              <a:rPr lang="en-US" b="1" u="sng" dirty="0"/>
              <a:t>bone</a:t>
            </a:r>
            <a:r>
              <a:rPr lang="en-US" b="1" dirty="0"/>
              <a:t> to </a:t>
            </a:r>
            <a:r>
              <a:rPr lang="en-US" b="1" u="sng" dirty="0"/>
              <a:t>bone</a:t>
            </a:r>
            <a:endParaRPr lang="en-US" u="sng" dirty="0"/>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152400" y="838200"/>
            <a:ext cx="4572000" cy="5029200"/>
          </a:xfrm>
        </p:spPr>
        <p:txBody>
          <a:bodyPr/>
          <a:lstStyle/>
          <a:p>
            <a:pPr marL="609600" indent="-609600" algn="ctr" eaLnBrk="1" hangingPunct="1">
              <a:lnSpc>
                <a:spcPct val="90000"/>
              </a:lnSpc>
              <a:buFontTx/>
              <a:buNone/>
            </a:pPr>
            <a:r>
              <a:rPr lang="en-US" sz="2800" b="1" dirty="0"/>
              <a:t>Types of Joints</a:t>
            </a:r>
          </a:p>
          <a:p>
            <a:pPr marL="609600" indent="-609600" eaLnBrk="1" hangingPunct="1">
              <a:lnSpc>
                <a:spcPct val="90000"/>
              </a:lnSpc>
              <a:buFontTx/>
              <a:buAutoNum type="arabicPeriod"/>
            </a:pPr>
            <a:r>
              <a:rPr lang="en-US" sz="2800" b="1" u="sng" dirty="0"/>
              <a:t>Fixed joint</a:t>
            </a:r>
          </a:p>
          <a:p>
            <a:pPr marL="630238" lvl="1" indent="0" algn="just" eaLnBrk="1" hangingPunct="1">
              <a:lnSpc>
                <a:spcPct val="90000"/>
              </a:lnSpc>
              <a:buNone/>
            </a:pPr>
            <a:r>
              <a:rPr lang="en-US" dirty="0"/>
              <a:t>Allows little movement:  </a:t>
            </a:r>
          </a:p>
          <a:p>
            <a:pPr marL="630238" lvl="1" indent="0" algn="just" eaLnBrk="1" hangingPunct="1">
              <a:lnSpc>
                <a:spcPct val="90000"/>
              </a:lnSpc>
              <a:buNone/>
            </a:pPr>
            <a:r>
              <a:rPr lang="en-US" dirty="0"/>
              <a:t>Ex.  joints of the bones in your skull</a:t>
            </a:r>
          </a:p>
          <a:p>
            <a:pPr marL="990600" lvl="1" indent="-533400" eaLnBrk="1" hangingPunct="1">
              <a:lnSpc>
                <a:spcPct val="90000"/>
              </a:lnSpc>
              <a:buFontTx/>
              <a:buNone/>
            </a:pPr>
            <a:endParaRPr lang="en-US" dirty="0"/>
          </a:p>
          <a:p>
            <a:pPr marL="609600" indent="-609600" eaLnBrk="1" hangingPunct="1">
              <a:lnSpc>
                <a:spcPct val="90000"/>
              </a:lnSpc>
              <a:buFontTx/>
              <a:buAutoNum type="arabicPeriod"/>
            </a:pPr>
            <a:r>
              <a:rPr lang="en-US" sz="2800" b="1" u="sng" dirty="0"/>
              <a:t>Pivot Joint</a:t>
            </a:r>
          </a:p>
          <a:p>
            <a:pPr marL="623888" lvl="1" indent="0" algn="just" eaLnBrk="1" hangingPunct="1">
              <a:lnSpc>
                <a:spcPct val="90000"/>
              </a:lnSpc>
              <a:buNone/>
            </a:pPr>
            <a:r>
              <a:rPr lang="en-US" dirty="0"/>
              <a:t>One bone rotates around another bone:  </a:t>
            </a:r>
          </a:p>
          <a:p>
            <a:pPr marL="623888" lvl="1" indent="0" algn="just" eaLnBrk="1" hangingPunct="1">
              <a:lnSpc>
                <a:spcPct val="90000"/>
              </a:lnSpc>
              <a:buNone/>
            </a:pPr>
            <a:r>
              <a:rPr lang="en-US" dirty="0"/>
              <a:t>Ex.  turning your head; rotating your wrist</a:t>
            </a:r>
          </a:p>
        </p:txBody>
      </p:sp>
      <p:pic>
        <p:nvPicPr>
          <p:cNvPr id="34822" name="Picture 6" descr="C:\Users\mzaher\AppData\Local\Microsoft\Windows\Temporary Internet Files\Content.IE5\M6VI9L21\MP90038578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44025" y="3623007"/>
            <a:ext cx="3675550" cy="2625393"/>
          </a:xfrm>
          <a:prstGeom prst="rect">
            <a:avLst/>
          </a:prstGeom>
          <a:noFill/>
          <a:extLst>
            <a:ext uri="{909E8E84-426E-40dd-AFC4-6F175D3DCCD1}">
              <a14:hiddenFill xmlns="" xmlns:a14="http://schemas.microsoft.com/office/drawing/2010/main">
                <a:solidFill>
                  <a:srgbClr val="FFFFFF"/>
                </a:solidFill>
              </a14:hiddenFill>
            </a:ext>
          </a:extLst>
        </p:spPr>
      </p:pic>
      <p:pic>
        <p:nvPicPr>
          <p:cNvPr id="34824" name="Picture 8" descr="C:\Users\mzaher\AppData\Local\Microsoft\Windows\Temporary Internet Files\Content.IE5\65MB7NKT\MP90038578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1685" y="685800"/>
            <a:ext cx="3660230" cy="26144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260705" y="762000"/>
            <a:ext cx="4507791" cy="4648200"/>
          </a:xfrm>
        </p:spPr>
        <p:txBody>
          <a:bodyPr/>
          <a:lstStyle/>
          <a:p>
            <a:pPr marL="609600" indent="-609600" eaLnBrk="1" hangingPunct="1">
              <a:buFontTx/>
              <a:buAutoNum type="arabicPeriod" startAt="3"/>
              <a:tabLst>
                <a:tab pos="685800" algn="l"/>
              </a:tabLst>
            </a:pPr>
            <a:r>
              <a:rPr lang="en-US" sz="2800" b="1" u="sng" dirty="0"/>
              <a:t>Ball-and-socket joint</a:t>
            </a:r>
          </a:p>
          <a:p>
            <a:pPr marL="623888" lvl="1" indent="0" algn="just" eaLnBrk="1" hangingPunct="1">
              <a:buNone/>
              <a:tabLst>
                <a:tab pos="685800" algn="l"/>
              </a:tabLst>
            </a:pPr>
            <a:r>
              <a:rPr lang="en-US" dirty="0"/>
              <a:t>The ball end of one bone fits into a cuplike cavity on another bone.</a:t>
            </a:r>
          </a:p>
          <a:p>
            <a:pPr marL="623888" lvl="1" indent="0" algn="just" eaLnBrk="1" hangingPunct="1">
              <a:buFontTx/>
              <a:buNone/>
              <a:tabLst>
                <a:tab pos="685800" algn="l"/>
              </a:tabLst>
            </a:pPr>
            <a:r>
              <a:rPr lang="en-US" dirty="0"/>
              <a:t>Ex: Shoulder or hip joint</a:t>
            </a:r>
          </a:p>
          <a:p>
            <a:pPr marL="623888" indent="-623888" eaLnBrk="1" hangingPunct="1">
              <a:buFont typeface="+mj-lt"/>
              <a:buAutoNum type="arabicPeriod" startAt="3"/>
              <a:tabLst>
                <a:tab pos="685800" algn="l"/>
              </a:tabLst>
            </a:pPr>
            <a:endParaRPr lang="en-US" sz="2800" u="sng" dirty="0"/>
          </a:p>
          <a:p>
            <a:pPr marL="623888" indent="-623888" eaLnBrk="1" hangingPunct="1">
              <a:buFont typeface="+mj-lt"/>
              <a:buAutoNum type="arabicPeriod" startAt="3"/>
              <a:tabLst>
                <a:tab pos="685800" algn="l"/>
              </a:tabLst>
            </a:pPr>
            <a:r>
              <a:rPr lang="en-US" sz="2800" b="1" u="sng" dirty="0"/>
              <a:t>Hinge joint</a:t>
            </a:r>
          </a:p>
          <a:p>
            <a:pPr marL="623888" lvl="1" indent="0" algn="just" eaLnBrk="1" hangingPunct="1">
              <a:buNone/>
              <a:tabLst>
                <a:tab pos="685800" algn="l"/>
              </a:tabLst>
            </a:pPr>
            <a:r>
              <a:rPr lang="en-US" dirty="0"/>
              <a:t>Back and forth</a:t>
            </a:r>
          </a:p>
          <a:p>
            <a:pPr marL="623888" lvl="1" indent="0" algn="just" eaLnBrk="1" hangingPunct="1">
              <a:buFontTx/>
              <a:buNone/>
              <a:tabLst>
                <a:tab pos="685800" algn="l"/>
              </a:tabLst>
            </a:pPr>
            <a:r>
              <a:rPr lang="en-US" dirty="0"/>
              <a:t>Ex: knee or elbow joint</a:t>
            </a:r>
          </a:p>
        </p:txBody>
      </p:sp>
      <p:pic>
        <p:nvPicPr>
          <p:cNvPr id="35846" name="Picture 6" descr="C:\Users\mzaher\AppData\Local\Microsoft\Windows\Temporary Internet Files\Content.IE5\LBDPPTKR\MP900385786[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53000" y="609600"/>
            <a:ext cx="1959429" cy="2743200"/>
          </a:xfrm>
          <a:prstGeom prst="rect">
            <a:avLst/>
          </a:prstGeom>
          <a:noFill/>
          <a:extLst>
            <a:ext uri="{909E8E84-426E-40dd-AFC4-6F175D3DCCD1}">
              <a14:hiddenFill xmlns="" xmlns:a14="http://schemas.microsoft.com/office/drawing/2010/main">
                <a:solidFill>
                  <a:srgbClr val="FFFFFF"/>
                </a:solidFill>
              </a14:hiddenFill>
            </a:ext>
          </a:extLst>
        </p:spPr>
      </p:pic>
      <p:pic>
        <p:nvPicPr>
          <p:cNvPr id="35847" name="Picture 7" descr="C:\Users\mzaher\AppData\Local\Microsoft\Windows\Temporary Internet Files\Content.IE5\M6VI9L21\MP900385793[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1285" y="609600"/>
            <a:ext cx="1959429" cy="2743200"/>
          </a:xfrm>
          <a:prstGeom prst="rect">
            <a:avLst/>
          </a:prstGeom>
          <a:noFill/>
          <a:extLst>
            <a:ext uri="{909E8E84-426E-40dd-AFC4-6F175D3DCCD1}">
              <a14:hiddenFill xmlns="" xmlns:a14="http://schemas.microsoft.com/office/drawing/2010/main">
                <a:solidFill>
                  <a:srgbClr val="FFFFFF"/>
                </a:solidFill>
              </a14:hiddenFill>
            </a:ext>
          </a:extLst>
        </p:spPr>
      </p:pic>
      <p:pic>
        <p:nvPicPr>
          <p:cNvPr id="35848" name="Picture 8" descr="C:\Users\mzaher\AppData\Local\Microsoft\Windows\Temporary Internet Files\Content.IE5\LRX9SVCP\MP90038579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3505200"/>
            <a:ext cx="1941740" cy="2718436"/>
          </a:xfrm>
          <a:prstGeom prst="rect">
            <a:avLst/>
          </a:prstGeom>
          <a:noFill/>
          <a:extLst>
            <a:ext uri="{909E8E84-426E-40dd-AFC4-6F175D3DCCD1}">
              <a14:hiddenFill xmlns="" xmlns:a14="http://schemas.microsoft.com/office/drawing/2010/main">
                <a:solidFill>
                  <a:srgbClr val="FFFFFF"/>
                </a:solidFill>
              </a14:hiddenFill>
            </a:ext>
          </a:extLst>
        </p:spPr>
      </p:pic>
      <p:pic>
        <p:nvPicPr>
          <p:cNvPr id="35849" name="Picture 9" descr="C:\Users\mzaher\AppData\Local\Microsoft\Windows\Temporary Internet Files\Content.IE5\65MB7NKT\MP900385792[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a:off x="4564652" y="3893549"/>
            <a:ext cx="2718435" cy="194173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239256"/>
            <a:ext cx="8013700" cy="1143000"/>
          </a:xfrm>
        </p:spPr>
        <p:txBody>
          <a:bodyPr/>
          <a:lstStyle/>
          <a:p>
            <a:pPr eaLnBrk="1" hangingPunct="1"/>
            <a:r>
              <a:rPr lang="en-US" sz="3200" b="1" dirty="0"/>
              <a:t>In more complex organisms, cells are not only specialized but group together to form </a:t>
            </a:r>
            <a:r>
              <a:rPr lang="en-US" sz="3200" b="1" i="1" dirty="0"/>
              <a:t>tissue.</a:t>
            </a:r>
            <a:endParaRPr lang="en-US" sz="3200" b="1" dirty="0"/>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7" name="Picture 3">
            <a:extLst>
              <a:ext uri="{FF2B5EF4-FFF2-40B4-BE49-F238E27FC236}">
                <a16:creationId xmlns:a16="http://schemas.microsoft.com/office/drawing/2014/main" xmlns="" id="{6563D981-40EA-4C83-BA49-29C7349B9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94956"/>
            <a:ext cx="5638800" cy="52147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xmlns="" id="{CF0B3312-C96E-4828-961B-E992055D1841}"/>
              </a:ext>
            </a:extLst>
          </p:cNvPr>
          <p:cNvSpPr/>
          <p:nvPr/>
        </p:nvSpPr>
        <p:spPr>
          <a:xfrm>
            <a:off x="685800" y="2514600"/>
            <a:ext cx="2057400" cy="2677656"/>
          </a:xfrm>
          <a:prstGeom prst="rect">
            <a:avLst/>
          </a:prstGeom>
        </p:spPr>
        <p:txBody>
          <a:bodyPr wrap="square">
            <a:spAutoFit/>
          </a:bodyPr>
          <a:lstStyle/>
          <a:p>
            <a:r>
              <a:rPr lang="en-US" u="sng" dirty="0"/>
              <a:t>Tissue</a:t>
            </a:r>
            <a:r>
              <a:rPr lang="en-US" dirty="0"/>
              <a:t> is a group of similar cells that are organized to do a specific job.</a:t>
            </a:r>
          </a:p>
        </p:txBody>
      </p:sp>
    </p:spTree>
    <p:extLst>
      <p:ext uri="{BB962C8B-B14F-4D97-AF65-F5344CB8AC3E}">
        <p14:creationId xmlns:p14="http://schemas.microsoft.com/office/powerpoint/2010/main" val="25661317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304800" y="1814286"/>
            <a:ext cx="4267200" cy="3048000"/>
          </a:xfrm>
        </p:spPr>
        <p:txBody>
          <a:bodyPr/>
          <a:lstStyle/>
          <a:p>
            <a:pPr marL="623888" indent="-623888" eaLnBrk="1" hangingPunct="1">
              <a:buFontTx/>
              <a:buAutoNum type="arabicPeriod" startAt="5"/>
            </a:pPr>
            <a:r>
              <a:rPr lang="en-US" sz="3000" b="1" u="sng" dirty="0"/>
              <a:t>Sliding joint</a:t>
            </a:r>
          </a:p>
          <a:p>
            <a:pPr marL="623888" lvl="1" indent="-623888" algn="just" eaLnBrk="1" hangingPunct="1">
              <a:buNone/>
            </a:pPr>
            <a:r>
              <a:rPr lang="en-US" sz="3000" dirty="0"/>
              <a:t>	One part of a bone slides over another bone.</a:t>
            </a:r>
          </a:p>
          <a:p>
            <a:pPr marL="623888" lvl="1" indent="0" algn="just" eaLnBrk="1" hangingPunct="1">
              <a:buFontTx/>
              <a:buNone/>
            </a:pPr>
            <a:r>
              <a:rPr lang="en-US" sz="3000" dirty="0"/>
              <a:t>Ex: Bones of wrist or ankle</a:t>
            </a:r>
          </a:p>
        </p:txBody>
      </p:sp>
      <p:pic>
        <p:nvPicPr>
          <p:cNvPr id="36868" name="Picture 4" descr="C:\Users\mzaher\AppData\Local\Microsoft\Windows\Temporary Internet Files\Content.IE5\LBDPPTKR\MP900385788[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4049486" y="1741715"/>
            <a:ext cx="4724400" cy="337457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33800" y="228600"/>
            <a:ext cx="4953000" cy="1066800"/>
          </a:xfrm>
        </p:spPr>
        <p:txBody>
          <a:bodyPr/>
          <a:lstStyle/>
          <a:p>
            <a:pPr eaLnBrk="1" hangingPunct="1"/>
            <a:r>
              <a:rPr lang="en-US" sz="3200" b="1" dirty="0">
                <a:solidFill>
                  <a:srgbClr val="FF0000"/>
                </a:solidFill>
              </a:rPr>
              <a:t>Bones of the Skeleton</a:t>
            </a:r>
            <a:br>
              <a:rPr lang="en-US" sz="3200" b="1" dirty="0">
                <a:solidFill>
                  <a:srgbClr val="FF0000"/>
                </a:solidFill>
              </a:rPr>
            </a:br>
            <a:r>
              <a:rPr lang="en-US" sz="2000" i="1" dirty="0">
                <a:solidFill>
                  <a:srgbClr val="FF0000"/>
                </a:solidFill>
              </a:rPr>
              <a:t>label the </a:t>
            </a:r>
            <a:r>
              <a:rPr lang="en-US" sz="2000" i="1" u="sng" dirty="0">
                <a:solidFill>
                  <a:srgbClr val="FF0000"/>
                </a:solidFill>
              </a:rPr>
              <a:t>left side </a:t>
            </a:r>
            <a:r>
              <a:rPr lang="en-US" sz="2000" i="1" dirty="0">
                <a:solidFill>
                  <a:srgbClr val="FF0000"/>
                </a:solidFill>
              </a:rPr>
              <a:t>of the skeleton in this order</a:t>
            </a:r>
            <a:endParaRPr lang="en-US" sz="3200" b="1" dirty="0">
              <a:solidFill>
                <a:schemeClr val="accent2"/>
              </a:solidFill>
            </a:endParaRPr>
          </a:p>
        </p:txBody>
      </p:sp>
      <p:sp>
        <p:nvSpPr>
          <p:cNvPr id="193539" name="Text Box 3"/>
          <p:cNvSpPr txBox="1">
            <a:spLocks noChangeArrowheads="1"/>
          </p:cNvSpPr>
          <p:nvPr/>
        </p:nvSpPr>
        <p:spPr bwMode="auto">
          <a:xfrm>
            <a:off x="283567" y="228600"/>
            <a:ext cx="5660033" cy="6494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eaLnBrk="1" hangingPunct="1"/>
            <a:r>
              <a:rPr lang="en-US" sz="2600" dirty="0">
                <a:latin typeface="+mn-lt"/>
              </a:rPr>
              <a:t>Ocular Orbit (eye socket)</a:t>
            </a:r>
          </a:p>
          <a:p>
            <a:pPr marL="0" indent="0" eaLnBrk="1" hangingPunct="1"/>
            <a:r>
              <a:rPr lang="en-US" sz="2600" dirty="0">
                <a:latin typeface="+mn-lt"/>
              </a:rPr>
              <a:t>Maxilla (upper jaw)</a:t>
            </a:r>
          </a:p>
          <a:p>
            <a:pPr marL="0" indent="0" eaLnBrk="1" hangingPunct="1"/>
            <a:r>
              <a:rPr lang="en-US" sz="2600" dirty="0">
                <a:latin typeface="+mn-lt"/>
              </a:rPr>
              <a:t>Mandible (lower jaw)</a:t>
            </a:r>
          </a:p>
          <a:p>
            <a:pPr marL="0" indent="0" eaLnBrk="1" hangingPunct="1"/>
            <a:r>
              <a:rPr lang="en-US" sz="2600" dirty="0">
                <a:latin typeface="+mn-lt"/>
              </a:rPr>
              <a:t>Scapula (shoulder blade)</a:t>
            </a:r>
          </a:p>
          <a:p>
            <a:pPr marL="0" indent="0" eaLnBrk="1" hangingPunct="1"/>
            <a:r>
              <a:rPr lang="en-US" sz="2600" dirty="0">
                <a:latin typeface="+mn-lt"/>
              </a:rPr>
              <a:t>Sternum (breastbone)</a:t>
            </a:r>
          </a:p>
          <a:p>
            <a:pPr marL="0" indent="0" eaLnBrk="1" hangingPunct="1"/>
            <a:r>
              <a:rPr lang="en-US" sz="2600" dirty="0" err="1">
                <a:latin typeface="+mn-lt"/>
              </a:rPr>
              <a:t>Xihpoid</a:t>
            </a:r>
            <a:r>
              <a:rPr lang="en-US" sz="2600" dirty="0">
                <a:latin typeface="+mn-lt"/>
              </a:rPr>
              <a:t> Process (tip of breastbone)</a:t>
            </a:r>
          </a:p>
          <a:p>
            <a:pPr marL="0" indent="0" eaLnBrk="1" hangingPunct="1"/>
            <a:r>
              <a:rPr lang="en-US" sz="2600" dirty="0">
                <a:latin typeface="+mn-lt"/>
              </a:rPr>
              <a:t>Thoracic Vertebrae (12 attached to ribs) </a:t>
            </a:r>
          </a:p>
          <a:p>
            <a:pPr marL="0" indent="0" eaLnBrk="1" hangingPunct="1"/>
            <a:r>
              <a:rPr lang="en-US" sz="2600" dirty="0">
                <a:latin typeface="+mn-lt"/>
              </a:rPr>
              <a:t>Lumbar Vertebrae (5 in lower back)</a:t>
            </a:r>
          </a:p>
          <a:p>
            <a:pPr marL="0" indent="0" eaLnBrk="1" hangingPunct="1"/>
            <a:r>
              <a:rPr lang="en-US" sz="2600" dirty="0" err="1">
                <a:latin typeface="+mn-lt"/>
              </a:rPr>
              <a:t>Illium</a:t>
            </a:r>
            <a:r>
              <a:rPr lang="en-US" sz="2600" dirty="0">
                <a:latin typeface="+mn-lt"/>
              </a:rPr>
              <a:t> (hipbone)</a:t>
            </a:r>
          </a:p>
          <a:p>
            <a:pPr marL="0" indent="0" eaLnBrk="1" hangingPunct="1"/>
            <a:r>
              <a:rPr lang="en-US" sz="2600" dirty="0">
                <a:latin typeface="+mn-lt"/>
              </a:rPr>
              <a:t>Ischium (butt bone)</a:t>
            </a:r>
          </a:p>
          <a:p>
            <a:pPr marL="0" indent="0" eaLnBrk="1" hangingPunct="1"/>
            <a:r>
              <a:rPr lang="en-US" sz="2600" dirty="0">
                <a:latin typeface="+mn-lt"/>
              </a:rPr>
              <a:t>Femur (thigh bone)</a:t>
            </a:r>
          </a:p>
          <a:p>
            <a:pPr marL="0" indent="0" eaLnBrk="1" hangingPunct="1"/>
            <a:r>
              <a:rPr lang="en-US" sz="2600" dirty="0">
                <a:latin typeface="+mn-lt"/>
              </a:rPr>
              <a:t>Patella (knee cap)</a:t>
            </a:r>
          </a:p>
          <a:p>
            <a:pPr marL="0" indent="0" eaLnBrk="1" hangingPunct="1"/>
            <a:r>
              <a:rPr lang="en-US" sz="2600" dirty="0">
                <a:latin typeface="+mn-lt"/>
              </a:rPr>
              <a:t>Tarsals (ankle bones)</a:t>
            </a:r>
          </a:p>
          <a:p>
            <a:pPr marL="0" indent="0" eaLnBrk="1" hangingPunct="1"/>
            <a:r>
              <a:rPr lang="en-US" sz="2600" dirty="0">
                <a:latin typeface="+mn-lt"/>
              </a:rPr>
              <a:t>Metatarsals (sole of foot)</a:t>
            </a:r>
          </a:p>
          <a:p>
            <a:pPr marL="0" indent="0" eaLnBrk="1" hangingPunct="1"/>
            <a:r>
              <a:rPr lang="en-US" sz="2600" dirty="0">
                <a:latin typeface="+mn-lt"/>
              </a:rPr>
              <a:t>Phalanges (toes)</a:t>
            </a:r>
          </a:p>
          <a:p>
            <a:pPr marL="0" indent="0" eaLnBrk="1" hangingPunct="1"/>
            <a:r>
              <a:rPr lang="en-US" sz="2600" dirty="0">
                <a:latin typeface="+mn-lt"/>
              </a:rPr>
              <a:t>Calcaneus (heel bone)</a:t>
            </a:r>
          </a:p>
        </p:txBody>
      </p:sp>
      <p:grpSp>
        <p:nvGrpSpPr>
          <p:cNvPr id="43" name="Group 42"/>
          <p:cNvGrpSpPr/>
          <p:nvPr/>
        </p:nvGrpSpPr>
        <p:grpSpPr>
          <a:xfrm>
            <a:off x="5867400" y="1466153"/>
            <a:ext cx="2681311" cy="5010847"/>
            <a:chOff x="0" y="0"/>
            <a:chExt cx="5334000" cy="8686800"/>
          </a:xfrm>
        </p:grpSpPr>
        <p:grpSp>
          <p:nvGrpSpPr>
            <p:cNvPr id="44" name="Group 43"/>
            <p:cNvGrpSpPr/>
            <p:nvPr/>
          </p:nvGrpSpPr>
          <p:grpSpPr>
            <a:xfrm>
              <a:off x="0" y="0"/>
              <a:ext cx="5334000" cy="8686800"/>
              <a:chOff x="0" y="0"/>
              <a:chExt cx="5334000" cy="8686800"/>
            </a:xfrm>
          </p:grpSpPr>
          <p:pic>
            <p:nvPicPr>
              <p:cNvPr id="46" name="Picture 45" descr="http://downloads.clipart.com/4384097.jpg?t=1355512759&amp;h=dddd6789e1ccd609ac6a5fd39c486ea6&amp;u=gettingnerdy"/>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0050" y="0"/>
                <a:ext cx="4762500" cy="8686800"/>
              </a:xfrm>
              <a:prstGeom prst="rect">
                <a:avLst/>
              </a:prstGeom>
              <a:noFill/>
              <a:ln>
                <a:noFill/>
              </a:ln>
            </p:spPr>
          </p:pic>
          <p:cxnSp>
            <p:nvCxnSpPr>
              <p:cNvPr id="47" name="Straight Connector 46"/>
              <p:cNvCxnSpPr/>
              <p:nvPr/>
            </p:nvCxnSpPr>
            <p:spPr>
              <a:xfrm>
                <a:off x="3124200" y="438150"/>
                <a:ext cx="876300" cy="0"/>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3105150" y="685800"/>
                <a:ext cx="89535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flipV="1">
                <a:off x="3638550" y="139065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a:off x="0" y="8343900"/>
                <a:ext cx="1028700" cy="24765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1733550" y="8477250"/>
                <a:ext cx="876300" cy="11430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p:cNvCxnSpPr/>
              <p:nvPr/>
            </p:nvCxnSpPr>
            <p:spPr>
              <a:xfrm>
                <a:off x="3028950" y="7334250"/>
                <a:ext cx="971550" cy="38100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3238500" y="6972300"/>
                <a:ext cx="914400" cy="361950"/>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flipV="1">
                <a:off x="1085850" y="6324600"/>
                <a:ext cx="1066800" cy="9525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flipV="1">
                <a:off x="1143000" y="5695950"/>
                <a:ext cx="1009650" cy="95250"/>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a:off x="4648200" y="4953000"/>
                <a:ext cx="590550" cy="51435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V="1">
                <a:off x="4362450" y="384810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flipV="1">
                <a:off x="4362450" y="340995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flipV="1">
                <a:off x="3886200" y="232410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flipV="1">
                <a:off x="2895600" y="1181100"/>
                <a:ext cx="1104900" cy="20955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V="1">
                <a:off x="857250" y="215265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a:xfrm>
                <a:off x="1143000" y="1790700"/>
                <a:ext cx="1047750" cy="0"/>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p:nvPr/>
            </p:nvCxnSpPr>
            <p:spPr>
              <a:xfrm>
                <a:off x="1733550" y="1143000"/>
                <a:ext cx="1162050" cy="0"/>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a:off x="1924050" y="933450"/>
                <a:ext cx="1104900" cy="0"/>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1733550" y="685800"/>
                <a:ext cx="1104900"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p:cNvCxnSpPr/>
              <p:nvPr/>
            </p:nvCxnSpPr>
            <p:spPr>
              <a:xfrm flipV="1">
                <a:off x="857250" y="253365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p:cNvCxnSpPr/>
              <p:nvPr/>
            </p:nvCxnSpPr>
            <p:spPr>
              <a:xfrm>
                <a:off x="4743450" y="4572000"/>
                <a:ext cx="590550" cy="514350"/>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p:cNvCxnSpPr/>
              <p:nvPr/>
            </p:nvCxnSpPr>
            <p:spPr>
              <a:xfrm flipV="1">
                <a:off x="4743450" y="4229100"/>
                <a:ext cx="590550" cy="133350"/>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p:cNvCxnSpPr/>
              <p:nvPr/>
            </p:nvCxnSpPr>
            <p:spPr>
              <a:xfrm flipV="1">
                <a:off x="1581150" y="3733800"/>
                <a:ext cx="838200" cy="628650"/>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p:cNvCxnSpPr/>
              <p:nvPr/>
            </p:nvCxnSpPr>
            <p:spPr>
              <a:xfrm flipV="1">
                <a:off x="1657350" y="4362450"/>
                <a:ext cx="952500" cy="723900"/>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p:cNvCxnSpPr/>
              <p:nvPr/>
            </p:nvCxnSpPr>
            <p:spPr>
              <a:xfrm>
                <a:off x="666750" y="7562850"/>
                <a:ext cx="914400" cy="685800"/>
              </a:xfrm>
              <a:prstGeom prst="line">
                <a:avLst/>
              </a:prstGeom>
            </p:spPr>
            <p:style>
              <a:lnRef idx="3">
                <a:schemeClr val="dk1"/>
              </a:lnRef>
              <a:fillRef idx="0">
                <a:schemeClr val="dk1"/>
              </a:fillRef>
              <a:effectRef idx="2">
                <a:schemeClr val="dk1"/>
              </a:effectRef>
              <a:fontRef idx="minor">
                <a:schemeClr val="tx1"/>
              </a:fontRef>
            </p:style>
          </p:cxnSp>
          <p:cxnSp>
            <p:nvCxnSpPr>
              <p:cNvPr id="72" name="Straight Connector 71"/>
              <p:cNvCxnSpPr/>
              <p:nvPr/>
            </p:nvCxnSpPr>
            <p:spPr>
              <a:xfrm>
                <a:off x="266700" y="7829550"/>
                <a:ext cx="1047750" cy="571500"/>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flipV="1">
                <a:off x="876300" y="281940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74" name="Straight Connector 73"/>
              <p:cNvCxnSpPr/>
              <p:nvPr/>
            </p:nvCxnSpPr>
            <p:spPr>
              <a:xfrm flipV="1">
                <a:off x="857250" y="339090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p:cNvCxnSpPr/>
              <p:nvPr/>
            </p:nvCxnSpPr>
            <p:spPr>
              <a:xfrm>
                <a:off x="2876550" y="4019550"/>
                <a:ext cx="1276350" cy="1581150"/>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p:cNvCxnSpPr/>
              <p:nvPr/>
            </p:nvCxnSpPr>
            <p:spPr>
              <a:xfrm>
                <a:off x="3009900" y="4400550"/>
                <a:ext cx="990600" cy="1619250"/>
              </a:xfrm>
              <a:prstGeom prst="line">
                <a:avLst/>
              </a:prstGeom>
            </p:spPr>
            <p:style>
              <a:lnRef idx="3">
                <a:schemeClr val="dk1"/>
              </a:lnRef>
              <a:fillRef idx="0">
                <a:schemeClr val="dk1"/>
              </a:fillRef>
              <a:effectRef idx="2">
                <a:schemeClr val="dk1"/>
              </a:effectRef>
              <a:fontRef idx="minor">
                <a:schemeClr val="tx1"/>
              </a:fontRef>
            </p:style>
          </p:cxnSp>
          <p:sp>
            <p:nvSpPr>
              <p:cNvPr id="77" name="Left Brace 76"/>
              <p:cNvSpPr/>
              <p:nvPr/>
            </p:nvSpPr>
            <p:spPr>
              <a:xfrm rot="5400000">
                <a:off x="2743200" y="-266700"/>
                <a:ext cx="217805" cy="755015"/>
              </a:xfrm>
              <a:prstGeom prst="leftBrace">
                <a:avLst>
                  <a:gd name="adj1" fmla="val 8333"/>
                  <a:gd name="adj2" fmla="val 48552"/>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8" name="Straight Connector 77"/>
              <p:cNvCxnSpPr/>
              <p:nvPr/>
            </p:nvCxnSpPr>
            <p:spPr>
              <a:xfrm>
                <a:off x="2857500" y="0"/>
                <a:ext cx="990600" cy="0"/>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flipV="1">
                <a:off x="3031732" y="1817587"/>
                <a:ext cx="1730769" cy="423189"/>
              </a:xfrm>
              <a:prstGeom prst="line">
                <a:avLst/>
              </a:prstGeom>
            </p:spPr>
            <p:style>
              <a:lnRef idx="3">
                <a:schemeClr val="dk1"/>
              </a:lnRef>
              <a:fillRef idx="0">
                <a:schemeClr val="dk1"/>
              </a:fillRef>
              <a:effectRef idx="2">
                <a:schemeClr val="dk1"/>
              </a:effectRef>
              <a:fontRef idx="minor">
                <a:schemeClr val="tx1"/>
              </a:fontRef>
            </p:style>
          </p:cxnSp>
        </p:grpSp>
        <p:sp>
          <p:nvSpPr>
            <p:cNvPr id="45" name="Oval 44"/>
            <p:cNvSpPr/>
            <p:nvPr/>
          </p:nvSpPr>
          <p:spPr>
            <a:xfrm>
              <a:off x="2857500" y="4476750"/>
              <a:ext cx="190500" cy="209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80" name="TextBox 7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4036582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additive="base">
                                        <p:cTn id="7" dur="500" fill="hold"/>
                                        <p:tgtEl>
                                          <p:spTgt spid="193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539">
                                            <p:txEl>
                                              <p:pRg st="1" end="1"/>
                                            </p:txEl>
                                          </p:spTgt>
                                        </p:tgtEl>
                                        <p:attrNameLst>
                                          <p:attrName>style.visibility</p:attrName>
                                        </p:attrNameLst>
                                      </p:cBhvr>
                                      <p:to>
                                        <p:strVal val="visible"/>
                                      </p:to>
                                    </p:set>
                                    <p:anim calcmode="lin" valueType="num">
                                      <p:cBhvr additive="base">
                                        <p:cTn id="13" dur="500" fill="hold"/>
                                        <p:tgtEl>
                                          <p:spTgt spid="193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anim calcmode="lin" valueType="num">
                                      <p:cBhvr additive="base">
                                        <p:cTn id="19" dur="5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3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3539">
                                            <p:txEl>
                                              <p:pRg st="3" end="3"/>
                                            </p:txEl>
                                          </p:spTgt>
                                        </p:tgtEl>
                                        <p:attrNameLst>
                                          <p:attrName>style.visibility</p:attrName>
                                        </p:attrNameLst>
                                      </p:cBhvr>
                                      <p:to>
                                        <p:strVal val="visible"/>
                                      </p:to>
                                    </p:set>
                                    <p:anim calcmode="lin" valueType="num">
                                      <p:cBhvr additive="base">
                                        <p:cTn id="25" dur="500" fill="hold"/>
                                        <p:tgtEl>
                                          <p:spTgt spid="193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3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3539">
                                            <p:txEl>
                                              <p:pRg st="4" end="4"/>
                                            </p:txEl>
                                          </p:spTgt>
                                        </p:tgtEl>
                                        <p:attrNameLst>
                                          <p:attrName>style.visibility</p:attrName>
                                        </p:attrNameLst>
                                      </p:cBhvr>
                                      <p:to>
                                        <p:strVal val="visible"/>
                                      </p:to>
                                    </p:set>
                                    <p:anim calcmode="lin" valueType="num">
                                      <p:cBhvr additive="base">
                                        <p:cTn id="31" dur="500" fill="hold"/>
                                        <p:tgtEl>
                                          <p:spTgt spid="1935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3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3539">
                                            <p:txEl>
                                              <p:pRg st="5" end="5"/>
                                            </p:txEl>
                                          </p:spTgt>
                                        </p:tgtEl>
                                        <p:attrNameLst>
                                          <p:attrName>style.visibility</p:attrName>
                                        </p:attrNameLst>
                                      </p:cBhvr>
                                      <p:to>
                                        <p:strVal val="visible"/>
                                      </p:to>
                                    </p:set>
                                    <p:anim calcmode="lin" valueType="num">
                                      <p:cBhvr additive="base">
                                        <p:cTn id="37" dur="500" fill="hold"/>
                                        <p:tgtEl>
                                          <p:spTgt spid="1935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35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3539">
                                            <p:txEl>
                                              <p:pRg st="6" end="6"/>
                                            </p:txEl>
                                          </p:spTgt>
                                        </p:tgtEl>
                                        <p:attrNameLst>
                                          <p:attrName>style.visibility</p:attrName>
                                        </p:attrNameLst>
                                      </p:cBhvr>
                                      <p:to>
                                        <p:strVal val="visible"/>
                                      </p:to>
                                    </p:set>
                                    <p:anim calcmode="lin" valueType="num">
                                      <p:cBhvr additive="base">
                                        <p:cTn id="43" dur="500" fill="hold"/>
                                        <p:tgtEl>
                                          <p:spTgt spid="1935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35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93539">
                                            <p:txEl>
                                              <p:pRg st="7" end="7"/>
                                            </p:txEl>
                                          </p:spTgt>
                                        </p:tgtEl>
                                        <p:attrNameLst>
                                          <p:attrName>style.visibility</p:attrName>
                                        </p:attrNameLst>
                                      </p:cBhvr>
                                      <p:to>
                                        <p:strVal val="visible"/>
                                      </p:to>
                                    </p:set>
                                    <p:anim calcmode="lin" valueType="num">
                                      <p:cBhvr additive="base">
                                        <p:cTn id="49" dur="500" fill="hold"/>
                                        <p:tgtEl>
                                          <p:spTgt spid="1935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35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93539">
                                            <p:txEl>
                                              <p:pRg st="8" end="8"/>
                                            </p:txEl>
                                          </p:spTgt>
                                        </p:tgtEl>
                                        <p:attrNameLst>
                                          <p:attrName>style.visibility</p:attrName>
                                        </p:attrNameLst>
                                      </p:cBhvr>
                                      <p:to>
                                        <p:strVal val="visible"/>
                                      </p:to>
                                    </p:set>
                                    <p:anim calcmode="lin" valueType="num">
                                      <p:cBhvr additive="base">
                                        <p:cTn id="55" dur="500" fill="hold"/>
                                        <p:tgtEl>
                                          <p:spTgt spid="1935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35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3539">
                                            <p:txEl>
                                              <p:pRg st="9" end="9"/>
                                            </p:txEl>
                                          </p:spTgt>
                                        </p:tgtEl>
                                        <p:attrNameLst>
                                          <p:attrName>style.visibility</p:attrName>
                                        </p:attrNameLst>
                                      </p:cBhvr>
                                      <p:to>
                                        <p:strVal val="visible"/>
                                      </p:to>
                                    </p:set>
                                    <p:anim calcmode="lin" valueType="num">
                                      <p:cBhvr additive="base">
                                        <p:cTn id="61" dur="500" fill="hold"/>
                                        <p:tgtEl>
                                          <p:spTgt spid="19353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353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3539">
                                            <p:txEl>
                                              <p:pRg st="10" end="10"/>
                                            </p:txEl>
                                          </p:spTgt>
                                        </p:tgtEl>
                                        <p:attrNameLst>
                                          <p:attrName>style.visibility</p:attrName>
                                        </p:attrNameLst>
                                      </p:cBhvr>
                                      <p:to>
                                        <p:strVal val="visible"/>
                                      </p:to>
                                    </p:set>
                                    <p:anim calcmode="lin" valueType="num">
                                      <p:cBhvr additive="base">
                                        <p:cTn id="67" dur="500" fill="hold"/>
                                        <p:tgtEl>
                                          <p:spTgt spid="19353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935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93539">
                                            <p:txEl>
                                              <p:pRg st="11" end="11"/>
                                            </p:txEl>
                                          </p:spTgt>
                                        </p:tgtEl>
                                        <p:attrNameLst>
                                          <p:attrName>style.visibility</p:attrName>
                                        </p:attrNameLst>
                                      </p:cBhvr>
                                      <p:to>
                                        <p:strVal val="visible"/>
                                      </p:to>
                                    </p:set>
                                    <p:anim calcmode="lin" valueType="num">
                                      <p:cBhvr additive="base">
                                        <p:cTn id="73" dur="500" fill="hold"/>
                                        <p:tgtEl>
                                          <p:spTgt spid="19353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35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93539">
                                            <p:txEl>
                                              <p:pRg st="12" end="12"/>
                                            </p:txEl>
                                          </p:spTgt>
                                        </p:tgtEl>
                                        <p:attrNameLst>
                                          <p:attrName>style.visibility</p:attrName>
                                        </p:attrNameLst>
                                      </p:cBhvr>
                                      <p:to>
                                        <p:strVal val="visible"/>
                                      </p:to>
                                    </p:set>
                                    <p:anim calcmode="lin" valueType="num">
                                      <p:cBhvr additive="base">
                                        <p:cTn id="79" dur="500" fill="hold"/>
                                        <p:tgtEl>
                                          <p:spTgt spid="19353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9353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93539">
                                            <p:txEl>
                                              <p:pRg st="13" end="13"/>
                                            </p:txEl>
                                          </p:spTgt>
                                        </p:tgtEl>
                                        <p:attrNameLst>
                                          <p:attrName>style.visibility</p:attrName>
                                        </p:attrNameLst>
                                      </p:cBhvr>
                                      <p:to>
                                        <p:strVal val="visible"/>
                                      </p:to>
                                    </p:set>
                                    <p:anim calcmode="lin" valueType="num">
                                      <p:cBhvr additive="base">
                                        <p:cTn id="85" dur="500" fill="hold"/>
                                        <p:tgtEl>
                                          <p:spTgt spid="19353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9353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93539">
                                            <p:txEl>
                                              <p:pRg st="14" end="14"/>
                                            </p:txEl>
                                          </p:spTgt>
                                        </p:tgtEl>
                                        <p:attrNameLst>
                                          <p:attrName>style.visibility</p:attrName>
                                        </p:attrNameLst>
                                      </p:cBhvr>
                                      <p:to>
                                        <p:strVal val="visible"/>
                                      </p:to>
                                    </p:set>
                                    <p:anim calcmode="lin" valueType="num">
                                      <p:cBhvr additive="base">
                                        <p:cTn id="91" dur="500" fill="hold"/>
                                        <p:tgtEl>
                                          <p:spTgt spid="193539">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93539">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93539">
                                            <p:txEl>
                                              <p:pRg st="15" end="15"/>
                                            </p:txEl>
                                          </p:spTgt>
                                        </p:tgtEl>
                                        <p:attrNameLst>
                                          <p:attrName>style.visibility</p:attrName>
                                        </p:attrNameLst>
                                      </p:cBhvr>
                                      <p:to>
                                        <p:strVal val="visible"/>
                                      </p:to>
                                    </p:set>
                                    <p:anim calcmode="lin" valueType="num">
                                      <p:cBhvr additive="base">
                                        <p:cTn id="97" dur="500" fill="hold"/>
                                        <p:tgtEl>
                                          <p:spTgt spid="193539">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93539">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33800" y="228600"/>
            <a:ext cx="5181600" cy="1066800"/>
          </a:xfrm>
        </p:spPr>
        <p:txBody>
          <a:bodyPr/>
          <a:lstStyle/>
          <a:p>
            <a:pPr eaLnBrk="1" hangingPunct="1"/>
            <a:r>
              <a:rPr lang="en-US" sz="3200" b="1" dirty="0">
                <a:solidFill>
                  <a:srgbClr val="FF0000"/>
                </a:solidFill>
              </a:rPr>
              <a:t>Bones of the Skeleton</a:t>
            </a:r>
            <a:br>
              <a:rPr lang="en-US" sz="3200" b="1" dirty="0">
                <a:solidFill>
                  <a:srgbClr val="FF0000"/>
                </a:solidFill>
              </a:rPr>
            </a:br>
            <a:r>
              <a:rPr lang="en-US" sz="2000" i="1" dirty="0">
                <a:solidFill>
                  <a:srgbClr val="FF0000"/>
                </a:solidFill>
              </a:rPr>
              <a:t>label the </a:t>
            </a:r>
            <a:r>
              <a:rPr lang="en-US" sz="2000" i="1" u="sng" dirty="0">
                <a:solidFill>
                  <a:srgbClr val="FF0000"/>
                </a:solidFill>
              </a:rPr>
              <a:t>right side </a:t>
            </a:r>
            <a:r>
              <a:rPr lang="en-US" sz="2000" i="1" dirty="0">
                <a:solidFill>
                  <a:srgbClr val="FF0000"/>
                </a:solidFill>
              </a:rPr>
              <a:t>of the skeleton in this order</a:t>
            </a:r>
            <a:endParaRPr lang="en-US" sz="3200" b="1" dirty="0">
              <a:solidFill>
                <a:schemeClr val="accent2"/>
              </a:solidFill>
            </a:endParaRPr>
          </a:p>
        </p:txBody>
      </p:sp>
      <p:sp>
        <p:nvSpPr>
          <p:cNvPr id="193539" name="Text Box 3"/>
          <p:cNvSpPr txBox="1">
            <a:spLocks noChangeArrowheads="1"/>
          </p:cNvSpPr>
          <p:nvPr/>
        </p:nvSpPr>
        <p:spPr bwMode="auto">
          <a:xfrm>
            <a:off x="457199" y="211515"/>
            <a:ext cx="5562601" cy="6494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eaLnBrk="1" hangingPunct="1"/>
            <a:r>
              <a:rPr lang="en-US" sz="2600" dirty="0">
                <a:latin typeface="+mn-lt"/>
              </a:rPr>
              <a:t>Cranium (skull)</a:t>
            </a:r>
          </a:p>
          <a:p>
            <a:pPr marL="0" indent="0" eaLnBrk="1" hangingPunct="1"/>
            <a:r>
              <a:rPr lang="en-US" sz="2600" dirty="0">
                <a:latin typeface="+mn-lt"/>
              </a:rPr>
              <a:t>Frontal (forehead)</a:t>
            </a:r>
          </a:p>
          <a:p>
            <a:pPr marL="0" indent="0" eaLnBrk="1" hangingPunct="1"/>
            <a:r>
              <a:rPr lang="en-US" sz="2600" dirty="0">
                <a:latin typeface="+mn-lt"/>
              </a:rPr>
              <a:t>Nasal (nose)</a:t>
            </a:r>
          </a:p>
          <a:p>
            <a:pPr marL="0" indent="0" eaLnBrk="1" hangingPunct="1"/>
            <a:r>
              <a:rPr lang="en-US" sz="2600" dirty="0">
                <a:latin typeface="+mn-lt"/>
              </a:rPr>
              <a:t>Cervical Vertebrae (6 in neck)</a:t>
            </a:r>
          </a:p>
          <a:p>
            <a:pPr marL="0" indent="0" eaLnBrk="1" hangingPunct="1"/>
            <a:r>
              <a:rPr lang="en-US" sz="2600" dirty="0">
                <a:latin typeface="+mn-lt"/>
              </a:rPr>
              <a:t>Clavicle (collar bone)</a:t>
            </a:r>
          </a:p>
          <a:p>
            <a:pPr marL="0" lvl="0" indent="0" eaLnBrk="1" hangingPunct="1"/>
            <a:r>
              <a:rPr lang="en-US" sz="2600" dirty="0">
                <a:solidFill>
                  <a:srgbClr val="000000"/>
                </a:solidFill>
                <a:latin typeface="Calibri"/>
              </a:rPr>
              <a:t>Ribs (True, False, Floating)</a:t>
            </a:r>
            <a:endParaRPr lang="en-US" sz="2600" dirty="0">
              <a:latin typeface="+mn-lt"/>
            </a:endParaRPr>
          </a:p>
          <a:p>
            <a:pPr marL="0" indent="0" eaLnBrk="1" hangingPunct="1"/>
            <a:r>
              <a:rPr lang="en-US" sz="2600" dirty="0" err="1">
                <a:latin typeface="+mn-lt"/>
              </a:rPr>
              <a:t>Humerus</a:t>
            </a:r>
            <a:r>
              <a:rPr lang="en-US" sz="2600" dirty="0">
                <a:latin typeface="+mn-lt"/>
              </a:rPr>
              <a:t> (upper arm)</a:t>
            </a:r>
          </a:p>
          <a:p>
            <a:pPr marL="0" indent="0" eaLnBrk="1" hangingPunct="1"/>
            <a:r>
              <a:rPr lang="en-US" sz="2600" dirty="0">
                <a:latin typeface="+mn-lt"/>
              </a:rPr>
              <a:t>Radius (closest to thumb) </a:t>
            </a:r>
          </a:p>
          <a:p>
            <a:pPr marL="0" indent="0" eaLnBrk="1" hangingPunct="1"/>
            <a:r>
              <a:rPr lang="en-US" sz="2600" dirty="0">
                <a:latin typeface="+mn-lt"/>
              </a:rPr>
              <a:t>Ulna (closest to little finger)</a:t>
            </a:r>
          </a:p>
          <a:p>
            <a:pPr marL="0" indent="0" eaLnBrk="1" hangingPunct="1"/>
            <a:r>
              <a:rPr lang="en-US" sz="2600" dirty="0">
                <a:latin typeface="+mn-lt"/>
              </a:rPr>
              <a:t>Carpals (wrist bones)</a:t>
            </a:r>
          </a:p>
          <a:p>
            <a:pPr marL="0" indent="0" eaLnBrk="1" hangingPunct="1"/>
            <a:r>
              <a:rPr lang="en-US" sz="2600" dirty="0">
                <a:latin typeface="+mn-lt"/>
              </a:rPr>
              <a:t>Metacarpals (palm of hand)</a:t>
            </a:r>
          </a:p>
          <a:p>
            <a:pPr marL="0" indent="0" eaLnBrk="1" hangingPunct="1"/>
            <a:r>
              <a:rPr lang="en-US" sz="2600" dirty="0">
                <a:latin typeface="+mn-lt"/>
              </a:rPr>
              <a:t>Phalanges (fingers)</a:t>
            </a:r>
          </a:p>
          <a:p>
            <a:pPr marL="0" indent="0" eaLnBrk="1" hangingPunct="1"/>
            <a:r>
              <a:rPr lang="en-US" sz="2600" dirty="0">
                <a:latin typeface="+mn-lt"/>
              </a:rPr>
              <a:t>Sacrum (fused vertebrae in lower back)</a:t>
            </a:r>
          </a:p>
          <a:p>
            <a:pPr marL="0" indent="0" eaLnBrk="1" hangingPunct="1"/>
            <a:r>
              <a:rPr lang="en-US" sz="2600" dirty="0">
                <a:latin typeface="+mn-lt"/>
              </a:rPr>
              <a:t>Coccyx (tailbone)</a:t>
            </a:r>
          </a:p>
          <a:p>
            <a:pPr marL="0" indent="0" eaLnBrk="1" hangingPunct="1"/>
            <a:r>
              <a:rPr lang="en-US" sz="2600" dirty="0">
                <a:latin typeface="+mn-lt"/>
              </a:rPr>
              <a:t>Fibula (outer calf)</a:t>
            </a:r>
          </a:p>
          <a:p>
            <a:pPr marL="0" indent="0" eaLnBrk="1" hangingPunct="1"/>
            <a:r>
              <a:rPr lang="en-US" sz="2600" dirty="0">
                <a:latin typeface="+mn-lt"/>
              </a:rPr>
              <a:t>Tibia (shin bone)</a:t>
            </a:r>
          </a:p>
        </p:txBody>
      </p:sp>
      <p:grpSp>
        <p:nvGrpSpPr>
          <p:cNvPr id="4" name="Group 3"/>
          <p:cNvGrpSpPr/>
          <p:nvPr/>
        </p:nvGrpSpPr>
        <p:grpSpPr>
          <a:xfrm>
            <a:off x="5867400" y="1466153"/>
            <a:ext cx="2681311" cy="5010847"/>
            <a:chOff x="0" y="0"/>
            <a:chExt cx="5334000" cy="8686800"/>
          </a:xfrm>
        </p:grpSpPr>
        <p:grpSp>
          <p:nvGrpSpPr>
            <p:cNvPr id="5" name="Group 4"/>
            <p:cNvGrpSpPr/>
            <p:nvPr/>
          </p:nvGrpSpPr>
          <p:grpSpPr>
            <a:xfrm>
              <a:off x="0" y="0"/>
              <a:ext cx="5334000" cy="8686800"/>
              <a:chOff x="0" y="0"/>
              <a:chExt cx="5334000" cy="8686800"/>
            </a:xfrm>
          </p:grpSpPr>
          <p:pic>
            <p:nvPicPr>
              <p:cNvPr id="7" name="Picture 6" descr="http://downloads.clipart.com/4384097.jpg?t=1355512759&amp;h=dddd6789e1ccd609ac6a5fd39c486ea6&amp;u=gettingnerdy"/>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0050" y="0"/>
                <a:ext cx="4762500" cy="8686800"/>
              </a:xfrm>
              <a:prstGeom prst="rect">
                <a:avLst/>
              </a:prstGeom>
              <a:noFill/>
              <a:ln>
                <a:noFill/>
              </a:ln>
            </p:spPr>
          </p:pic>
          <p:cxnSp>
            <p:nvCxnSpPr>
              <p:cNvPr id="8" name="Straight Connector 7"/>
              <p:cNvCxnSpPr/>
              <p:nvPr/>
            </p:nvCxnSpPr>
            <p:spPr>
              <a:xfrm>
                <a:off x="3124200" y="438150"/>
                <a:ext cx="8763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3105150" y="685800"/>
                <a:ext cx="895350" cy="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3638550" y="139065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0" y="8343900"/>
                <a:ext cx="1028700" cy="24765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1733550" y="8477250"/>
                <a:ext cx="876300" cy="11430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3028950" y="7334250"/>
                <a:ext cx="971550" cy="38100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3238500" y="6972300"/>
                <a:ext cx="914400" cy="36195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1085850" y="6324600"/>
                <a:ext cx="1066800" cy="9525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1143000" y="5695950"/>
                <a:ext cx="1009650" cy="9525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4648200" y="4953000"/>
                <a:ext cx="590550" cy="51435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V="1">
                <a:off x="4362450" y="384810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V="1">
                <a:off x="4362450" y="340995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3886200" y="2324100"/>
                <a:ext cx="876300" cy="20955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V="1">
                <a:off x="2895600" y="1181100"/>
                <a:ext cx="1104900" cy="20955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V="1">
                <a:off x="857250" y="215265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1143000" y="1790700"/>
                <a:ext cx="1047750" cy="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1733550" y="1143000"/>
                <a:ext cx="1162050"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924050" y="933450"/>
                <a:ext cx="1104900"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1733550" y="685800"/>
                <a:ext cx="1104900" cy="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V="1">
                <a:off x="857250" y="253365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4743450" y="4572000"/>
                <a:ext cx="590550" cy="51435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4743450" y="4229100"/>
                <a:ext cx="590550" cy="13335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flipV="1">
                <a:off x="1581150" y="3733800"/>
                <a:ext cx="838200" cy="62865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1657350" y="4362450"/>
                <a:ext cx="952500" cy="72390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666750" y="7562850"/>
                <a:ext cx="914400" cy="68580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266700" y="7829550"/>
                <a:ext cx="1047750" cy="57150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V="1">
                <a:off x="876300" y="281940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flipV="1">
                <a:off x="857250" y="3390900"/>
                <a:ext cx="1981200" cy="57150"/>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2876550" y="4019550"/>
                <a:ext cx="1276350" cy="158115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3009900" y="4400550"/>
                <a:ext cx="990600" cy="1619250"/>
              </a:xfrm>
              <a:prstGeom prst="line">
                <a:avLst/>
              </a:prstGeom>
            </p:spPr>
            <p:style>
              <a:lnRef idx="3">
                <a:schemeClr val="dk1"/>
              </a:lnRef>
              <a:fillRef idx="0">
                <a:schemeClr val="dk1"/>
              </a:fillRef>
              <a:effectRef idx="2">
                <a:schemeClr val="dk1"/>
              </a:effectRef>
              <a:fontRef idx="minor">
                <a:schemeClr val="tx1"/>
              </a:fontRef>
            </p:style>
          </p:cxnSp>
          <p:sp>
            <p:nvSpPr>
              <p:cNvPr id="38" name="Left Brace 37"/>
              <p:cNvSpPr/>
              <p:nvPr/>
            </p:nvSpPr>
            <p:spPr>
              <a:xfrm rot="5400000">
                <a:off x="2743200" y="-266700"/>
                <a:ext cx="217805" cy="755015"/>
              </a:xfrm>
              <a:prstGeom prst="leftBrace">
                <a:avLst>
                  <a:gd name="adj1" fmla="val 8333"/>
                  <a:gd name="adj2" fmla="val 48552"/>
                </a:avLst>
              </a:prstGeom>
            </p:spPr>
            <p:style>
              <a:lnRef idx="3">
                <a:schemeClr val="dk1"/>
              </a:lnRef>
              <a:fillRef idx="0">
                <a:schemeClr val="dk1"/>
              </a:fillRef>
              <a:effectRef idx="2">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9" name="Straight Connector 38"/>
              <p:cNvCxnSpPr/>
              <p:nvPr/>
            </p:nvCxnSpPr>
            <p:spPr>
              <a:xfrm>
                <a:off x="2857500" y="0"/>
                <a:ext cx="990600"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V="1">
                <a:off x="3031732" y="1817587"/>
                <a:ext cx="1730769" cy="423189"/>
              </a:xfrm>
              <a:prstGeom prst="line">
                <a:avLst/>
              </a:prstGeom>
            </p:spPr>
            <p:style>
              <a:lnRef idx="3">
                <a:schemeClr val="dk1"/>
              </a:lnRef>
              <a:fillRef idx="0">
                <a:schemeClr val="dk1"/>
              </a:fillRef>
              <a:effectRef idx="2">
                <a:schemeClr val="dk1"/>
              </a:effectRef>
              <a:fontRef idx="minor">
                <a:schemeClr val="tx1"/>
              </a:fontRef>
            </p:style>
          </p:cxnSp>
        </p:grpSp>
        <p:sp>
          <p:nvSpPr>
            <p:cNvPr id="6" name="Oval 5"/>
            <p:cNvSpPr/>
            <p:nvPr/>
          </p:nvSpPr>
          <p:spPr>
            <a:xfrm>
              <a:off x="2857500" y="4476750"/>
              <a:ext cx="190500" cy="209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3" name="TextBox 42"/>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9263724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additive="base">
                                        <p:cTn id="7" dur="500" fill="hold"/>
                                        <p:tgtEl>
                                          <p:spTgt spid="193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539">
                                            <p:txEl>
                                              <p:pRg st="1" end="1"/>
                                            </p:txEl>
                                          </p:spTgt>
                                        </p:tgtEl>
                                        <p:attrNameLst>
                                          <p:attrName>style.visibility</p:attrName>
                                        </p:attrNameLst>
                                      </p:cBhvr>
                                      <p:to>
                                        <p:strVal val="visible"/>
                                      </p:to>
                                    </p:set>
                                    <p:anim calcmode="lin" valueType="num">
                                      <p:cBhvr additive="base">
                                        <p:cTn id="13" dur="500" fill="hold"/>
                                        <p:tgtEl>
                                          <p:spTgt spid="193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anim calcmode="lin" valueType="num">
                                      <p:cBhvr additive="base">
                                        <p:cTn id="19" dur="500" fill="hold"/>
                                        <p:tgtEl>
                                          <p:spTgt spid="193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3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3539">
                                            <p:txEl>
                                              <p:pRg st="3" end="3"/>
                                            </p:txEl>
                                          </p:spTgt>
                                        </p:tgtEl>
                                        <p:attrNameLst>
                                          <p:attrName>style.visibility</p:attrName>
                                        </p:attrNameLst>
                                      </p:cBhvr>
                                      <p:to>
                                        <p:strVal val="visible"/>
                                      </p:to>
                                    </p:set>
                                    <p:anim calcmode="lin" valueType="num">
                                      <p:cBhvr additive="base">
                                        <p:cTn id="25" dur="500" fill="hold"/>
                                        <p:tgtEl>
                                          <p:spTgt spid="193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3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3539">
                                            <p:txEl>
                                              <p:pRg st="4" end="4"/>
                                            </p:txEl>
                                          </p:spTgt>
                                        </p:tgtEl>
                                        <p:attrNameLst>
                                          <p:attrName>style.visibility</p:attrName>
                                        </p:attrNameLst>
                                      </p:cBhvr>
                                      <p:to>
                                        <p:strVal val="visible"/>
                                      </p:to>
                                    </p:set>
                                    <p:anim calcmode="lin" valueType="num">
                                      <p:cBhvr additive="base">
                                        <p:cTn id="31" dur="500" fill="hold"/>
                                        <p:tgtEl>
                                          <p:spTgt spid="1935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3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3539">
                                            <p:txEl>
                                              <p:pRg st="5" end="5"/>
                                            </p:txEl>
                                          </p:spTgt>
                                        </p:tgtEl>
                                        <p:attrNameLst>
                                          <p:attrName>style.visibility</p:attrName>
                                        </p:attrNameLst>
                                      </p:cBhvr>
                                      <p:to>
                                        <p:strVal val="visible"/>
                                      </p:to>
                                    </p:set>
                                    <p:anim calcmode="lin" valueType="num">
                                      <p:cBhvr additive="base">
                                        <p:cTn id="37" dur="500" fill="hold"/>
                                        <p:tgtEl>
                                          <p:spTgt spid="1935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35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3539">
                                            <p:txEl>
                                              <p:pRg st="6" end="6"/>
                                            </p:txEl>
                                          </p:spTgt>
                                        </p:tgtEl>
                                        <p:attrNameLst>
                                          <p:attrName>style.visibility</p:attrName>
                                        </p:attrNameLst>
                                      </p:cBhvr>
                                      <p:to>
                                        <p:strVal val="visible"/>
                                      </p:to>
                                    </p:set>
                                    <p:anim calcmode="lin" valueType="num">
                                      <p:cBhvr additive="base">
                                        <p:cTn id="43" dur="500" fill="hold"/>
                                        <p:tgtEl>
                                          <p:spTgt spid="1935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35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3539">
                                            <p:txEl>
                                              <p:pRg st="7" end="7"/>
                                            </p:txEl>
                                          </p:spTgt>
                                        </p:tgtEl>
                                        <p:attrNameLst>
                                          <p:attrName>style.visibility</p:attrName>
                                        </p:attrNameLst>
                                      </p:cBhvr>
                                      <p:to>
                                        <p:strVal val="visible"/>
                                      </p:to>
                                    </p:set>
                                    <p:anim calcmode="lin" valueType="num">
                                      <p:cBhvr additive="base">
                                        <p:cTn id="49" dur="500" fill="hold"/>
                                        <p:tgtEl>
                                          <p:spTgt spid="1935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35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93539">
                                            <p:txEl>
                                              <p:pRg st="8" end="8"/>
                                            </p:txEl>
                                          </p:spTgt>
                                        </p:tgtEl>
                                        <p:attrNameLst>
                                          <p:attrName>style.visibility</p:attrName>
                                        </p:attrNameLst>
                                      </p:cBhvr>
                                      <p:to>
                                        <p:strVal val="visible"/>
                                      </p:to>
                                    </p:set>
                                    <p:anim calcmode="lin" valueType="num">
                                      <p:cBhvr additive="base">
                                        <p:cTn id="55" dur="500" fill="hold"/>
                                        <p:tgtEl>
                                          <p:spTgt spid="1935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35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93539">
                                            <p:txEl>
                                              <p:pRg st="9" end="9"/>
                                            </p:txEl>
                                          </p:spTgt>
                                        </p:tgtEl>
                                        <p:attrNameLst>
                                          <p:attrName>style.visibility</p:attrName>
                                        </p:attrNameLst>
                                      </p:cBhvr>
                                      <p:to>
                                        <p:strVal val="visible"/>
                                      </p:to>
                                    </p:set>
                                    <p:anim calcmode="lin" valueType="num">
                                      <p:cBhvr additive="base">
                                        <p:cTn id="61" dur="500" fill="hold"/>
                                        <p:tgtEl>
                                          <p:spTgt spid="19353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353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3539">
                                            <p:txEl>
                                              <p:pRg st="10" end="10"/>
                                            </p:txEl>
                                          </p:spTgt>
                                        </p:tgtEl>
                                        <p:attrNameLst>
                                          <p:attrName>style.visibility</p:attrName>
                                        </p:attrNameLst>
                                      </p:cBhvr>
                                      <p:to>
                                        <p:strVal val="visible"/>
                                      </p:to>
                                    </p:set>
                                    <p:anim calcmode="lin" valueType="num">
                                      <p:cBhvr additive="base">
                                        <p:cTn id="67" dur="500" fill="hold"/>
                                        <p:tgtEl>
                                          <p:spTgt spid="19353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9353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93539">
                                            <p:txEl>
                                              <p:pRg st="11" end="11"/>
                                            </p:txEl>
                                          </p:spTgt>
                                        </p:tgtEl>
                                        <p:attrNameLst>
                                          <p:attrName>style.visibility</p:attrName>
                                        </p:attrNameLst>
                                      </p:cBhvr>
                                      <p:to>
                                        <p:strVal val="visible"/>
                                      </p:to>
                                    </p:set>
                                    <p:anim calcmode="lin" valueType="num">
                                      <p:cBhvr additive="base">
                                        <p:cTn id="73" dur="500" fill="hold"/>
                                        <p:tgtEl>
                                          <p:spTgt spid="19353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35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93539">
                                            <p:txEl>
                                              <p:pRg st="12" end="12"/>
                                            </p:txEl>
                                          </p:spTgt>
                                        </p:tgtEl>
                                        <p:attrNameLst>
                                          <p:attrName>style.visibility</p:attrName>
                                        </p:attrNameLst>
                                      </p:cBhvr>
                                      <p:to>
                                        <p:strVal val="visible"/>
                                      </p:to>
                                    </p:set>
                                    <p:anim calcmode="lin" valueType="num">
                                      <p:cBhvr additive="base">
                                        <p:cTn id="79" dur="500" fill="hold"/>
                                        <p:tgtEl>
                                          <p:spTgt spid="19353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9353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93539">
                                            <p:txEl>
                                              <p:pRg st="13" end="13"/>
                                            </p:txEl>
                                          </p:spTgt>
                                        </p:tgtEl>
                                        <p:attrNameLst>
                                          <p:attrName>style.visibility</p:attrName>
                                        </p:attrNameLst>
                                      </p:cBhvr>
                                      <p:to>
                                        <p:strVal val="visible"/>
                                      </p:to>
                                    </p:set>
                                    <p:anim calcmode="lin" valueType="num">
                                      <p:cBhvr additive="base">
                                        <p:cTn id="85" dur="500" fill="hold"/>
                                        <p:tgtEl>
                                          <p:spTgt spid="19353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9353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93539">
                                            <p:txEl>
                                              <p:pRg st="14" end="14"/>
                                            </p:txEl>
                                          </p:spTgt>
                                        </p:tgtEl>
                                        <p:attrNameLst>
                                          <p:attrName>style.visibility</p:attrName>
                                        </p:attrNameLst>
                                      </p:cBhvr>
                                      <p:to>
                                        <p:strVal val="visible"/>
                                      </p:to>
                                    </p:set>
                                    <p:anim calcmode="lin" valueType="num">
                                      <p:cBhvr additive="base">
                                        <p:cTn id="91" dur="500" fill="hold"/>
                                        <p:tgtEl>
                                          <p:spTgt spid="193539">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93539">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93539">
                                            <p:txEl>
                                              <p:pRg st="15" end="15"/>
                                            </p:txEl>
                                          </p:spTgt>
                                        </p:tgtEl>
                                        <p:attrNameLst>
                                          <p:attrName>style.visibility</p:attrName>
                                        </p:attrNameLst>
                                      </p:cBhvr>
                                      <p:to>
                                        <p:strVal val="visible"/>
                                      </p:to>
                                    </p:set>
                                    <p:anim calcmode="lin" valueType="num">
                                      <p:cBhvr additive="base">
                                        <p:cTn id="97" dur="500" fill="hold"/>
                                        <p:tgtEl>
                                          <p:spTgt spid="193539">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93539">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228600" y="1600200"/>
            <a:ext cx="4343400" cy="3962400"/>
          </a:xfrm>
        </p:spPr>
        <p:txBody>
          <a:bodyPr/>
          <a:lstStyle/>
          <a:p>
            <a:pPr marL="0" indent="0" algn="ctr" eaLnBrk="1" hangingPunct="1">
              <a:buFontTx/>
              <a:buNone/>
            </a:pPr>
            <a:r>
              <a:rPr lang="en-US" sz="4800" b="1" dirty="0"/>
              <a:t>Let’s Practice</a:t>
            </a:r>
            <a:endParaRPr lang="en-US" sz="4800" dirty="0">
              <a:hlinkClick r:id="rId2"/>
            </a:endParaRPr>
          </a:p>
          <a:p>
            <a:pPr marL="0" indent="0" algn="ctr" eaLnBrk="1" hangingPunct="1">
              <a:buFontTx/>
              <a:buNone/>
            </a:pPr>
            <a:r>
              <a:rPr lang="en-US" dirty="0">
                <a:hlinkClick r:id="rId2"/>
              </a:rPr>
              <a:t>How many do you know? (Round 1)</a:t>
            </a:r>
            <a:endParaRPr lang="en-US" dirty="0"/>
          </a:p>
          <a:p>
            <a:pPr marL="0" indent="0" algn="ctr" eaLnBrk="1" hangingPunct="1">
              <a:buFontTx/>
              <a:buNone/>
            </a:pPr>
            <a:endParaRPr lang="en-US" dirty="0"/>
          </a:p>
          <a:p>
            <a:pPr marL="0" indent="0" algn="ctr" eaLnBrk="1" hangingPunct="1">
              <a:buFontTx/>
              <a:buNone/>
            </a:pPr>
            <a:r>
              <a:rPr lang="en-US" dirty="0">
                <a:hlinkClick r:id="rId3"/>
              </a:rPr>
              <a:t>Are you sure you've got it?  (Round 2)</a:t>
            </a:r>
            <a:endParaRPr lang="en-US" dirty="0"/>
          </a:p>
          <a:p>
            <a:pPr marL="0" indent="0" algn="ctr" eaLnBrk="1" hangingPunct="1">
              <a:buFontTx/>
              <a:buNone/>
            </a:pPr>
            <a:endParaRPr lang="en-US" dirty="0"/>
          </a:p>
        </p:txBody>
      </p:sp>
      <p:pic>
        <p:nvPicPr>
          <p:cNvPr id="37893" name="Picture 5" descr="C:\Users\mzaher\AppData\Local\Microsoft\Windows\Temporary Internet Files\Content.IE5\LBDPPTKR\MP900406796[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685800"/>
            <a:ext cx="3659386" cy="54864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C:\Users\mzaher\AppData\Local\Microsoft\Windows\Temporary Internet Files\Content.IE5\M6VI9L21\MP900431696[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4237" y="457200"/>
            <a:ext cx="2487428" cy="172759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1"/>
          <p:cNvSpPr>
            <a:spLocks noChangeArrowheads="1"/>
          </p:cNvSpPr>
          <p:nvPr/>
        </p:nvSpPr>
        <p:spPr bwMode="auto">
          <a:xfrm>
            <a:off x="217357" y="213003"/>
            <a:ext cx="8686800" cy="637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4000" b="1" i="0" u="none" strike="noStrike" cap="none" normalizeH="0" baseline="0" dirty="0">
                <a:ln>
                  <a:noFill/>
                </a:ln>
                <a:solidFill>
                  <a:schemeClr val="tx1"/>
                </a:solidFill>
                <a:effectLst/>
                <a:latin typeface="+mn-lt"/>
                <a:ea typeface="Times New Roman" pitchFamily="18" charset="0"/>
                <a:cs typeface="Arial" pitchFamily="34" charset="0"/>
              </a:rPr>
              <a:t>Dem CRAZY Bones!</a:t>
            </a:r>
          </a:p>
          <a:p>
            <a:pPr marL="0" marR="0" lvl="0" indent="0" defTabSz="914400" rtl="0" eaLnBrk="0" fontAlgn="base" latinLnBrk="0" hangingPunct="0">
              <a:lnSpc>
                <a:spcPct val="100000"/>
              </a:lnSpc>
              <a:spcBef>
                <a:spcPct val="0"/>
              </a:spcBef>
              <a:spcAft>
                <a:spcPct val="0"/>
              </a:spcAft>
              <a:buClrTx/>
              <a:buSzTx/>
              <a:buFontTx/>
              <a:buNone/>
            </a:pPr>
            <a:r>
              <a:rPr kumimoji="0" lang="en-US" b="1" i="0" u="none" strike="noStrike" cap="none" normalizeH="0" baseline="0" dirty="0">
                <a:ln>
                  <a:noFill/>
                </a:ln>
                <a:solidFill>
                  <a:schemeClr val="tx1"/>
                </a:solidFill>
                <a:effectLst/>
                <a:latin typeface="+mn-lt"/>
                <a:ea typeface="Times New Roman" pitchFamily="18" charset="0"/>
                <a:cs typeface="Arial" pitchFamily="34" charset="0"/>
              </a:rPr>
              <a:t>Here’s What You’ll Need to Create this Project:</a:t>
            </a:r>
            <a:endParaRPr kumimoji="0" lang="en-US" b="0" i="0" u="none" strike="noStrike" cap="none" normalizeH="0" baseline="0" dirty="0">
              <a:ln>
                <a:noFill/>
              </a:ln>
              <a:solidFill>
                <a:schemeClr val="tx1"/>
              </a:solidFill>
              <a:effectLst/>
              <a:latin typeface="+mn-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8150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11 x 14 Construction paper 				</a:t>
            </a:r>
            <a:endParaRPr kumimoji="0" lang="en-US" sz="2000" b="0" i="0" u="none" strike="noStrike" cap="none" normalizeH="0" baseline="0" dirty="0">
              <a:ln>
                <a:noFill/>
              </a:ln>
              <a:solidFill>
                <a:schemeClr val="tx1"/>
              </a:solidFill>
              <a:effectLst/>
              <a:latin typeface="+mn-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8150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Bones Template			</a:t>
            </a:r>
            <a:endParaRPr kumimoji="0" lang="en-US" sz="2000" b="0" i="0" u="none" strike="noStrike" cap="none" normalizeH="0" baseline="0" dirty="0">
              <a:ln>
                <a:noFill/>
              </a:ln>
              <a:solidFill>
                <a:schemeClr val="tx1"/>
              </a:solidFill>
              <a:effectLst/>
              <a:latin typeface="+mn-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81500" algn="l"/>
              </a:tabLst>
            </a:pP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Scissors</a:t>
            </a:r>
            <a:endParaRPr kumimoji="0" lang="en-US" sz="2000" b="0" i="0" u="none" strike="noStrike" cap="none" normalizeH="0" baseline="0" dirty="0">
              <a:ln>
                <a:noFill/>
              </a:ln>
              <a:solidFill>
                <a:schemeClr val="tx1"/>
              </a:solidFill>
              <a:effectLst/>
              <a:latin typeface="+mn-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8150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Markers, Colored Pencils</a:t>
            </a:r>
            <a:endParaRPr kumimoji="0" lang="en-US" sz="2000" b="0" i="0" u="none" strike="noStrike" cap="none" normalizeH="0" baseline="0" dirty="0">
              <a:ln>
                <a:noFill/>
              </a:ln>
              <a:solidFill>
                <a:schemeClr val="tx1"/>
              </a:solidFill>
              <a:effectLst/>
              <a:latin typeface="+mn-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8150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Other crafty supplies such as glitter, pipe cleaners, decorative papers, etc.</a:t>
            </a:r>
            <a:endParaRPr kumimoji="0" lang="en-US" sz="2000" b="0" i="0" u="none" strike="noStrike" cap="none" normalizeH="0" baseline="0" dirty="0">
              <a:ln>
                <a:noFill/>
              </a:ln>
              <a:solidFill>
                <a:schemeClr val="tx1"/>
              </a:solidFill>
              <a:effectLst/>
              <a:latin typeface="+mn-lt"/>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381500" algn="l"/>
              </a:tabLst>
            </a:pPr>
            <a:r>
              <a:rPr kumimoji="0" lang="en-US" b="1" i="0" u="none" strike="noStrike" cap="none" normalizeH="0" baseline="0" dirty="0">
                <a:ln>
                  <a:noFill/>
                </a:ln>
                <a:solidFill>
                  <a:schemeClr val="tx1"/>
                </a:solidFill>
                <a:effectLst/>
                <a:latin typeface="+mn-lt"/>
                <a:ea typeface="Times New Roman" pitchFamily="18" charset="0"/>
                <a:cs typeface="Arial" pitchFamily="34" charset="0"/>
              </a:rPr>
              <a:t>What You do:</a:t>
            </a:r>
            <a:endParaRPr kumimoji="0" lang="en-US" b="0" i="0" u="none" strike="noStrike" cap="none" normalizeH="0" baseline="0" dirty="0">
              <a:ln>
                <a:noFill/>
              </a:ln>
              <a:solidFill>
                <a:schemeClr val="tx1"/>
              </a:solidFill>
              <a:effectLst/>
              <a:latin typeface="+mn-lt"/>
              <a:cs typeface="Arial" pitchFamily="34" charset="0"/>
            </a:endParaRPr>
          </a:p>
          <a:p>
            <a:pPr marL="342900" indent="-342900" eaLnBrk="1" hangingPunct="1">
              <a:buFont typeface="+mj-lt"/>
              <a:buAutoNum type="arabicPeriod"/>
            </a:pPr>
            <a:r>
              <a:rPr lang="en-US" sz="2000" dirty="0">
                <a:latin typeface="+mn-lt"/>
              </a:rPr>
              <a:t>Cut out the paper model of the skeleton.</a:t>
            </a:r>
          </a:p>
          <a:p>
            <a:pPr marL="342900" indent="-342900" eaLnBrk="1" hangingPunct="1">
              <a:buFont typeface="+mj-lt"/>
              <a:buAutoNum type="arabicPeriod"/>
            </a:pPr>
            <a:r>
              <a:rPr lang="en-US" sz="2000" dirty="0">
                <a:latin typeface="+mn-lt"/>
              </a:rPr>
              <a:t>Put your model together in order using glue and construction paper. (20 </a:t>
            </a:r>
            <a:r>
              <a:rPr lang="en-US" sz="2000" dirty="0" err="1">
                <a:latin typeface="+mn-lt"/>
              </a:rPr>
              <a:t>pts</a:t>
            </a:r>
            <a:r>
              <a:rPr lang="en-US" sz="2000" dirty="0">
                <a:latin typeface="+mn-lt"/>
              </a:rPr>
              <a:t>)  </a:t>
            </a:r>
          </a:p>
          <a:p>
            <a:pPr marL="342900" indent="-342900" eaLnBrk="1" hangingPunct="1">
              <a:buFont typeface="+mj-lt"/>
              <a:buAutoNum type="arabicPeriod"/>
            </a:pPr>
            <a:r>
              <a:rPr lang="en-US" sz="2000" dirty="0">
                <a:latin typeface="+mn-lt"/>
              </a:rPr>
              <a:t>Your skeleton must </a:t>
            </a:r>
            <a:r>
              <a:rPr lang="en-US" sz="2000" b="1" dirty="0">
                <a:latin typeface="+mn-lt"/>
              </a:rPr>
              <a:t>be in a scene</a:t>
            </a:r>
            <a:r>
              <a:rPr lang="en-US" sz="2000" dirty="0">
                <a:latin typeface="+mn-lt"/>
              </a:rPr>
              <a:t> and your project must have a </a:t>
            </a:r>
            <a:r>
              <a:rPr lang="en-US" sz="2000" b="1" dirty="0">
                <a:latin typeface="+mn-lt"/>
              </a:rPr>
              <a:t>TITLE</a:t>
            </a:r>
            <a:r>
              <a:rPr lang="en-US" sz="2000" dirty="0">
                <a:latin typeface="+mn-lt"/>
              </a:rPr>
              <a:t>! (20 </a:t>
            </a:r>
            <a:r>
              <a:rPr lang="en-US" sz="2000" dirty="0" err="1">
                <a:latin typeface="+mn-lt"/>
              </a:rPr>
              <a:t>pts</a:t>
            </a:r>
            <a:r>
              <a:rPr lang="en-US" sz="2000" dirty="0">
                <a:latin typeface="+mn-lt"/>
              </a:rPr>
              <a:t>)  </a:t>
            </a:r>
          </a:p>
          <a:p>
            <a:pPr marL="342900" indent="-342900" eaLnBrk="1" hangingPunct="1">
              <a:buFont typeface="+mj-lt"/>
              <a:buAutoNum type="arabicPeriod"/>
            </a:pPr>
            <a:r>
              <a:rPr lang="en-US" sz="2000" dirty="0">
                <a:latin typeface="+mn-lt"/>
              </a:rPr>
              <a:t>Label the bones using a </a:t>
            </a:r>
            <a:r>
              <a:rPr lang="en-US" sz="2000" b="1" dirty="0">
                <a:latin typeface="+mn-lt"/>
              </a:rPr>
              <a:t>pen</a:t>
            </a:r>
            <a:r>
              <a:rPr lang="en-US" sz="2000" dirty="0">
                <a:latin typeface="+mn-lt"/>
              </a:rPr>
              <a:t> and </a:t>
            </a:r>
            <a:r>
              <a:rPr lang="en-US" sz="2000" b="1" dirty="0">
                <a:latin typeface="+mn-lt"/>
              </a:rPr>
              <a:t>ruler</a:t>
            </a:r>
            <a:r>
              <a:rPr lang="en-US" sz="2000" dirty="0">
                <a:latin typeface="+mn-lt"/>
              </a:rPr>
              <a:t> (WRITE SMALL AND NEAT):  (70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Outline ALL bones that are used for </a:t>
            </a:r>
            <a:r>
              <a:rPr lang="en-US" sz="2000" b="1" dirty="0">
                <a:latin typeface="+mn-lt"/>
              </a:rPr>
              <a:t>protection</a:t>
            </a:r>
            <a:r>
              <a:rPr lang="en-US" sz="2000" dirty="0">
                <a:latin typeface="+mn-lt"/>
              </a:rPr>
              <a:t> </a:t>
            </a:r>
            <a:r>
              <a:rPr lang="en-US" sz="2000" u="sng" dirty="0">
                <a:solidFill>
                  <a:srgbClr val="FFFF00"/>
                </a:solidFill>
                <a:latin typeface="+mn-lt"/>
              </a:rPr>
              <a:t>YELLOW</a:t>
            </a:r>
            <a:r>
              <a:rPr lang="en-US" sz="2000" dirty="0">
                <a:latin typeface="+mn-lt"/>
              </a:rPr>
              <a:t>. (5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Outline TWO bones that </a:t>
            </a:r>
            <a:r>
              <a:rPr lang="en-US" sz="2000" b="1" dirty="0">
                <a:latin typeface="+mn-lt"/>
              </a:rPr>
              <a:t>make blood cells</a:t>
            </a:r>
            <a:r>
              <a:rPr lang="en-US" sz="2000" dirty="0">
                <a:latin typeface="+mn-lt"/>
              </a:rPr>
              <a:t> (long bones) </a:t>
            </a:r>
            <a:r>
              <a:rPr lang="en-US" sz="2000" u="sng" dirty="0">
                <a:solidFill>
                  <a:srgbClr val="FF0000"/>
                </a:solidFill>
                <a:latin typeface="+mn-lt"/>
              </a:rPr>
              <a:t>RED</a:t>
            </a:r>
            <a:r>
              <a:rPr lang="en-US" sz="2000" dirty="0">
                <a:latin typeface="+mn-lt"/>
              </a:rPr>
              <a:t>. (5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Draw and shade in a </a:t>
            </a:r>
            <a:r>
              <a:rPr lang="en-US" sz="2000" u="sng" dirty="0">
                <a:solidFill>
                  <a:schemeClr val="accent2"/>
                </a:solidFill>
                <a:latin typeface="+mn-lt"/>
              </a:rPr>
              <a:t>BLUE</a:t>
            </a:r>
            <a:r>
              <a:rPr lang="en-US" sz="2000" dirty="0">
                <a:latin typeface="+mn-lt"/>
              </a:rPr>
              <a:t> circle around </a:t>
            </a:r>
            <a:r>
              <a:rPr lang="en-US" sz="2000" b="1" dirty="0">
                <a:latin typeface="+mn-lt"/>
              </a:rPr>
              <a:t>1 pivot joint</a:t>
            </a:r>
            <a:r>
              <a:rPr lang="en-US" sz="2000" dirty="0">
                <a:latin typeface="+mn-lt"/>
              </a:rPr>
              <a:t>. (5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Draw and shade in a </a:t>
            </a:r>
            <a:r>
              <a:rPr lang="en-US" sz="2000" u="sng" dirty="0">
                <a:solidFill>
                  <a:srgbClr val="009900"/>
                </a:solidFill>
                <a:latin typeface="+mn-lt"/>
              </a:rPr>
              <a:t>GREEN</a:t>
            </a:r>
            <a:r>
              <a:rPr lang="en-US" sz="2000" dirty="0">
                <a:latin typeface="+mn-lt"/>
              </a:rPr>
              <a:t> circle around </a:t>
            </a:r>
            <a:r>
              <a:rPr lang="en-US" sz="2000" b="1" dirty="0">
                <a:latin typeface="+mn-lt"/>
              </a:rPr>
              <a:t>1 ball-and-socket joint</a:t>
            </a:r>
            <a:r>
              <a:rPr lang="en-US" sz="2000" dirty="0">
                <a:latin typeface="+mn-lt"/>
              </a:rPr>
              <a:t>. (5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Draw and shade in a </a:t>
            </a:r>
            <a:r>
              <a:rPr lang="en-US" sz="2000" u="sng" dirty="0">
                <a:solidFill>
                  <a:srgbClr val="CC0099"/>
                </a:solidFill>
                <a:latin typeface="+mn-lt"/>
              </a:rPr>
              <a:t>PURPLE</a:t>
            </a:r>
            <a:r>
              <a:rPr lang="en-US" sz="2000" dirty="0">
                <a:latin typeface="+mn-lt"/>
              </a:rPr>
              <a:t> circle around </a:t>
            </a:r>
            <a:r>
              <a:rPr lang="en-US" sz="2000" b="1" dirty="0">
                <a:latin typeface="+mn-lt"/>
              </a:rPr>
              <a:t>1 hinge joint</a:t>
            </a:r>
            <a:r>
              <a:rPr lang="en-US" sz="2000" dirty="0">
                <a:latin typeface="+mn-lt"/>
              </a:rPr>
              <a:t>. (5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Draw and shade in an </a:t>
            </a:r>
            <a:r>
              <a:rPr lang="en-US" sz="2000" u="sng" dirty="0">
                <a:solidFill>
                  <a:srgbClr val="FF9933"/>
                </a:solidFill>
                <a:latin typeface="+mn-lt"/>
              </a:rPr>
              <a:t>ORANGE</a:t>
            </a:r>
            <a:r>
              <a:rPr lang="en-US" sz="2000" dirty="0">
                <a:latin typeface="+mn-lt"/>
              </a:rPr>
              <a:t> circle around </a:t>
            </a:r>
            <a:r>
              <a:rPr lang="en-US" sz="2000" b="1" dirty="0">
                <a:latin typeface="+mn-lt"/>
              </a:rPr>
              <a:t>1 gliding/sliding joint</a:t>
            </a:r>
            <a:r>
              <a:rPr lang="en-US" sz="2000" dirty="0">
                <a:latin typeface="+mn-lt"/>
              </a:rPr>
              <a:t>. (5 </a:t>
            </a:r>
            <a:r>
              <a:rPr lang="en-US" sz="2000" dirty="0" err="1">
                <a:latin typeface="+mn-lt"/>
              </a:rPr>
              <a:t>pts</a:t>
            </a:r>
            <a:r>
              <a:rPr lang="en-US" sz="2000" dirty="0">
                <a:latin typeface="+mn-lt"/>
              </a:rPr>
              <a:t>)</a:t>
            </a:r>
          </a:p>
          <a:p>
            <a:pPr marL="342900" indent="-342900" eaLnBrk="1" hangingPunct="1">
              <a:buFont typeface="+mj-lt"/>
              <a:buAutoNum type="arabicPeriod"/>
            </a:pPr>
            <a:r>
              <a:rPr lang="en-US" sz="2000" dirty="0">
                <a:latin typeface="+mn-lt"/>
              </a:rPr>
              <a:t>Create a </a:t>
            </a:r>
            <a:r>
              <a:rPr lang="en-US" sz="2000" u="sng" dirty="0">
                <a:latin typeface="+mn-lt"/>
              </a:rPr>
              <a:t>KEY</a:t>
            </a:r>
            <a:r>
              <a:rPr lang="en-US" sz="2000" dirty="0">
                <a:latin typeface="+mn-lt"/>
              </a:rPr>
              <a:t> for your skeleton that explains the </a:t>
            </a:r>
            <a:r>
              <a:rPr lang="en-US" sz="2000" b="1" dirty="0">
                <a:latin typeface="+mn-lt"/>
              </a:rPr>
              <a:t>colors used in # 5-10</a:t>
            </a:r>
            <a:r>
              <a:rPr lang="en-US" sz="2000" dirty="0">
                <a:latin typeface="+mn-lt"/>
              </a:rPr>
              <a:t>. (10 </a:t>
            </a:r>
            <a:r>
              <a:rPr lang="en-US" sz="2000" dirty="0" err="1">
                <a:latin typeface="+mn-lt"/>
              </a:rPr>
              <a:t>pts</a:t>
            </a:r>
            <a:r>
              <a:rPr lang="en-US" sz="2000" dirty="0">
                <a:latin typeface="+mn-lt"/>
              </a:rPr>
              <a:t>)</a:t>
            </a:r>
            <a:endParaRPr lang="en-US" sz="2000" b="1" dirty="0">
              <a:latin typeface="+mn-lt"/>
            </a:endParaRPr>
          </a:p>
        </p:txBody>
      </p:sp>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199948131"/>
      </p:ext>
    </p:extLst>
  </p:cSld>
  <p:clrMapOvr>
    <a:masterClrMapping/>
  </p:clrMapOvr>
  <p:transition spd="slow">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28600" y="415290"/>
            <a:ext cx="5029200" cy="6075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We All Need Something, to Pull On…</a:t>
            </a:r>
          </a:p>
          <a:p>
            <a:pPr algn="just"/>
            <a:r>
              <a:rPr lang="en-US" sz="2800" b="1" dirty="0">
                <a:latin typeface="+mn-lt"/>
              </a:rPr>
              <a:t>Objective:  </a:t>
            </a:r>
            <a:r>
              <a:rPr lang="en-US" dirty="0">
                <a:latin typeface="+mn-lt"/>
              </a:rPr>
              <a:t>To identify various types of joints and to build a muscle and analyze muscle action</a:t>
            </a:r>
            <a:r>
              <a:rPr lang="en-US" b="1" dirty="0">
                <a:latin typeface="+mn-lt"/>
              </a:rPr>
              <a:t> </a:t>
            </a:r>
            <a:endParaRPr lang="en-US" sz="2800" dirty="0">
              <a:latin typeface="+mn-lt"/>
            </a:endParaRPr>
          </a:p>
          <a:p>
            <a:pPr algn="just"/>
            <a:r>
              <a:rPr lang="en-US" sz="2800" b="1" dirty="0">
                <a:latin typeface="+mn-lt"/>
              </a:rPr>
              <a:t>Here’s What You’ll Need to Create this Scienstructable:</a:t>
            </a:r>
            <a:endParaRPr lang="en-US" sz="2800" dirty="0">
              <a:latin typeface="+mn-lt"/>
            </a:endParaRPr>
          </a:p>
          <a:p>
            <a:r>
              <a:rPr lang="en-US" dirty="0">
                <a:latin typeface="+mn-lt"/>
              </a:rPr>
              <a:t>Muscle Scienstructable template</a:t>
            </a:r>
          </a:p>
          <a:p>
            <a:r>
              <a:rPr lang="en-US" dirty="0">
                <a:latin typeface="+mn-lt"/>
              </a:rPr>
              <a:t>Joint analogy sheet</a:t>
            </a:r>
          </a:p>
          <a:p>
            <a:r>
              <a:rPr lang="en-US" dirty="0">
                <a:latin typeface="+mn-lt"/>
              </a:rPr>
              <a:t>Scissors</a:t>
            </a:r>
          </a:p>
          <a:p>
            <a:r>
              <a:rPr lang="en-US" dirty="0">
                <a:latin typeface="+mn-lt"/>
              </a:rPr>
              <a:t>Single hole punch</a:t>
            </a:r>
          </a:p>
          <a:p>
            <a:r>
              <a:rPr lang="en-US" dirty="0">
                <a:latin typeface="+mn-lt"/>
              </a:rPr>
              <a:t>Glue stick</a:t>
            </a:r>
          </a:p>
          <a:p>
            <a:r>
              <a:rPr lang="en-US" dirty="0">
                <a:latin typeface="+mn-lt"/>
              </a:rPr>
              <a:t>Clear Tape</a:t>
            </a:r>
          </a:p>
          <a:p>
            <a:r>
              <a:rPr lang="en-US" dirty="0">
                <a:latin typeface="+mn-lt"/>
              </a:rPr>
              <a:t>Two 12” long pieces of red or pink yarn</a:t>
            </a:r>
          </a:p>
          <a:p>
            <a:r>
              <a:rPr lang="en-US" dirty="0">
                <a:latin typeface="+mn-lt"/>
              </a:rPr>
              <a:t>Metal brad</a:t>
            </a:r>
          </a:p>
        </p:txBody>
      </p:sp>
      <p:pic>
        <p:nvPicPr>
          <p:cNvPr id="5" name="Picture 4"/>
          <p:cNvPicPr/>
          <p:nvPr/>
        </p:nvPicPr>
        <p:blipFill rotWithShape="1">
          <a:blip r:embed="rId2" cstate="print">
            <a:extLst>
              <a:ext uri="{BEBA8EAE-BF5A-486C-A8C5-ECC9F3942E4B}">
                <a14:imgProps xmlns:a14="http://schemas.microsoft.com/office/drawing/2010/main">
                  <a14:imgLayer r:embed="rId3">
                    <a14:imgEffect>
                      <a14:backgroundRemoval t="9655" b="97379" l="0" r="90410">
                        <a14:foregroundMark x1="57467" y1="17931" x2="65300" y2="57655"/>
                        <a14:foregroundMark x1="59370" y1="32690" x2="57174" y2="87310"/>
                        <a14:foregroundMark x1="54978" y1="86345" x2="9736" y2="62345"/>
                        <a14:foregroundMark x1="3221" y1="72552" x2="30088" y2="80138"/>
                        <a14:foregroundMark x1="4612" y1="81241" x2="23572" y2="80690"/>
                        <a14:foregroundMark x1="12445" y1="89931" x2="24378" y2="84828"/>
                        <a14:foregroundMark x1="7028" y1="70483" x2="14641" y2="72966"/>
                        <a14:foregroundMark x1="26794" y1="82759" x2="43338" y2="87310"/>
                        <a14:foregroundMark x1="33895" y1="74621" x2="54173" y2="76138"/>
                      </a14:backgroundRemoval>
                    </a14:imgEffect>
                  </a14:imgLayer>
                </a14:imgProps>
              </a:ext>
              <a:ext uri="{28A0092B-C50C-407E-A947-70E740481C1C}">
                <a14:useLocalDpi xmlns:a14="http://schemas.microsoft.com/office/drawing/2010/main" val="0"/>
              </a:ext>
            </a:extLst>
          </a:blip>
          <a:srcRect l="272" t="13277" r="-542" b="510"/>
          <a:stretch/>
        </p:blipFill>
        <p:spPr bwMode="auto">
          <a:xfrm>
            <a:off x="3352800" y="1600200"/>
            <a:ext cx="7477203" cy="4134678"/>
          </a:xfrm>
          <a:prstGeom prst="rect">
            <a:avLst/>
          </a:prstGeom>
          <a:ln>
            <a:noFill/>
          </a:ln>
          <a:extLst>
            <a:ext uri="{53640926-AAD7-44d8-BBD7-CCE9431645EC}">
              <a14:shadowObscured xmlns="" xmlns:a14="http://schemas.microsoft.com/office/drawing/2010/main"/>
            </a:ext>
          </a:extLst>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120477987"/>
      </p:ext>
    </p:extLst>
  </p:cSld>
  <p:clrMapOvr>
    <a:masterClrMapping/>
  </p:clrMapOvr>
  <p:transition spd="slow">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230" t="32975" r="496" b="30093"/>
          <a:stretch/>
        </p:blipFill>
        <p:spPr>
          <a:xfrm>
            <a:off x="2819400" y="4724400"/>
            <a:ext cx="3733800" cy="2133600"/>
          </a:xfrm>
          <a:prstGeom prst="rect">
            <a:avLst/>
          </a:prstGeom>
        </p:spPr>
      </p:pic>
      <p:sp>
        <p:nvSpPr>
          <p:cNvPr id="24580" name="Text Box 4"/>
          <p:cNvSpPr txBox="1">
            <a:spLocks noChangeArrowheads="1"/>
          </p:cNvSpPr>
          <p:nvPr/>
        </p:nvSpPr>
        <p:spPr bwMode="auto">
          <a:xfrm>
            <a:off x="228600" y="415290"/>
            <a:ext cx="8382000" cy="471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We All Need Something, to Pull On…</a:t>
            </a:r>
          </a:p>
          <a:p>
            <a:pPr lvl="0"/>
            <a:r>
              <a:rPr lang="en-US" sz="2800" b="1" dirty="0">
                <a:latin typeface="+mn-lt"/>
              </a:rPr>
              <a:t>What You Do:  </a:t>
            </a:r>
          </a:p>
          <a:p>
            <a:pPr marL="457200" lvl="0" indent="-457200" algn="just">
              <a:buFont typeface="+mj-lt"/>
              <a:buAutoNum type="arabicPeriod"/>
            </a:pPr>
            <a:r>
              <a:rPr lang="en-US" dirty="0">
                <a:latin typeface="+mn-lt"/>
              </a:rPr>
              <a:t>Cut out your Scienstructable Hand, Radius and Ulna, and </a:t>
            </a:r>
            <a:r>
              <a:rPr lang="en-US" dirty="0" err="1">
                <a:latin typeface="+mn-lt"/>
              </a:rPr>
              <a:t>Humerus</a:t>
            </a:r>
            <a:r>
              <a:rPr lang="en-US" dirty="0">
                <a:latin typeface="+mn-lt"/>
              </a:rPr>
              <a:t>.  Be sure to cut along the solid black lines.</a:t>
            </a:r>
          </a:p>
          <a:p>
            <a:pPr marL="457200" lvl="0" indent="-457200" algn="just">
              <a:buFont typeface="+mj-lt"/>
              <a:buAutoNum type="arabicPeriod"/>
            </a:pPr>
            <a:r>
              <a:rPr lang="en-US" dirty="0">
                <a:latin typeface="+mn-lt"/>
              </a:rPr>
              <a:t>Fold each piece on the dotted lines provided.</a:t>
            </a:r>
          </a:p>
          <a:p>
            <a:pPr marL="457200" lvl="0" indent="-457200" algn="just">
              <a:buFont typeface="+mj-lt"/>
              <a:buAutoNum type="arabicPeriod"/>
            </a:pPr>
            <a:r>
              <a:rPr lang="en-US" dirty="0">
                <a:latin typeface="+mn-lt"/>
              </a:rPr>
              <a:t>Using the hole punch, punch a hole wherever there is a black dot on the Scienstructable.</a:t>
            </a:r>
          </a:p>
          <a:p>
            <a:pPr marL="457200" lvl="0" indent="-457200" algn="just">
              <a:buFont typeface="+mj-lt"/>
              <a:buAutoNum type="arabicPeriod"/>
            </a:pPr>
            <a:r>
              <a:rPr lang="en-US" dirty="0">
                <a:latin typeface="+mn-lt"/>
              </a:rPr>
              <a:t>Using a glue stick, place glue where indicated on the hand bones.  Attach the hand to the inside of the radius and ulna piece, so that when folded, the bones are on the outside of the paper.  The hand should look like it is attached to the radius and ulna.</a:t>
            </a:r>
          </a:p>
        </p:txBody>
      </p:sp>
      <p:cxnSp>
        <p:nvCxnSpPr>
          <p:cNvPr id="4" name="Straight Arrow Connector 3"/>
          <p:cNvCxnSpPr/>
          <p:nvPr/>
        </p:nvCxnSpPr>
        <p:spPr>
          <a:xfrm>
            <a:off x="3962400" y="5130427"/>
            <a:ext cx="533400" cy="711386"/>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70802026"/>
      </p:ext>
    </p:extLst>
  </p:cSld>
  <p:clrMapOvr>
    <a:masterClrMapping/>
  </p:clrMapOvr>
  <p:transition spd="slow">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833" t="28801" r="3333" b="28802"/>
          <a:stretch/>
        </p:blipFill>
        <p:spPr>
          <a:xfrm>
            <a:off x="342900" y="3682626"/>
            <a:ext cx="8305800" cy="2895601"/>
          </a:xfrm>
          <a:prstGeom prst="rect">
            <a:avLst/>
          </a:prstGeom>
        </p:spPr>
      </p:pic>
      <p:sp>
        <p:nvSpPr>
          <p:cNvPr id="24580" name="Text Box 4"/>
          <p:cNvSpPr txBox="1">
            <a:spLocks noChangeArrowheads="1"/>
          </p:cNvSpPr>
          <p:nvPr/>
        </p:nvSpPr>
        <p:spPr bwMode="auto">
          <a:xfrm>
            <a:off x="228600" y="255925"/>
            <a:ext cx="8686800" cy="3477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0"/>
            <a:r>
              <a:rPr lang="en-US" sz="2800" b="1" dirty="0">
                <a:latin typeface="+mn-lt"/>
              </a:rPr>
              <a:t>What You Do: </a:t>
            </a:r>
            <a:r>
              <a:rPr lang="en-US" sz="2800" i="1" dirty="0">
                <a:latin typeface="+mn-lt"/>
              </a:rPr>
              <a:t>(continued…)</a:t>
            </a:r>
            <a:r>
              <a:rPr lang="en-US" sz="2800" b="1" dirty="0">
                <a:latin typeface="+mn-lt"/>
              </a:rPr>
              <a:t>  </a:t>
            </a:r>
          </a:p>
          <a:p>
            <a:pPr marL="457200" lvl="0" indent="-457200" algn="just">
              <a:buFont typeface="+mj-lt"/>
              <a:buAutoNum type="arabicPeriod" startAt="5"/>
            </a:pPr>
            <a:r>
              <a:rPr lang="en-US" dirty="0">
                <a:latin typeface="+mn-lt"/>
              </a:rPr>
              <a:t>Attach the end of one piece of yarn to the “X” on the Radius, with the yard leading away from the hand.</a:t>
            </a:r>
          </a:p>
          <a:p>
            <a:pPr marL="457200" lvl="0" indent="-457200" algn="just">
              <a:buFont typeface="+mj-lt"/>
              <a:buAutoNum type="arabicPeriod" startAt="5"/>
            </a:pPr>
            <a:r>
              <a:rPr lang="en-US" dirty="0">
                <a:latin typeface="+mn-lt"/>
              </a:rPr>
              <a:t>Attach the end of the other piece of yarn to the “X” on the Ulna, with the yarn leading away from the hand.</a:t>
            </a:r>
          </a:p>
          <a:p>
            <a:pPr marL="457200" lvl="0" indent="-457200" algn="just">
              <a:buFont typeface="+mj-lt"/>
              <a:buAutoNum type="arabicPeriod" startAt="5"/>
            </a:pPr>
            <a:r>
              <a:rPr lang="en-US" dirty="0">
                <a:latin typeface="+mn-lt"/>
              </a:rPr>
              <a:t>With the radius and ulna folded, line up the holes at the end with the hole at the end of the </a:t>
            </a:r>
            <a:r>
              <a:rPr lang="en-US" dirty="0" err="1">
                <a:latin typeface="+mn-lt"/>
              </a:rPr>
              <a:t>humerus</a:t>
            </a:r>
            <a:r>
              <a:rPr lang="en-US" dirty="0">
                <a:latin typeface="+mn-lt"/>
              </a:rPr>
              <a:t> bone.  </a:t>
            </a:r>
          </a:p>
          <a:p>
            <a:pPr marL="457200" lvl="0" indent="-457200" algn="just">
              <a:buFont typeface="+mj-lt"/>
              <a:buAutoNum type="arabicPeriod" startAt="5"/>
            </a:pPr>
            <a:r>
              <a:rPr lang="en-US" dirty="0">
                <a:latin typeface="+mn-lt"/>
              </a:rPr>
              <a:t>Lay the yarn pieces inside the </a:t>
            </a:r>
            <a:r>
              <a:rPr lang="en-US" dirty="0" err="1">
                <a:latin typeface="+mn-lt"/>
              </a:rPr>
              <a:t>humerus</a:t>
            </a:r>
            <a:r>
              <a:rPr lang="en-US" dirty="0">
                <a:latin typeface="+mn-lt"/>
              </a:rPr>
              <a:t> so that they emerge from the other end of the </a:t>
            </a:r>
            <a:r>
              <a:rPr lang="en-US" dirty="0" err="1">
                <a:latin typeface="+mn-lt"/>
              </a:rPr>
              <a:t>humerus</a:t>
            </a:r>
            <a:r>
              <a:rPr lang="en-US" dirty="0">
                <a:latin typeface="+mn-lt"/>
              </a:rPr>
              <a:t>.  </a:t>
            </a:r>
          </a:p>
        </p:txBody>
      </p:sp>
      <p:cxnSp>
        <p:nvCxnSpPr>
          <p:cNvPr id="4" name="Straight Arrow Connector 3"/>
          <p:cNvCxnSpPr/>
          <p:nvPr/>
        </p:nvCxnSpPr>
        <p:spPr>
          <a:xfrm>
            <a:off x="1295400" y="3852453"/>
            <a:ext cx="533400" cy="711386"/>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151002288"/>
      </p:ext>
    </p:extLst>
  </p:cSld>
  <p:clrMapOvr>
    <a:masterClrMapping/>
  </p:clrMapOvr>
  <p:transition spd="slow">
    <p:cove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2149" r="833" b="29917"/>
          <a:stretch/>
        </p:blipFill>
        <p:spPr>
          <a:xfrm>
            <a:off x="152400" y="3657600"/>
            <a:ext cx="8877300" cy="2536371"/>
          </a:xfrm>
          <a:prstGeom prst="rect">
            <a:avLst/>
          </a:prstGeom>
        </p:spPr>
      </p:pic>
      <p:sp>
        <p:nvSpPr>
          <p:cNvPr id="24580" name="Text Box 4"/>
          <p:cNvSpPr txBox="1">
            <a:spLocks noChangeArrowheads="1"/>
          </p:cNvSpPr>
          <p:nvPr/>
        </p:nvSpPr>
        <p:spPr bwMode="auto">
          <a:xfrm>
            <a:off x="228600" y="255925"/>
            <a:ext cx="8686800"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0"/>
            <a:r>
              <a:rPr lang="en-US" sz="2800" b="1" dirty="0">
                <a:latin typeface="+mn-lt"/>
              </a:rPr>
              <a:t>What You Do: </a:t>
            </a:r>
            <a:r>
              <a:rPr lang="en-US" sz="2800" i="1" dirty="0">
                <a:latin typeface="+mn-lt"/>
              </a:rPr>
              <a:t>(continued…)</a:t>
            </a:r>
            <a:r>
              <a:rPr lang="en-US" sz="2800" b="1" dirty="0">
                <a:latin typeface="+mn-lt"/>
              </a:rPr>
              <a:t>  </a:t>
            </a:r>
          </a:p>
          <a:p>
            <a:pPr marL="457200" lvl="0" indent="-457200" algn="just">
              <a:buFont typeface="+mj-lt"/>
              <a:buAutoNum type="arabicPeriod" startAt="9"/>
            </a:pPr>
            <a:r>
              <a:rPr lang="en-US" sz="2200" dirty="0">
                <a:latin typeface="+mn-lt"/>
              </a:rPr>
              <a:t>Take the RADIUS yarn and thread it UP through the bottom BICEP muscle and DOWN through the top BICEP muscle.  It should emerge from inside the </a:t>
            </a:r>
            <a:r>
              <a:rPr lang="en-US" sz="2200" dirty="0" err="1">
                <a:latin typeface="+mn-lt"/>
              </a:rPr>
              <a:t>humerus</a:t>
            </a:r>
            <a:r>
              <a:rPr lang="en-US" sz="2200" dirty="0">
                <a:latin typeface="+mn-lt"/>
              </a:rPr>
              <a:t> piece.  </a:t>
            </a:r>
          </a:p>
          <a:p>
            <a:pPr marL="457200" lvl="0" indent="-457200" algn="just">
              <a:buFont typeface="+mj-lt"/>
              <a:buAutoNum type="arabicPeriod" startAt="9"/>
            </a:pPr>
            <a:r>
              <a:rPr lang="en-US" sz="2200" dirty="0">
                <a:latin typeface="+mn-lt"/>
              </a:rPr>
              <a:t>Take the ULNA yarn and thread it UP through the bottom TRICEP muscle and DOWN through the top TRICEP muscle.  It should emerge from inside the </a:t>
            </a:r>
            <a:r>
              <a:rPr lang="en-US" sz="2200" dirty="0" err="1">
                <a:latin typeface="+mn-lt"/>
              </a:rPr>
              <a:t>humerus</a:t>
            </a:r>
            <a:r>
              <a:rPr lang="en-US" sz="2200" dirty="0">
                <a:latin typeface="+mn-lt"/>
              </a:rPr>
              <a:t> piece.  </a:t>
            </a:r>
          </a:p>
          <a:p>
            <a:pPr marL="457200" lvl="0" indent="-457200" algn="just">
              <a:buFont typeface="+mj-lt"/>
              <a:buAutoNum type="arabicPeriod" startAt="9"/>
            </a:pPr>
            <a:r>
              <a:rPr lang="en-US" sz="2200" dirty="0">
                <a:latin typeface="+mn-lt"/>
              </a:rPr>
              <a:t>Now, fold the </a:t>
            </a:r>
            <a:r>
              <a:rPr lang="en-US" sz="2200" dirty="0" err="1">
                <a:latin typeface="+mn-lt"/>
              </a:rPr>
              <a:t>humerus</a:t>
            </a:r>
            <a:r>
              <a:rPr lang="en-US" sz="2200" dirty="0">
                <a:latin typeface="+mn-lt"/>
              </a:rPr>
              <a:t> so that it is closed and attach the </a:t>
            </a:r>
            <a:r>
              <a:rPr lang="en-US" sz="2200" dirty="0" err="1">
                <a:latin typeface="+mn-lt"/>
              </a:rPr>
              <a:t>humerus</a:t>
            </a:r>
            <a:r>
              <a:rPr lang="en-US" sz="2200" dirty="0">
                <a:latin typeface="+mn-lt"/>
              </a:rPr>
              <a:t> to the radius and ulna with the metal brad through the aligned holes.  </a:t>
            </a:r>
          </a:p>
        </p:txBody>
      </p:sp>
      <p:cxnSp>
        <p:nvCxnSpPr>
          <p:cNvPr id="4" name="Straight Arrow Connector 3"/>
          <p:cNvCxnSpPr/>
          <p:nvPr/>
        </p:nvCxnSpPr>
        <p:spPr>
          <a:xfrm flipH="1">
            <a:off x="2819400" y="5029200"/>
            <a:ext cx="76200" cy="787586"/>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H="1" flipV="1">
            <a:off x="413405" y="4925785"/>
            <a:ext cx="424795" cy="848159"/>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H="1" flipV="1">
            <a:off x="663022" y="4804838"/>
            <a:ext cx="403778" cy="833962"/>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3276600" y="5029200"/>
            <a:ext cx="418272" cy="638499"/>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842538781"/>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28600" y="255925"/>
            <a:ext cx="8686800" cy="1877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0"/>
            <a:r>
              <a:rPr lang="en-US" sz="2800" b="1" dirty="0">
                <a:latin typeface="+mn-lt"/>
              </a:rPr>
              <a:t>What You Do: </a:t>
            </a:r>
            <a:r>
              <a:rPr lang="en-US" sz="2800" i="1" dirty="0">
                <a:latin typeface="+mn-lt"/>
              </a:rPr>
              <a:t>(continued…)</a:t>
            </a:r>
            <a:r>
              <a:rPr lang="en-US" sz="2800" b="1" dirty="0">
                <a:latin typeface="+mn-lt"/>
              </a:rPr>
              <a:t>  </a:t>
            </a:r>
          </a:p>
          <a:p>
            <a:pPr marL="457200" lvl="0" indent="-457200" algn="just">
              <a:buAutoNum type="arabicPeriod" startAt="12"/>
            </a:pPr>
            <a:r>
              <a:rPr lang="en-US" sz="2200" dirty="0">
                <a:latin typeface="+mn-lt"/>
              </a:rPr>
              <a:t>Holding on to the </a:t>
            </a:r>
            <a:r>
              <a:rPr lang="en-US" sz="2200" dirty="0" err="1">
                <a:latin typeface="+mn-lt"/>
              </a:rPr>
              <a:t>humerus</a:t>
            </a:r>
            <a:r>
              <a:rPr lang="en-US" sz="2200" dirty="0">
                <a:latin typeface="+mn-lt"/>
              </a:rPr>
              <a:t>, pull the bicep yarn to watch the bicep muscle flex and move the arm up.  Then, pull the </a:t>
            </a:r>
            <a:r>
              <a:rPr lang="en-US" sz="2200" dirty="0" err="1">
                <a:latin typeface="+mn-lt"/>
              </a:rPr>
              <a:t>tricep</a:t>
            </a:r>
            <a:r>
              <a:rPr lang="en-US" sz="2200" dirty="0">
                <a:latin typeface="+mn-lt"/>
              </a:rPr>
              <a:t> yarn through the top of your </a:t>
            </a:r>
            <a:r>
              <a:rPr lang="en-US" sz="2200" dirty="0" err="1">
                <a:latin typeface="+mn-lt"/>
              </a:rPr>
              <a:t>humerus</a:t>
            </a:r>
            <a:r>
              <a:rPr lang="en-US" sz="2200" dirty="0">
                <a:latin typeface="+mn-lt"/>
              </a:rPr>
              <a:t> to see the </a:t>
            </a:r>
            <a:r>
              <a:rPr lang="en-US" sz="2200" dirty="0" err="1">
                <a:latin typeface="+mn-lt"/>
              </a:rPr>
              <a:t>tricep</a:t>
            </a:r>
            <a:r>
              <a:rPr lang="en-US" sz="2200" dirty="0">
                <a:latin typeface="+mn-lt"/>
              </a:rPr>
              <a:t> muscle flex and pull the arm down!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834" t="12273" b="15207"/>
          <a:stretch/>
        </p:blipFill>
        <p:spPr>
          <a:xfrm>
            <a:off x="381000" y="3181947"/>
            <a:ext cx="5334000" cy="324028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859" t="33300" b="23187"/>
          <a:stretch/>
        </p:blipFill>
        <p:spPr>
          <a:xfrm>
            <a:off x="3276600" y="2098475"/>
            <a:ext cx="5518077" cy="1905000"/>
          </a:xfrm>
          <a:prstGeom prst="rect">
            <a:avLst/>
          </a:prstGeom>
        </p:spPr>
      </p:pic>
      <p:sp>
        <p:nvSpPr>
          <p:cNvPr id="6" name="TextBox 5"/>
          <p:cNvSpPr txBox="1"/>
          <p:nvPr/>
        </p:nvSpPr>
        <p:spPr>
          <a:xfrm>
            <a:off x="533400" y="2720282"/>
            <a:ext cx="2667000" cy="461665"/>
          </a:xfrm>
          <a:prstGeom prst="rect">
            <a:avLst/>
          </a:prstGeom>
          <a:noFill/>
        </p:spPr>
        <p:txBody>
          <a:bodyPr wrap="square" rtlCol="0">
            <a:spAutoFit/>
          </a:bodyPr>
          <a:lstStyle/>
          <a:p>
            <a:pPr algn="ctr"/>
            <a:r>
              <a:rPr lang="en-US" b="1" dirty="0">
                <a:latin typeface="+mn-lt"/>
              </a:rPr>
              <a:t>Bicep Flex!</a:t>
            </a:r>
          </a:p>
        </p:txBody>
      </p:sp>
      <p:sp>
        <p:nvSpPr>
          <p:cNvPr id="9" name="TextBox 8"/>
          <p:cNvSpPr txBox="1"/>
          <p:nvPr/>
        </p:nvSpPr>
        <p:spPr>
          <a:xfrm>
            <a:off x="5890592" y="3988904"/>
            <a:ext cx="2667000" cy="461665"/>
          </a:xfrm>
          <a:prstGeom prst="rect">
            <a:avLst/>
          </a:prstGeom>
          <a:noFill/>
        </p:spPr>
        <p:txBody>
          <a:bodyPr wrap="square" rtlCol="0">
            <a:spAutoFit/>
          </a:bodyPr>
          <a:lstStyle/>
          <a:p>
            <a:pPr algn="ctr"/>
            <a:r>
              <a:rPr lang="en-US" b="1" dirty="0" err="1">
                <a:latin typeface="+mn-lt"/>
              </a:rPr>
              <a:t>Tricep</a:t>
            </a:r>
            <a:r>
              <a:rPr lang="en-US" b="1" dirty="0">
                <a:latin typeface="+mn-lt"/>
              </a:rPr>
              <a:t> Flex!</a:t>
            </a:r>
          </a:p>
        </p:txBody>
      </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671450309"/>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03200" y="495300"/>
            <a:ext cx="8534400" cy="1143000"/>
          </a:xfrm>
        </p:spPr>
        <p:txBody>
          <a:bodyPr/>
          <a:lstStyle/>
          <a:p>
            <a:pPr eaLnBrk="1" hangingPunct="1"/>
            <a:r>
              <a:rPr lang="en-US" sz="3600" b="1" dirty="0"/>
              <a:t>Different tissues working together to perform a particular function represent the next level of organization – the </a:t>
            </a:r>
            <a:r>
              <a:rPr lang="en-US" sz="3600" b="1" i="1" dirty="0"/>
              <a:t>organ.</a:t>
            </a:r>
            <a:endParaRPr lang="en-US" sz="3600" b="1" dirty="0"/>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4098" name="Picture 2" descr="Image result for heart">
            <a:extLst>
              <a:ext uri="{FF2B5EF4-FFF2-40B4-BE49-F238E27FC236}">
                <a16:creationId xmlns:a16="http://schemas.microsoft.com/office/drawing/2014/main" xmlns="" id="{B1070375-05DA-41DC-96E3-BEBEC516F8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438400"/>
            <a:ext cx="3917986"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brain">
            <a:extLst>
              <a:ext uri="{FF2B5EF4-FFF2-40B4-BE49-F238E27FC236}">
                <a16:creationId xmlns:a16="http://schemas.microsoft.com/office/drawing/2014/main" xmlns="" id="{921612A5-3950-47A0-B114-99C3AD0374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4" r="9973"/>
          <a:stretch/>
        </p:blipFill>
        <p:spPr bwMode="auto">
          <a:xfrm>
            <a:off x="4876800" y="2438400"/>
            <a:ext cx="38862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08763"/>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914400" y="580680"/>
            <a:ext cx="5029200" cy="3305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We All Need Something, to Pull On…</a:t>
            </a:r>
          </a:p>
          <a:p>
            <a:pPr algn="just"/>
            <a:r>
              <a:rPr lang="en-US" dirty="0">
                <a:latin typeface="+mn-lt"/>
              </a:rPr>
              <a:t>Now that you’ve made a working muscle, flex your brains and answer the following questions about your Scienstructable.  Then, complete the joint analogy worksheet.  Can you muscle your way through them?</a:t>
            </a:r>
          </a:p>
        </p:txBody>
      </p:sp>
      <p:pic>
        <p:nvPicPr>
          <p:cNvPr id="5" name="Picture 4"/>
          <p:cNvPicPr/>
          <p:nvPr/>
        </p:nvPicPr>
        <p:blipFill rotWithShape="1">
          <a:blip r:embed="rId2" cstate="print">
            <a:extLst>
              <a:ext uri="{BEBA8EAE-BF5A-486C-A8C5-ECC9F3942E4B}">
                <a14:imgProps xmlns:a14="http://schemas.microsoft.com/office/drawing/2010/main">
                  <a14:imgLayer r:embed="rId3">
                    <a14:imgEffect>
                      <a14:backgroundRemoval t="9655" b="97379" l="0" r="90410">
                        <a14:foregroundMark x1="57467" y1="17931" x2="65300" y2="57655"/>
                        <a14:foregroundMark x1="59370" y1="32690" x2="57174" y2="87310"/>
                        <a14:foregroundMark x1="54978" y1="86345" x2="9736" y2="62345"/>
                        <a14:foregroundMark x1="3221" y1="72552" x2="30088" y2="80138"/>
                        <a14:foregroundMark x1="4612" y1="81241" x2="23572" y2="80690"/>
                        <a14:foregroundMark x1="12445" y1="89931" x2="24378" y2="84828"/>
                        <a14:foregroundMark x1="7028" y1="70483" x2="14641" y2="72966"/>
                        <a14:foregroundMark x1="26794" y1="82759" x2="43338" y2="87310"/>
                        <a14:foregroundMark x1="33895" y1="74621" x2="54173" y2="76138"/>
                      </a14:backgroundRemoval>
                    </a14:imgEffect>
                  </a14:imgLayer>
                </a14:imgProps>
              </a:ext>
              <a:ext uri="{28A0092B-C50C-407E-A947-70E740481C1C}">
                <a14:useLocalDpi xmlns:a14="http://schemas.microsoft.com/office/drawing/2010/main" val="0"/>
              </a:ext>
            </a:extLst>
          </a:blip>
          <a:srcRect l="272" t="13277" r="-542" b="510"/>
          <a:stretch/>
        </p:blipFill>
        <p:spPr bwMode="auto">
          <a:xfrm rot="184818">
            <a:off x="1581074" y="1484255"/>
            <a:ext cx="10005789" cy="5229446"/>
          </a:xfrm>
          <a:prstGeom prst="rect">
            <a:avLst/>
          </a:prstGeom>
          <a:ln>
            <a:noFill/>
          </a:ln>
          <a:extLst>
            <a:ext uri="{53640926-AAD7-44d8-BBD7-CCE9431645EC}">
              <a14:shadowObscured xmlns="" xmlns:a14="http://schemas.microsoft.com/office/drawing/2010/main"/>
            </a:ext>
          </a:extLst>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750477644"/>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4800" y="1295401"/>
            <a:ext cx="4970843" cy="4628428"/>
          </a:xfrm>
          <a:prstGeom prst="rect">
            <a:avLst/>
          </a:prstGeom>
        </p:spPr>
      </p:pic>
      <p:sp>
        <p:nvSpPr>
          <p:cNvPr id="24580" name="Text Box 4"/>
          <p:cNvSpPr txBox="1">
            <a:spLocks noChangeArrowheads="1"/>
          </p:cNvSpPr>
          <p:nvPr/>
        </p:nvSpPr>
        <p:spPr bwMode="auto">
          <a:xfrm>
            <a:off x="228600" y="401491"/>
            <a:ext cx="4648200" cy="60755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You ARE What You Eat!</a:t>
            </a:r>
          </a:p>
          <a:p>
            <a:pPr marL="0" indent="0" algn="ctr" eaLnBrk="1" hangingPunct="1">
              <a:lnSpc>
                <a:spcPct val="90000"/>
              </a:lnSpc>
              <a:buFontTx/>
              <a:buNone/>
            </a:pPr>
            <a:endParaRPr lang="en-US" sz="2000" b="1" dirty="0">
              <a:latin typeface="+mn-lt"/>
            </a:endParaRPr>
          </a:p>
          <a:p>
            <a:pPr marL="0" indent="0" algn="just" eaLnBrk="1" hangingPunct="1">
              <a:lnSpc>
                <a:spcPct val="90000"/>
              </a:lnSpc>
              <a:buFontTx/>
              <a:buNone/>
            </a:pPr>
            <a:r>
              <a:rPr lang="en-US" sz="2800" b="1" dirty="0">
                <a:latin typeface="+mn-lt"/>
              </a:rPr>
              <a:t>Objective</a:t>
            </a:r>
            <a:r>
              <a:rPr lang="en-US" sz="2800" dirty="0">
                <a:latin typeface="+mn-lt"/>
              </a:rPr>
              <a:t>:  </a:t>
            </a:r>
            <a:r>
              <a:rPr lang="en-US" dirty="0">
                <a:latin typeface="+mn-lt"/>
              </a:rPr>
              <a:t>To learn the structure and function of the Digestive System</a:t>
            </a:r>
          </a:p>
          <a:p>
            <a:pPr marL="0" indent="0" algn="just" eaLnBrk="1" hangingPunct="1">
              <a:lnSpc>
                <a:spcPct val="90000"/>
              </a:lnSpc>
              <a:buFontTx/>
              <a:buNone/>
            </a:pPr>
            <a:r>
              <a:rPr lang="en-US" sz="2800" b="1" dirty="0">
                <a:latin typeface="+mn-lt"/>
              </a:rPr>
              <a:t>Bell Work</a:t>
            </a:r>
            <a:r>
              <a:rPr lang="en-US" sz="2800" dirty="0">
                <a:latin typeface="+mn-lt"/>
              </a:rPr>
              <a:t>:  </a:t>
            </a:r>
          </a:p>
          <a:p>
            <a:pPr marL="0" indent="0" algn="just" eaLnBrk="1" hangingPunct="1">
              <a:lnSpc>
                <a:spcPct val="90000"/>
              </a:lnSpc>
              <a:buFontTx/>
              <a:buNone/>
            </a:pPr>
            <a:r>
              <a:rPr lang="en-US" dirty="0">
                <a:latin typeface="+mn-lt"/>
              </a:rPr>
              <a:t>Place the following in order according to the path that food takes through your body:  </a:t>
            </a:r>
          </a:p>
          <a:p>
            <a:pPr marL="0" indent="0" algn="just" eaLnBrk="1" hangingPunct="1">
              <a:lnSpc>
                <a:spcPct val="90000"/>
              </a:lnSpc>
              <a:buFontTx/>
              <a:buNone/>
            </a:pPr>
            <a:endParaRPr lang="en-US" dirty="0">
              <a:latin typeface="+mn-lt"/>
            </a:endParaRPr>
          </a:p>
          <a:p>
            <a:pPr marL="0" indent="0" algn="ctr" eaLnBrk="1" hangingPunct="1">
              <a:lnSpc>
                <a:spcPct val="90000"/>
              </a:lnSpc>
              <a:buFontTx/>
              <a:buNone/>
            </a:pPr>
            <a:r>
              <a:rPr lang="en-US" b="1" dirty="0">
                <a:latin typeface="+mn-lt"/>
              </a:rPr>
              <a:t>STOMACH</a:t>
            </a:r>
          </a:p>
          <a:p>
            <a:pPr marL="0" indent="0" algn="ctr" eaLnBrk="1" hangingPunct="1">
              <a:lnSpc>
                <a:spcPct val="90000"/>
              </a:lnSpc>
              <a:buFontTx/>
              <a:buNone/>
            </a:pPr>
            <a:r>
              <a:rPr lang="en-US" b="1" dirty="0">
                <a:latin typeface="+mn-lt"/>
              </a:rPr>
              <a:t>LARGE INTESTINE</a:t>
            </a:r>
          </a:p>
          <a:p>
            <a:pPr marL="0" indent="0" algn="ctr" eaLnBrk="1" hangingPunct="1">
              <a:lnSpc>
                <a:spcPct val="90000"/>
              </a:lnSpc>
              <a:buFontTx/>
              <a:buNone/>
            </a:pPr>
            <a:r>
              <a:rPr lang="en-US" b="1" dirty="0">
                <a:latin typeface="+mn-lt"/>
              </a:rPr>
              <a:t>RECTUM</a:t>
            </a:r>
          </a:p>
          <a:p>
            <a:pPr marL="0" indent="0" algn="ctr" eaLnBrk="1" hangingPunct="1">
              <a:lnSpc>
                <a:spcPct val="90000"/>
              </a:lnSpc>
              <a:buFontTx/>
              <a:buNone/>
            </a:pPr>
            <a:r>
              <a:rPr lang="en-US" b="1" dirty="0">
                <a:latin typeface="+mn-lt"/>
              </a:rPr>
              <a:t>ESOPHAGUS</a:t>
            </a:r>
          </a:p>
          <a:p>
            <a:pPr marL="0" indent="0" algn="ctr" eaLnBrk="1" hangingPunct="1">
              <a:lnSpc>
                <a:spcPct val="90000"/>
              </a:lnSpc>
              <a:buFontTx/>
              <a:buNone/>
            </a:pPr>
            <a:r>
              <a:rPr lang="en-US" b="1" dirty="0">
                <a:latin typeface="+mn-lt"/>
              </a:rPr>
              <a:t>ANUS</a:t>
            </a:r>
          </a:p>
          <a:p>
            <a:pPr marL="0" indent="0" algn="ctr" eaLnBrk="1" hangingPunct="1">
              <a:lnSpc>
                <a:spcPct val="90000"/>
              </a:lnSpc>
              <a:buFontTx/>
              <a:buNone/>
            </a:pPr>
            <a:r>
              <a:rPr lang="en-US" b="1" dirty="0">
                <a:latin typeface="+mn-lt"/>
              </a:rPr>
              <a:t>MOUTH</a:t>
            </a:r>
          </a:p>
          <a:p>
            <a:pPr marL="0" indent="0" algn="ctr" eaLnBrk="1" hangingPunct="1">
              <a:lnSpc>
                <a:spcPct val="90000"/>
              </a:lnSpc>
              <a:buFontTx/>
              <a:buNone/>
            </a:pPr>
            <a:r>
              <a:rPr lang="en-US" b="1" dirty="0">
                <a:latin typeface="+mn-lt"/>
              </a:rPr>
              <a:t>SMALL INTESTINE</a:t>
            </a:r>
          </a:p>
        </p:txBody>
      </p:sp>
      <p:sp>
        <p:nvSpPr>
          <p:cNvPr id="6" name="TextBox 5"/>
          <p:cNvSpPr txBox="1"/>
          <p:nvPr/>
        </p:nvSpPr>
        <p:spPr>
          <a:xfrm>
            <a:off x="609600" y="6903539"/>
            <a:ext cx="3810000" cy="2419124"/>
          </a:xfrm>
          <a:prstGeom prst="rect">
            <a:avLst/>
          </a:prstGeom>
          <a:solidFill>
            <a:schemeClr val="bg1"/>
          </a:solidFill>
        </p:spPr>
        <p:txBody>
          <a:bodyPr wrap="square" rtlCol="0">
            <a:spAutoFit/>
          </a:bodyPr>
          <a:lstStyle/>
          <a:p>
            <a:pPr marL="0" indent="0" algn="ctr" eaLnBrk="1" hangingPunct="1">
              <a:lnSpc>
                <a:spcPct val="90000"/>
              </a:lnSpc>
              <a:buFontTx/>
              <a:buNone/>
            </a:pPr>
            <a:r>
              <a:rPr lang="en-US" b="1" dirty="0">
                <a:latin typeface="+mn-lt"/>
              </a:rPr>
              <a:t>MOUTH</a:t>
            </a:r>
          </a:p>
          <a:p>
            <a:pPr marL="0" indent="0" algn="ctr" eaLnBrk="1" hangingPunct="1">
              <a:lnSpc>
                <a:spcPct val="90000"/>
              </a:lnSpc>
              <a:buFontTx/>
              <a:buNone/>
            </a:pPr>
            <a:r>
              <a:rPr lang="en-US" b="1" dirty="0">
                <a:latin typeface="+mn-lt"/>
              </a:rPr>
              <a:t>ESOPHAGUS</a:t>
            </a:r>
          </a:p>
          <a:p>
            <a:pPr marL="0" indent="0" algn="ctr" eaLnBrk="1" hangingPunct="1">
              <a:lnSpc>
                <a:spcPct val="90000"/>
              </a:lnSpc>
              <a:buFontTx/>
              <a:buNone/>
            </a:pPr>
            <a:r>
              <a:rPr lang="en-US" b="1" dirty="0">
                <a:latin typeface="+mn-lt"/>
              </a:rPr>
              <a:t>STOMACH</a:t>
            </a:r>
          </a:p>
          <a:p>
            <a:pPr marL="0" indent="0" algn="ctr" eaLnBrk="1" hangingPunct="1">
              <a:lnSpc>
                <a:spcPct val="90000"/>
              </a:lnSpc>
              <a:buFontTx/>
              <a:buNone/>
            </a:pPr>
            <a:r>
              <a:rPr lang="en-US" b="1" dirty="0">
                <a:latin typeface="+mn-lt"/>
              </a:rPr>
              <a:t>SMALL INTESTINE</a:t>
            </a:r>
          </a:p>
          <a:p>
            <a:pPr marL="0" indent="0" algn="ctr" eaLnBrk="1" hangingPunct="1">
              <a:lnSpc>
                <a:spcPct val="90000"/>
              </a:lnSpc>
              <a:buFontTx/>
              <a:buNone/>
            </a:pPr>
            <a:r>
              <a:rPr lang="en-US" b="1" dirty="0">
                <a:latin typeface="+mn-lt"/>
              </a:rPr>
              <a:t>LARGE INTESTINE</a:t>
            </a:r>
          </a:p>
          <a:p>
            <a:pPr marL="0" indent="0" algn="ctr" eaLnBrk="1" hangingPunct="1">
              <a:lnSpc>
                <a:spcPct val="90000"/>
              </a:lnSpc>
              <a:buFontTx/>
              <a:buNone/>
            </a:pPr>
            <a:r>
              <a:rPr lang="en-US" b="1" dirty="0">
                <a:latin typeface="+mn-lt"/>
              </a:rPr>
              <a:t>RECTUM</a:t>
            </a:r>
          </a:p>
          <a:p>
            <a:pPr marL="0" indent="0" algn="ctr" eaLnBrk="1" hangingPunct="1">
              <a:lnSpc>
                <a:spcPct val="90000"/>
              </a:lnSpc>
              <a:buFontTx/>
              <a:buNone/>
            </a:pPr>
            <a:r>
              <a:rPr lang="en-US" b="1" dirty="0">
                <a:latin typeface="+mn-lt"/>
              </a:rPr>
              <a:t>ANUS</a:t>
            </a:r>
          </a:p>
        </p:txBody>
      </p:sp>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250987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85185E-6 L 0.00833 -0.43866 " pathEditMode="relative" rAng="0" ptsTypes="AA">
                                      <p:cBhvr>
                                        <p:cTn id="6" dur="2000" fill="hold"/>
                                        <p:tgtEl>
                                          <p:spTgt spid="6"/>
                                        </p:tgtEl>
                                        <p:attrNameLst>
                                          <p:attrName>ppt_x</p:attrName>
                                          <p:attrName>ppt_y</p:attrName>
                                        </p:attrNameLst>
                                      </p:cBhvr>
                                      <p:rCtr x="417" y="-2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406126" y="762000"/>
            <a:ext cx="5030561" cy="5181600"/>
          </a:xfrm>
        </p:spPr>
        <p:txBody>
          <a:bodyPr/>
          <a:lstStyle/>
          <a:p>
            <a:pPr marL="225425" indent="-225425" algn="ctr" eaLnBrk="1" hangingPunct="1">
              <a:lnSpc>
                <a:spcPct val="90000"/>
              </a:lnSpc>
              <a:buFontTx/>
              <a:buNone/>
            </a:pPr>
            <a:r>
              <a:rPr lang="en-US" sz="2800" dirty="0"/>
              <a:t>Your </a:t>
            </a:r>
            <a:r>
              <a:rPr lang="en-US" sz="2800" b="1" u="sng" dirty="0"/>
              <a:t>cells</a:t>
            </a:r>
            <a:r>
              <a:rPr lang="en-US" sz="2800" b="1" dirty="0"/>
              <a:t> </a:t>
            </a:r>
            <a:r>
              <a:rPr lang="en-US" sz="2800" dirty="0"/>
              <a:t>need </a:t>
            </a:r>
            <a:r>
              <a:rPr lang="en-US" sz="2800" b="1" u="sng" dirty="0"/>
              <a:t>nutrients</a:t>
            </a:r>
            <a:r>
              <a:rPr lang="en-US" sz="2800" dirty="0"/>
              <a:t> found in food</a:t>
            </a:r>
          </a:p>
          <a:p>
            <a:pPr marL="514350" indent="-514350" algn="just" eaLnBrk="1" hangingPunct="1">
              <a:lnSpc>
                <a:spcPct val="90000"/>
              </a:lnSpc>
              <a:buFont typeface="+mj-lt"/>
              <a:buAutoNum type="arabicPeriod"/>
            </a:pPr>
            <a:r>
              <a:rPr lang="en-US" sz="2800" b="1" u="sng" dirty="0"/>
              <a:t>Provide energy</a:t>
            </a:r>
            <a:r>
              <a:rPr lang="en-US" sz="2800" b="1" dirty="0"/>
              <a:t> </a:t>
            </a:r>
            <a:r>
              <a:rPr lang="en-US" sz="2800" dirty="0"/>
              <a:t>and materials for cell development, </a:t>
            </a:r>
            <a:r>
              <a:rPr lang="en-US" sz="2800" b="1" u="sng" dirty="0"/>
              <a:t>growth</a:t>
            </a:r>
            <a:r>
              <a:rPr lang="en-US" sz="2800" dirty="0"/>
              <a:t>, and </a:t>
            </a:r>
            <a:r>
              <a:rPr lang="en-US" sz="2800" b="1" u="sng" dirty="0"/>
              <a:t>repair</a:t>
            </a:r>
            <a:r>
              <a:rPr lang="en-US" sz="2800" dirty="0"/>
              <a:t>:  Proteins (meats), Carbohydrates (sugars = energy), Fats (Lipids), Vitamins, Minerals, and Water</a:t>
            </a:r>
          </a:p>
          <a:p>
            <a:pPr marL="514350" indent="-514350" algn="just" eaLnBrk="1" hangingPunct="1">
              <a:lnSpc>
                <a:spcPct val="90000"/>
              </a:lnSpc>
              <a:buFont typeface="+mj-lt"/>
              <a:buAutoNum type="arabicPeriod"/>
            </a:pPr>
            <a:r>
              <a:rPr lang="en-US" sz="2800" dirty="0"/>
              <a:t>Maintain </a:t>
            </a:r>
            <a:r>
              <a:rPr lang="en-US" sz="2800" b="1" u="sng" dirty="0"/>
              <a:t>homeostasis</a:t>
            </a:r>
          </a:p>
          <a:p>
            <a:pPr marL="514350" indent="-514350" algn="just" eaLnBrk="1" hangingPunct="1">
              <a:lnSpc>
                <a:spcPct val="90000"/>
              </a:lnSpc>
              <a:buFont typeface="+mj-lt"/>
              <a:buAutoNum type="arabicPeriod"/>
            </a:pPr>
            <a:r>
              <a:rPr lang="en-US" sz="2800" dirty="0"/>
              <a:t>No food has every nutrient, so </a:t>
            </a:r>
            <a:r>
              <a:rPr lang="en-US" sz="2800" b="1" u="sng" dirty="0"/>
              <a:t>eat a variety</a:t>
            </a:r>
            <a:r>
              <a:rPr lang="en-US" sz="2800" b="1" dirty="0"/>
              <a:t> </a:t>
            </a:r>
            <a:r>
              <a:rPr lang="en-US" sz="2800" dirty="0"/>
              <a:t>of foods</a:t>
            </a:r>
          </a:p>
        </p:txBody>
      </p:sp>
      <p:sp>
        <p:nvSpPr>
          <p:cNvPr id="2" name="TextBox 1"/>
          <p:cNvSpPr txBox="1"/>
          <p:nvPr/>
        </p:nvSpPr>
        <p:spPr>
          <a:xfrm>
            <a:off x="5181600" y="1981200"/>
            <a:ext cx="1981200" cy="1938992"/>
          </a:xfrm>
          <a:prstGeom prst="rect">
            <a:avLst/>
          </a:prstGeom>
          <a:noFill/>
        </p:spPr>
        <p:txBody>
          <a:bodyPr wrap="square" rtlCol="0">
            <a:spAutoFit/>
          </a:bodyPr>
          <a:lstStyle/>
          <a:p>
            <a:pPr algn="ctr"/>
            <a:r>
              <a:rPr lang="en-US" sz="12000" dirty="0">
                <a:latin typeface="+mn-lt"/>
              </a:rPr>
              <a:t>+</a:t>
            </a:r>
          </a:p>
        </p:txBody>
      </p:sp>
      <p:pic>
        <p:nvPicPr>
          <p:cNvPr id="44041" name="Picture 9" descr="http://downloads.clipart.com/21782567.jpg?t=1355770299&amp;h=64594ac5750339b06efbe2eeae776e17&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236" r="27910" b="18011"/>
          <a:stretch/>
        </p:blipFill>
        <p:spPr bwMode="auto">
          <a:xfrm rot="5400000">
            <a:off x="6874835" y="1888164"/>
            <a:ext cx="1490329" cy="21336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Straight Connector 3"/>
          <p:cNvCxnSpPr/>
          <p:nvPr/>
        </p:nvCxnSpPr>
        <p:spPr>
          <a:xfrm>
            <a:off x="5638800" y="3810000"/>
            <a:ext cx="3233089" cy="0"/>
          </a:xfrm>
          <a:prstGeom prst="line">
            <a:avLst/>
          </a:prstGeom>
          <a:ln w="76200"/>
        </p:spPr>
        <p:style>
          <a:lnRef idx="3">
            <a:schemeClr val="dk1"/>
          </a:lnRef>
          <a:fillRef idx="0">
            <a:schemeClr val="dk1"/>
          </a:fillRef>
          <a:effectRef idx="2">
            <a:schemeClr val="dk1"/>
          </a:effectRef>
          <a:fontRef idx="minor">
            <a:schemeClr val="tx1"/>
          </a:fontRef>
        </p:style>
      </p:cxnSp>
      <p:pic>
        <p:nvPicPr>
          <p:cNvPr id="44044" name="Picture 12" descr="http://downloads.clipart.com/35818518.jpg?t=1355770571&amp;h=4cd2438d487c4762aead82adcb9b497b&amp;u=gettingner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21854" y="4038600"/>
            <a:ext cx="926746" cy="257097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6" descr="C:\Users\mzaher\AppData\Local\Microsoft\Windows\Temporary Internet Files\Content.IE5\LBDPPTKR\MP900433159[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277223"/>
            <a:ext cx="3026134" cy="200877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2000" fill="hold" nodeType="withEffect">
                                  <p:stCondLst>
                                    <p:cond delay="0"/>
                                  </p:stCondLst>
                                  <p:childTnLst>
                                    <p:animRot by="21600000">
                                      <p:cBhvr>
                                        <p:cTn id="6" dur="2000" fill="hold"/>
                                        <p:tgtEl>
                                          <p:spTgt spid="440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5" name="Group 5"/>
          <p:cNvGrpSpPr>
            <a:grpSpLocks/>
          </p:cNvGrpSpPr>
          <p:nvPr/>
        </p:nvGrpSpPr>
        <p:grpSpPr bwMode="auto">
          <a:xfrm>
            <a:off x="3429000" y="2286000"/>
            <a:ext cx="9144000" cy="0"/>
            <a:chOff x="0" y="0"/>
            <a:chExt cx="5760" cy="0"/>
          </a:xfrm>
        </p:grpSpPr>
        <p:sp>
          <p:nvSpPr>
            <p:cNvPr id="46089" name="Rectangle 6"/>
            <p:cNvSpPr>
              <a:spLocks noChangeArrowheads="1"/>
            </p:cNvSpPr>
            <p:nvPr/>
          </p:nvSpPr>
          <p:spPr bwMode="auto">
            <a:xfrm>
              <a:off x="0" y="0"/>
              <a:ext cx="5760" cy="0"/>
            </a:xfrm>
            <a:prstGeom prst="rect">
              <a:avLst/>
            </a:prstGeom>
            <a:solidFill>
              <a:srgbClr val="B3111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90" name="Group 7"/>
            <p:cNvGrpSpPr>
              <a:grpSpLocks/>
            </p:cNvGrpSpPr>
            <p:nvPr/>
          </p:nvGrpSpPr>
          <p:grpSpPr bwMode="auto">
            <a:xfrm>
              <a:off x="0" y="0"/>
              <a:ext cx="5760" cy="0"/>
              <a:chOff x="0" y="0"/>
              <a:chExt cx="5760" cy="0"/>
            </a:xfrm>
          </p:grpSpPr>
          <p:sp>
            <p:nvSpPr>
              <p:cNvPr id="46091" name="Rectangle 8"/>
              <p:cNvSpPr>
                <a:spLocks noChangeArrowheads="1"/>
              </p:cNvSpPr>
              <p:nvPr/>
            </p:nvSpPr>
            <p:spPr bwMode="auto">
              <a:xfrm>
                <a:off x="0" y="0"/>
                <a:ext cx="5760" cy="0"/>
              </a:xfrm>
              <a:prstGeom prst="rect">
                <a:avLst/>
              </a:prstGeom>
              <a:solidFill>
                <a:srgbClr val="B3111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2" name="Rectangle 9"/>
              <p:cNvSpPr>
                <a:spLocks noChangeArrowheads="1"/>
              </p:cNvSpPr>
              <p:nvPr/>
            </p:nvSpPr>
            <p:spPr bwMode="auto">
              <a:xfrm>
                <a:off x="0" y="0"/>
                <a:ext cx="5760" cy="0"/>
              </a:xfrm>
              <a:prstGeom prst="rect">
                <a:avLst/>
              </a:prstGeom>
              <a:solidFill>
                <a:srgbClr val="B3111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sp>
        <p:nvSpPr>
          <p:cNvPr id="46086" name="Rectangle 10"/>
          <p:cNvSpPr>
            <a:spLocks noChangeArrowheads="1"/>
          </p:cNvSpPr>
          <p:nvPr/>
        </p:nvSpPr>
        <p:spPr bwMode="auto">
          <a:xfrm>
            <a:off x="3429000" y="2286000"/>
            <a:ext cx="9144000" cy="0"/>
          </a:xfrm>
          <a:prstGeom prst="rect">
            <a:avLst/>
          </a:prstGeom>
          <a:solidFill>
            <a:srgbClr val="E8BD3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6096" name="Picture 16" descr="http://downloads.clipart.com/89323706.jpg?t=1355773818&amp;h=a904c2302da624109781b7350f8d11cf&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0873" y="209550"/>
            <a:ext cx="3166413" cy="41529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urved Left Arrow 1"/>
          <p:cNvSpPr/>
          <p:nvPr/>
        </p:nvSpPr>
        <p:spPr>
          <a:xfrm>
            <a:off x="7696200" y="1981200"/>
            <a:ext cx="1143000" cy="4191000"/>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6099" name="Picture 19" descr="C:\Users\mzaher\AppData\Local\Microsoft\Windows\Temporary Internet Files\Content.IE5\65MB7NKT\MP910221071[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3659" r="100000"/>
                    </a14:imgEffect>
                  </a14:imgLayer>
                </a14:imgProps>
              </a:ext>
              <a:ext uri="{28A0092B-C50C-407E-A947-70E740481C1C}">
                <a14:useLocalDpi xmlns:a14="http://schemas.microsoft.com/office/drawing/2010/main"/>
              </a:ext>
            </a:extLst>
          </a:blip>
          <a:srcRect/>
          <a:stretch>
            <a:fillRect/>
          </a:stretch>
        </p:blipFill>
        <p:spPr bwMode="auto">
          <a:xfrm>
            <a:off x="7714343" y="1687777"/>
            <a:ext cx="683238" cy="891645"/>
          </a:xfrm>
          <a:prstGeom prst="rect">
            <a:avLst/>
          </a:prstGeom>
          <a:noFill/>
          <a:effectLst/>
        </p:spPr>
      </p:pic>
      <p:pic>
        <p:nvPicPr>
          <p:cNvPr id="46101" name="Picture 21" descr="http://images.clipart.com/thb/thb9/PH/5344_2004120013/011028_1049_00/19074808.thb.jpg?011028_1049_0099_l__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19082" y="4191000"/>
            <a:ext cx="1900918" cy="2393242"/>
          </a:xfrm>
          <a:prstGeom prst="rect">
            <a:avLst/>
          </a:prstGeom>
          <a:noFill/>
          <a:extLst>
            <a:ext uri="{909E8E84-426E-40dd-AFC4-6F175D3DCCD1}">
              <a14:hiddenFill xmlns="" xmlns:a14="http://schemas.microsoft.com/office/drawing/2010/main">
                <a:solidFill>
                  <a:srgbClr val="FFFFFF"/>
                </a:solidFill>
              </a14:hiddenFill>
            </a:ext>
          </a:extLst>
        </p:spPr>
      </p:pic>
      <p:sp>
        <p:nvSpPr>
          <p:cNvPr id="46084" name="Rectangle 4"/>
          <p:cNvSpPr>
            <a:spLocks noGrp="1" noChangeArrowheads="1"/>
          </p:cNvSpPr>
          <p:nvPr>
            <p:ph type="body" idx="1"/>
          </p:nvPr>
        </p:nvSpPr>
        <p:spPr>
          <a:xfrm>
            <a:off x="228600" y="685800"/>
            <a:ext cx="4800600" cy="5562600"/>
          </a:xfrm>
        </p:spPr>
        <p:txBody>
          <a:bodyPr/>
          <a:lstStyle/>
          <a:p>
            <a:pPr marL="0" indent="0" algn="ctr" eaLnBrk="1" hangingPunct="1">
              <a:buNone/>
            </a:pPr>
            <a:r>
              <a:rPr lang="en-US" b="1" cap="small" dirty="0">
                <a:solidFill>
                  <a:schemeClr val="tx2"/>
                </a:solidFill>
                <a:latin typeface="+mn-lt"/>
              </a:rPr>
              <a:t>Function</a:t>
            </a:r>
            <a:r>
              <a:rPr lang="en-US" sz="2400" dirty="0">
                <a:solidFill>
                  <a:schemeClr val="tx2"/>
                </a:solidFill>
                <a:latin typeface="+mn-lt"/>
              </a:rPr>
              <a:t>:  </a:t>
            </a:r>
            <a:r>
              <a:rPr lang="en-US" sz="2400" b="1" u="sng" dirty="0">
                <a:solidFill>
                  <a:schemeClr val="tx2"/>
                </a:solidFill>
                <a:latin typeface="+mn-lt"/>
              </a:rPr>
              <a:t>breaks food down </a:t>
            </a:r>
            <a:r>
              <a:rPr lang="en-US" sz="2400" dirty="0">
                <a:solidFill>
                  <a:schemeClr val="tx2"/>
                </a:solidFill>
                <a:latin typeface="+mn-lt"/>
              </a:rPr>
              <a:t>into small molecules that are </a:t>
            </a:r>
            <a:r>
              <a:rPr lang="en-US" sz="2400" b="1" u="sng" dirty="0">
                <a:solidFill>
                  <a:schemeClr val="tx2"/>
                </a:solidFill>
                <a:latin typeface="+mn-lt"/>
              </a:rPr>
              <a:t>absorbed into bloodstream</a:t>
            </a:r>
          </a:p>
          <a:p>
            <a:pPr marL="346075" indent="-346075" eaLnBrk="1" hangingPunct="1">
              <a:buFontTx/>
              <a:buAutoNum type="arabicPeriod"/>
            </a:pPr>
            <a:endParaRPr lang="en-US" sz="2400" b="1" u="sng" dirty="0"/>
          </a:p>
          <a:p>
            <a:pPr marL="346075" indent="-346075" algn="just" eaLnBrk="1" hangingPunct="1">
              <a:buFontTx/>
              <a:buAutoNum type="arabicPeriod"/>
            </a:pPr>
            <a:r>
              <a:rPr lang="en-US" sz="2400" b="1" u="sng" dirty="0"/>
              <a:t>Mechanical digestion</a:t>
            </a:r>
            <a:r>
              <a:rPr lang="en-US" sz="2400" dirty="0"/>
              <a:t>:  </a:t>
            </a:r>
            <a:r>
              <a:rPr lang="en-US" sz="2400" b="1" dirty="0"/>
              <a:t> </a:t>
            </a:r>
            <a:r>
              <a:rPr lang="en-US" sz="2400" b="1" u="sng" dirty="0"/>
              <a:t>PHYSICAL </a:t>
            </a:r>
            <a:r>
              <a:rPr lang="en-US" sz="2400" dirty="0"/>
              <a:t>process: food is chewed, mixed and churned</a:t>
            </a:r>
          </a:p>
          <a:p>
            <a:pPr marL="346075" indent="-346075" algn="just" eaLnBrk="1" hangingPunct="1">
              <a:buFontTx/>
              <a:buAutoNum type="arabicPeriod"/>
            </a:pPr>
            <a:r>
              <a:rPr lang="en-US" sz="2400" b="1" u="sng" dirty="0"/>
              <a:t>Chemical digestion</a:t>
            </a:r>
            <a:r>
              <a:rPr lang="en-US" sz="2400" dirty="0"/>
              <a:t>: </a:t>
            </a:r>
            <a:r>
              <a:rPr lang="en-US" sz="2400" b="1" u="sng" dirty="0"/>
              <a:t>CHEMICAL </a:t>
            </a:r>
            <a:r>
              <a:rPr lang="en-US" sz="2400" dirty="0"/>
              <a:t>process: food is turned into a mushy substance using stomach acid, bile, saliva, &amp; other </a:t>
            </a:r>
            <a:r>
              <a:rPr lang="en-US" sz="2400" b="1" u="sng" dirty="0"/>
              <a:t>enzymes</a:t>
            </a:r>
            <a:r>
              <a:rPr lang="en-US" sz="2400" b="1" dirty="0"/>
              <a:t> </a:t>
            </a:r>
            <a:r>
              <a:rPr lang="en-US" sz="2400" dirty="0"/>
              <a:t>(</a:t>
            </a:r>
            <a:r>
              <a:rPr lang="en-US" sz="2400" b="1" u="sng" dirty="0"/>
              <a:t>proteins</a:t>
            </a:r>
            <a:r>
              <a:rPr lang="en-US" sz="2400" dirty="0"/>
              <a:t> that </a:t>
            </a:r>
            <a:r>
              <a:rPr lang="en-US" sz="2400" b="1" u="sng" dirty="0"/>
              <a:t>speed up chemical reactions</a:t>
            </a:r>
            <a:r>
              <a:rPr lang="en-US" sz="2400" dirty="0"/>
              <a:t>)</a:t>
            </a:r>
          </a:p>
        </p:txBody>
      </p:sp>
      <p:sp>
        <p:nvSpPr>
          <p:cNvPr id="14" name="TextBox 13"/>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path" presetSubtype="0" accel="50000" decel="50000" fill="hold" nodeType="withEffect">
                                  <p:stCondLst>
                                    <p:cond delay="0"/>
                                  </p:stCondLst>
                                  <p:childTnLst>
                                    <p:animMotion origin="layout" path="M 3.33333E-6 -1.44509E-6 L 0.0717 0.1452 C 0.08784 0.17526 0.09757 0.22127 0.09757 0.26913 C 0.09757 0.32347 0.08784 0.36717 0.0717 0.39723 L 3.33333E-6 0.54382 " pathEditMode="relative" rAng="0" ptsTypes="FffFF">
                                      <p:cBhvr>
                                        <p:cTn id="6" dur="2000" fill="hold"/>
                                        <p:tgtEl>
                                          <p:spTgt spid="46099"/>
                                        </p:tgtEl>
                                        <p:attrNameLst>
                                          <p:attrName>ppt_x</p:attrName>
                                          <p:attrName>ppt_y</p:attrName>
                                        </p:attrNameLst>
                                      </p:cBhvr>
                                      <p:rCtr x="4878" y="27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228600" y="152400"/>
            <a:ext cx="8686800" cy="6400800"/>
          </a:xfrm>
        </p:spPr>
        <p:txBody>
          <a:bodyPr/>
          <a:lstStyle/>
          <a:p>
            <a:pPr marL="609600" indent="-609600" algn="ctr" eaLnBrk="1" hangingPunct="1">
              <a:buFontTx/>
              <a:buNone/>
            </a:pPr>
            <a:r>
              <a:rPr lang="en-US" sz="3000" b="1" cap="small" dirty="0"/>
              <a:t>Organs of the digestive system</a:t>
            </a:r>
          </a:p>
          <a:p>
            <a:pPr marL="609600" indent="-609600" eaLnBrk="1" hangingPunct="1">
              <a:buFontTx/>
              <a:buAutoNum type="arabicPeriod"/>
            </a:pPr>
            <a:r>
              <a:rPr lang="en-US" sz="2800" b="1" u="sng" dirty="0"/>
              <a:t>Accessory organs</a:t>
            </a:r>
            <a:r>
              <a:rPr lang="en-US" sz="2800" b="1" dirty="0"/>
              <a:t>: </a:t>
            </a:r>
            <a:r>
              <a:rPr lang="en-US" sz="2800" dirty="0"/>
              <a:t> food </a:t>
            </a:r>
            <a:r>
              <a:rPr lang="en-US" sz="2800" b="1" u="sng" dirty="0"/>
              <a:t>DOES NOT pass through</a:t>
            </a:r>
            <a:r>
              <a:rPr lang="en-US" sz="2800" dirty="0"/>
              <a:t>.  Includes tongue, teeth, salivary glands, liver, gallbladder, &amp; pancreas</a:t>
            </a:r>
          </a:p>
          <a:p>
            <a:pPr marL="609600" indent="-609600" eaLnBrk="1" hangingPunct="1">
              <a:buFontTx/>
              <a:buAutoNum type="arabicPeriod"/>
            </a:pPr>
            <a:endParaRPr lang="en-US" sz="2800" dirty="0"/>
          </a:p>
          <a:p>
            <a:pPr marL="609600" indent="-609600" eaLnBrk="1" hangingPunct="1">
              <a:buFontTx/>
              <a:buAutoNum type="arabicPeriod"/>
            </a:pPr>
            <a:endParaRPr lang="en-US" sz="2800" dirty="0"/>
          </a:p>
          <a:p>
            <a:pPr marL="609600" indent="-609600" eaLnBrk="1" hangingPunct="1">
              <a:buFontTx/>
              <a:buAutoNum type="arabicPeriod"/>
            </a:pPr>
            <a:endParaRPr lang="en-US" sz="2800" dirty="0"/>
          </a:p>
          <a:p>
            <a:pPr marL="609600" indent="-609600" eaLnBrk="1" hangingPunct="1">
              <a:buFontTx/>
              <a:buAutoNum type="arabicPeriod"/>
            </a:pPr>
            <a:endParaRPr lang="en-US" sz="2800" dirty="0"/>
          </a:p>
          <a:p>
            <a:pPr marL="609600" indent="-609600" eaLnBrk="1" hangingPunct="1">
              <a:buFontTx/>
              <a:buAutoNum type="arabicPeriod"/>
            </a:pPr>
            <a:endParaRPr lang="en-US" sz="2800" dirty="0"/>
          </a:p>
          <a:p>
            <a:pPr marL="609600" indent="-609600" eaLnBrk="1" hangingPunct="1">
              <a:buFontTx/>
              <a:buAutoNum type="arabicPeriod"/>
            </a:pPr>
            <a:endParaRPr lang="en-US" sz="2800" dirty="0"/>
          </a:p>
          <a:p>
            <a:pPr marL="609600" indent="-609600" eaLnBrk="1" hangingPunct="1">
              <a:buFontTx/>
              <a:buAutoNum type="arabicPeriod"/>
            </a:pPr>
            <a:r>
              <a:rPr lang="en-US" sz="2800" b="1" u="sng" dirty="0"/>
              <a:t>Digestive tract</a:t>
            </a:r>
            <a:r>
              <a:rPr lang="en-US" sz="2800" dirty="0"/>
              <a:t>:  food </a:t>
            </a:r>
            <a:r>
              <a:rPr lang="en-US" sz="2800" b="1" u="sng" dirty="0"/>
              <a:t>DOES pass through</a:t>
            </a:r>
            <a:r>
              <a:rPr lang="en-US" sz="2800" dirty="0"/>
              <a:t>. Includes mouth, esophagus, stomach, small &amp; large intestine, rectum &amp; anus</a:t>
            </a:r>
            <a:endParaRPr lang="en-US" sz="2800" b="1" u="sng" dirty="0"/>
          </a:p>
        </p:txBody>
      </p:sp>
      <p:pic>
        <p:nvPicPr>
          <p:cNvPr id="47111" name="Picture 7" descr="http://images.clipart.com/thb/thb9/PHDC/20080501/PBJ/67950871.thb.jpg?100163884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2057400"/>
            <a:ext cx="2499360" cy="30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Users\mzaher\AppData\Local\Microsoft\Windows\Temporary Internet Files\Content.IE5\LBDPPTKR\MC900438737[1].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828800"/>
            <a:ext cx="2585720" cy="3276600"/>
          </a:xfrm>
          <a:prstGeom prst="rect">
            <a:avLst/>
          </a:prstGeom>
          <a:noFill/>
          <a:ln>
            <a:noFill/>
          </a:ln>
        </p:spPr>
      </p:pic>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0" y="152400"/>
            <a:ext cx="9144000" cy="4114800"/>
          </a:xfrm>
        </p:spPr>
        <p:txBody>
          <a:bodyPr/>
          <a:lstStyle/>
          <a:p>
            <a:pPr marL="609600" indent="-609600" algn="ctr" eaLnBrk="1" hangingPunct="1">
              <a:buFontTx/>
              <a:buNone/>
            </a:pPr>
            <a:r>
              <a:rPr lang="en-US" b="1" dirty="0"/>
              <a:t>Digestion begins NOW!</a:t>
            </a:r>
            <a:endParaRPr lang="en-US" b="1" u="sng" dirty="0"/>
          </a:p>
          <a:p>
            <a:pPr marL="609600" indent="-609600" eaLnBrk="1" hangingPunct="1">
              <a:buFontTx/>
              <a:buAutoNum type="arabicPeriod"/>
            </a:pPr>
            <a:r>
              <a:rPr lang="en-US" b="1" u="sng" dirty="0"/>
              <a:t>Mouth</a:t>
            </a:r>
            <a:r>
              <a:rPr lang="en-US" b="1" dirty="0"/>
              <a:t>: </a:t>
            </a:r>
            <a:r>
              <a:rPr lang="en-US" dirty="0"/>
              <a:t>tongue, teeth, &amp; saliva change food into </a:t>
            </a:r>
            <a:r>
              <a:rPr lang="en-US" b="1" u="sng" dirty="0"/>
              <a:t>soft mass</a:t>
            </a:r>
            <a:r>
              <a:rPr lang="en-US" b="1" dirty="0"/>
              <a:t> </a:t>
            </a:r>
            <a:r>
              <a:rPr lang="en-US" dirty="0"/>
              <a:t>(</a:t>
            </a:r>
            <a:r>
              <a:rPr lang="en-US" b="1" u="sng" dirty="0"/>
              <a:t>bolus</a:t>
            </a:r>
            <a:r>
              <a:rPr lang="en-US" dirty="0"/>
              <a:t>)  </a:t>
            </a:r>
          </a:p>
          <a:p>
            <a:pPr marL="609600" indent="-609600" eaLnBrk="1" hangingPunct="1">
              <a:buFontTx/>
              <a:buNone/>
            </a:pPr>
            <a:endParaRPr lang="en-US" dirty="0"/>
          </a:p>
        </p:txBody>
      </p:sp>
      <p:pic>
        <p:nvPicPr>
          <p:cNvPr id="48133" name="Picture 5" descr="http://downloads.clipart.com/7704161.jpg?t=1355776302&amp;h=bdd1ae67c8d4ccb44e86f7c13ddb9f7b&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46234" y="1905000"/>
            <a:ext cx="3478366" cy="436245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Left Arrow 3"/>
          <p:cNvSpPr/>
          <p:nvPr/>
        </p:nvSpPr>
        <p:spPr>
          <a:xfrm rot="698094">
            <a:off x="5123716" y="3963890"/>
            <a:ext cx="1928727" cy="694140"/>
          </a:xfrm>
          <a:prstGeom prst="leftArrow">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5" name="Picture 7" descr="C:\Users\mzaher\AppData\Local\Microsoft\Windows\Temporary Internet Files\Content.IE5\LBDPPTKR\MP910221071[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7705" l="428" r="100000"/>
                    </a14:imgEffect>
                  </a14:imgLayer>
                </a14:imgProps>
              </a:ext>
              <a:ext uri="{28A0092B-C50C-407E-A947-70E740481C1C}">
                <a14:useLocalDpi xmlns:a14="http://schemas.microsoft.com/office/drawing/2010/main"/>
              </a:ext>
            </a:extLst>
          </a:blip>
          <a:srcRect/>
          <a:stretch>
            <a:fillRect/>
          </a:stretch>
        </p:blipFill>
        <p:spPr bwMode="auto">
          <a:xfrm>
            <a:off x="6629400" y="3755571"/>
            <a:ext cx="1941452" cy="253365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5" name="Freeform 4"/>
          <p:cNvSpPr/>
          <p:nvPr/>
        </p:nvSpPr>
        <p:spPr>
          <a:xfrm rot="17984742">
            <a:off x="3115345" y="3476473"/>
            <a:ext cx="522514" cy="173167"/>
          </a:xfrm>
          <a:custGeom>
            <a:avLst/>
            <a:gdLst>
              <a:gd name="connsiteX0" fmla="*/ 290285 w 290285"/>
              <a:gd name="connsiteY0" fmla="*/ 102142 h 123211"/>
              <a:gd name="connsiteX1" fmla="*/ 290285 w 290285"/>
              <a:gd name="connsiteY1" fmla="*/ 102142 h 123211"/>
              <a:gd name="connsiteX2" fmla="*/ 14514 w 290285"/>
              <a:gd name="connsiteY2" fmla="*/ 29571 h 123211"/>
              <a:gd name="connsiteX3" fmla="*/ 0 w 290285"/>
              <a:gd name="connsiteY3" fmla="*/ 87628 h 123211"/>
              <a:gd name="connsiteX4" fmla="*/ 290285 w 290285"/>
              <a:gd name="connsiteY4" fmla="*/ 102142 h 12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 h="123211">
                <a:moveTo>
                  <a:pt x="290285" y="102142"/>
                </a:moveTo>
                <a:lnTo>
                  <a:pt x="290285" y="102142"/>
                </a:lnTo>
                <a:cubicBezTo>
                  <a:pt x="185064" y="11954"/>
                  <a:pt x="180092" y="-34113"/>
                  <a:pt x="14514" y="29571"/>
                </a:cubicBezTo>
                <a:cubicBezTo>
                  <a:pt x="-4104" y="36732"/>
                  <a:pt x="4838" y="68276"/>
                  <a:pt x="0" y="87628"/>
                </a:cubicBezTo>
                <a:cubicBezTo>
                  <a:pt x="107950" y="159597"/>
                  <a:pt x="241904" y="99723"/>
                  <a:pt x="290285" y="10214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944889">
            <a:off x="3179417" y="4432643"/>
            <a:ext cx="522514" cy="173167"/>
          </a:xfrm>
          <a:custGeom>
            <a:avLst/>
            <a:gdLst>
              <a:gd name="connsiteX0" fmla="*/ 290285 w 290285"/>
              <a:gd name="connsiteY0" fmla="*/ 102142 h 123211"/>
              <a:gd name="connsiteX1" fmla="*/ 290285 w 290285"/>
              <a:gd name="connsiteY1" fmla="*/ 102142 h 123211"/>
              <a:gd name="connsiteX2" fmla="*/ 14514 w 290285"/>
              <a:gd name="connsiteY2" fmla="*/ 29571 h 123211"/>
              <a:gd name="connsiteX3" fmla="*/ 0 w 290285"/>
              <a:gd name="connsiteY3" fmla="*/ 87628 h 123211"/>
              <a:gd name="connsiteX4" fmla="*/ 290285 w 290285"/>
              <a:gd name="connsiteY4" fmla="*/ 102142 h 12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 h="123211">
                <a:moveTo>
                  <a:pt x="290285" y="102142"/>
                </a:moveTo>
                <a:lnTo>
                  <a:pt x="290285" y="102142"/>
                </a:lnTo>
                <a:cubicBezTo>
                  <a:pt x="185064" y="11954"/>
                  <a:pt x="180092" y="-34113"/>
                  <a:pt x="14514" y="29571"/>
                </a:cubicBezTo>
                <a:cubicBezTo>
                  <a:pt x="-4104" y="36732"/>
                  <a:pt x="4838" y="68276"/>
                  <a:pt x="0" y="87628"/>
                </a:cubicBezTo>
                <a:cubicBezTo>
                  <a:pt x="107950" y="159597"/>
                  <a:pt x="241904" y="99723"/>
                  <a:pt x="290285" y="10214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2699795">
            <a:off x="5643124" y="3512580"/>
            <a:ext cx="522514" cy="173167"/>
          </a:xfrm>
          <a:custGeom>
            <a:avLst/>
            <a:gdLst>
              <a:gd name="connsiteX0" fmla="*/ 290285 w 290285"/>
              <a:gd name="connsiteY0" fmla="*/ 102142 h 123211"/>
              <a:gd name="connsiteX1" fmla="*/ 290285 w 290285"/>
              <a:gd name="connsiteY1" fmla="*/ 102142 h 123211"/>
              <a:gd name="connsiteX2" fmla="*/ 14514 w 290285"/>
              <a:gd name="connsiteY2" fmla="*/ 29571 h 123211"/>
              <a:gd name="connsiteX3" fmla="*/ 0 w 290285"/>
              <a:gd name="connsiteY3" fmla="*/ 87628 h 123211"/>
              <a:gd name="connsiteX4" fmla="*/ 290285 w 290285"/>
              <a:gd name="connsiteY4" fmla="*/ 102142 h 12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 h="123211">
                <a:moveTo>
                  <a:pt x="290285" y="102142"/>
                </a:moveTo>
                <a:lnTo>
                  <a:pt x="290285" y="102142"/>
                </a:lnTo>
                <a:cubicBezTo>
                  <a:pt x="185064" y="11954"/>
                  <a:pt x="180092" y="-34113"/>
                  <a:pt x="14514" y="29571"/>
                </a:cubicBezTo>
                <a:cubicBezTo>
                  <a:pt x="-4104" y="36732"/>
                  <a:pt x="4838" y="68276"/>
                  <a:pt x="0" y="87628"/>
                </a:cubicBezTo>
                <a:cubicBezTo>
                  <a:pt x="107950" y="159597"/>
                  <a:pt x="241904" y="99723"/>
                  <a:pt x="290285" y="10214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1036187">
            <a:off x="5872958" y="3276180"/>
            <a:ext cx="522514" cy="173167"/>
          </a:xfrm>
          <a:custGeom>
            <a:avLst/>
            <a:gdLst>
              <a:gd name="connsiteX0" fmla="*/ 290285 w 290285"/>
              <a:gd name="connsiteY0" fmla="*/ 102142 h 123211"/>
              <a:gd name="connsiteX1" fmla="*/ 290285 w 290285"/>
              <a:gd name="connsiteY1" fmla="*/ 102142 h 123211"/>
              <a:gd name="connsiteX2" fmla="*/ 14514 w 290285"/>
              <a:gd name="connsiteY2" fmla="*/ 29571 h 123211"/>
              <a:gd name="connsiteX3" fmla="*/ 0 w 290285"/>
              <a:gd name="connsiteY3" fmla="*/ 87628 h 123211"/>
              <a:gd name="connsiteX4" fmla="*/ 290285 w 290285"/>
              <a:gd name="connsiteY4" fmla="*/ 102142 h 12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 h="123211">
                <a:moveTo>
                  <a:pt x="290285" y="102142"/>
                </a:moveTo>
                <a:lnTo>
                  <a:pt x="290285" y="102142"/>
                </a:lnTo>
                <a:cubicBezTo>
                  <a:pt x="185064" y="11954"/>
                  <a:pt x="180092" y="-34113"/>
                  <a:pt x="14514" y="29571"/>
                </a:cubicBezTo>
                <a:cubicBezTo>
                  <a:pt x="-4104" y="36732"/>
                  <a:pt x="4838" y="68276"/>
                  <a:pt x="0" y="87628"/>
                </a:cubicBezTo>
                <a:cubicBezTo>
                  <a:pt x="107950" y="159597"/>
                  <a:pt x="241904" y="99723"/>
                  <a:pt x="290285" y="10214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0401644">
            <a:off x="2893136" y="3243931"/>
            <a:ext cx="522514" cy="170171"/>
          </a:xfrm>
          <a:custGeom>
            <a:avLst/>
            <a:gdLst>
              <a:gd name="connsiteX0" fmla="*/ 290285 w 290285"/>
              <a:gd name="connsiteY0" fmla="*/ 102142 h 123211"/>
              <a:gd name="connsiteX1" fmla="*/ 290285 w 290285"/>
              <a:gd name="connsiteY1" fmla="*/ 102142 h 123211"/>
              <a:gd name="connsiteX2" fmla="*/ 14514 w 290285"/>
              <a:gd name="connsiteY2" fmla="*/ 29571 h 123211"/>
              <a:gd name="connsiteX3" fmla="*/ 0 w 290285"/>
              <a:gd name="connsiteY3" fmla="*/ 87628 h 123211"/>
              <a:gd name="connsiteX4" fmla="*/ 290285 w 290285"/>
              <a:gd name="connsiteY4" fmla="*/ 102142 h 12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 h="123211">
                <a:moveTo>
                  <a:pt x="290285" y="102142"/>
                </a:moveTo>
                <a:lnTo>
                  <a:pt x="290285" y="102142"/>
                </a:lnTo>
                <a:cubicBezTo>
                  <a:pt x="185064" y="11954"/>
                  <a:pt x="180092" y="-34113"/>
                  <a:pt x="14514" y="29571"/>
                </a:cubicBezTo>
                <a:cubicBezTo>
                  <a:pt x="-4104" y="36732"/>
                  <a:pt x="4838" y="68276"/>
                  <a:pt x="0" y="87628"/>
                </a:cubicBezTo>
                <a:cubicBezTo>
                  <a:pt x="107950" y="159597"/>
                  <a:pt x="241904" y="99723"/>
                  <a:pt x="290285" y="10214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9" descr="http://downloads.clipart.com/19073922.jpg?t=1355850803&amp;h=9067ea029b4b3389f967fa21e5a4b95d&amp;u=gettingnerdy"/>
          <p:cNvSpPr>
            <a:spLocks noChangeAspect="1" noChangeArrowheads="1"/>
          </p:cNvSpPr>
          <p:nvPr/>
        </p:nvSpPr>
        <p:spPr bwMode="auto">
          <a:xfrm>
            <a:off x="176213" y="-2751138"/>
            <a:ext cx="5153025" cy="57340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path" presetSubtype="0" accel="50000" decel="50000" fill="hold" nodeType="withEffect">
                                  <p:stCondLst>
                                    <p:cond delay="0"/>
                                  </p:stCondLst>
                                  <p:childTnLst>
                                    <p:animMotion origin="layout" path="M 0.00486 -0.09156 C 0.00972 -0.10405 0.00677 -0.12578 0.00382 -0.1311 C -0.01528 -0.16555 -0.13924 -0.09526 -0.24098 0.00994 C -0.18976 -0.04231 -0.14896 -0.11237 -0.15834 -0.12971 C -0.16858 -0.14728 -0.22969 -0.11052 -0.28056 -0.05803 C -0.25486 -0.08439 -0.23455 -0.11907 -0.23959 -0.12832 C -0.24497 -0.13688 -0.27518 -0.11954 -0.30087 -0.09318 C -0.28802 -0.10636 -0.27813 -0.12416 -0.28039 -0.12763 C -0.28299 -0.13272 -0.29948 -0.12254 -0.31094 -0.11029 C -0.30469 -0.11746 -0.29948 -0.12624 -0.30105 -0.12786 C -0.30139 -0.12948 -0.31025 -0.12601 -0.31615 -0.11931 C -0.31337 -0.12254 -0.31042 -0.1274 -0.31111 -0.12832 C -0.31007 -0.12948 -0.31598 -0.12717 -0.31875 -0.12393 C -0.31684 -0.1267 -0.31598 -0.12717 -0.31615 -0.12832 C -0.31719 -0.1274 -0.31927 -0.1274 -0.32014 -0.12624 C -0.31927 -0.1274 -0.31823 -0.12832 -0.31736 -0.12925 C -0.31875 -0.12994 -0.31789 -0.13017 -0.32066 -0.12717 C -0.32153 -0.12879 -0.32049 -0.12971 -0.31927 -0.13087 C -0.31962 -0.13156 -0.31858 -0.13248 -0.32188 -0.12925 " pathEditMode="relative" rAng="3144792" ptsTypes="fffffffffffffffffff">
                                      <p:cBhvr>
                                        <p:cTn id="6" dur="2000" fill="hold"/>
                                        <p:tgtEl>
                                          <p:spTgt spid="48135"/>
                                        </p:tgtEl>
                                        <p:attrNameLst>
                                          <p:attrName>ppt_x</p:attrName>
                                          <p:attrName>ppt_y</p:attrName>
                                        </p:attrNameLst>
                                      </p:cBhvr>
                                      <p:rCtr x="-15625" y="-26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40017" y="219075"/>
            <a:ext cx="2038350" cy="6334125"/>
          </a:xfrm>
          <a:prstGeom prst="rect">
            <a:avLst/>
          </a:prstGeom>
        </p:spPr>
      </p:pic>
      <p:sp>
        <p:nvSpPr>
          <p:cNvPr id="49156" name="Rectangle 4"/>
          <p:cNvSpPr>
            <a:spLocks noGrp="1" noChangeArrowheads="1"/>
          </p:cNvSpPr>
          <p:nvPr>
            <p:ph type="body" idx="1"/>
          </p:nvPr>
        </p:nvSpPr>
        <p:spPr>
          <a:xfrm>
            <a:off x="457200" y="2375462"/>
            <a:ext cx="4648200" cy="1815538"/>
          </a:xfrm>
        </p:spPr>
        <p:txBody>
          <a:bodyPr/>
          <a:lstStyle/>
          <a:p>
            <a:pPr marL="609600" indent="-609600" algn="just" eaLnBrk="1" hangingPunct="1">
              <a:buFontTx/>
              <a:buAutoNum type="arabicPeriod" startAt="2"/>
            </a:pPr>
            <a:r>
              <a:rPr lang="en-US" sz="2800" b="1" u="sng" dirty="0"/>
              <a:t>Esophagus</a:t>
            </a:r>
            <a:r>
              <a:rPr lang="en-US" sz="2800" dirty="0"/>
              <a:t>: muscular tube moves </a:t>
            </a:r>
            <a:r>
              <a:rPr lang="en-US" sz="2800" b="1" u="sng" dirty="0"/>
              <a:t>food to stomach </a:t>
            </a:r>
            <a:r>
              <a:rPr lang="en-US" sz="2800" dirty="0"/>
              <a:t>using </a:t>
            </a:r>
            <a:r>
              <a:rPr lang="en-US" sz="2800" b="1" u="sng" dirty="0"/>
              <a:t>peristalsis</a:t>
            </a:r>
            <a:r>
              <a:rPr lang="en-US" sz="2800" dirty="0"/>
              <a:t> (muscle contractions)</a:t>
            </a:r>
          </a:p>
        </p:txBody>
      </p:sp>
      <p:pic>
        <p:nvPicPr>
          <p:cNvPr id="6" name="Picture 7" descr="C:\Users\mzaher\AppData\Local\Microsoft\Windows\Temporary Internet Files\Content.IE5\LBDPPTKR\MP910221071[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9403" l="1172" r="97656"/>
                    </a14:imgEffect>
                  </a14:imgLayer>
                </a14:imgProps>
              </a:ext>
              <a:ext uri="{28A0092B-C50C-407E-A947-70E740481C1C}">
                <a14:useLocalDpi xmlns:a14="http://schemas.microsoft.com/office/drawing/2010/main"/>
              </a:ext>
            </a:extLst>
          </a:blip>
          <a:srcRect/>
          <a:stretch>
            <a:fillRect/>
          </a:stretch>
        </p:blipFill>
        <p:spPr bwMode="auto">
          <a:xfrm>
            <a:off x="5716191" y="199197"/>
            <a:ext cx="1065609" cy="139065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39 -4.07407E-6 L 0.05591 -0.00879 L 0.08577 0.03264 L -0.01927 0.15718 L 0.07743 0.30602 L -0.02257 0.4676 L 0.08368 0.60301 L -0.01736 0.73612 L 0.00851 0.7801 " pathEditMode="relative" rAng="0" ptsTypes="AAAAAAAAA">
                                      <p:cBhvr>
                                        <p:cTn id="6" dur="5000" fill="hold"/>
                                        <p:tgtEl>
                                          <p:spTgt spid="6"/>
                                        </p:tgtEl>
                                        <p:attrNameLst>
                                          <p:attrName>ppt_x</p:attrName>
                                          <p:attrName>ppt_y</p:attrName>
                                        </p:attrNameLst>
                                      </p:cBhvr>
                                      <p:rCtr x="3021" y="38565"/>
                                    </p:animMotion>
                                  </p:childTnLst>
                                </p:cTn>
                              </p:par>
                              <p:par>
                                <p:cTn id="7" presetID="6" presetClass="emph" presetSubtype="0" repeatCount="5000" fill="hold" nodeType="withEffect">
                                  <p:stCondLst>
                                    <p:cond delay="0"/>
                                  </p:stCondLst>
                                  <p:childTnLst>
                                    <p:animScale>
                                      <p:cBhvr>
                                        <p:cTn id="8" dur="1000" fill="hold"/>
                                        <p:tgtEl>
                                          <p:spTgt spid="3"/>
                                        </p:tgtEl>
                                      </p:cBhvr>
                                      <p:by x="105000" y="105000"/>
                                    </p:animScale>
                                  </p:childTnLst>
                                </p:cTn>
                              </p:par>
                            </p:childTnLst>
                          </p:cTn>
                        </p:par>
                        <p:par>
                          <p:cTn id="9" fill="hold">
                            <p:stCondLst>
                              <p:cond delay="5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41747" y="307698"/>
            <a:ext cx="7737650" cy="5963999"/>
            <a:chOff x="1409634" y="394878"/>
            <a:chExt cx="7737650" cy="5963999"/>
          </a:xfrm>
        </p:grpSpPr>
        <p:pic>
          <p:nvPicPr>
            <p:cNvPr id="7" name="Picture 6"/>
            <p:cNvPicPr>
              <a:picLocks noChangeAspect="1"/>
            </p:cNvPicPr>
            <p:nvPr/>
          </p:nvPicPr>
          <p:blipFill>
            <a:blip r:embed="rId2"/>
            <a:stretch>
              <a:fillRect/>
            </a:stretch>
          </p:blipFill>
          <p:spPr>
            <a:xfrm rot="21392108">
              <a:off x="1409634" y="394878"/>
              <a:ext cx="7737650" cy="596399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0820" y1="52672" x2="14426" y2="55344"/>
                          <a14:foregroundMark x1="17049" y1="68702" x2="20000" y2="72901"/>
                          <a14:foregroundMark x1="35410" y1="74427" x2="38033" y2="79771"/>
                          <a14:foregroundMark x1="50820" y1="68702" x2="54098" y2="72519"/>
                          <a14:foregroundMark x1="66557" y1="67176" x2="68852" y2="71756"/>
                          <a14:foregroundMark x1="63279" y1="29389" x2="65902" y2="35115"/>
                          <a14:foregroundMark x1="79344" y1="19466" x2="80656" y2="24046"/>
                          <a14:foregroundMark x1="80984" y1="9924" x2="82951" y2="15267"/>
                          <a14:foregroundMark x1="95738" y1="3435" x2="96393" y2="11450"/>
                          <a14:foregroundMark x1="67213" y1="1908" x2="68197" y2="6107"/>
                        </a14:backgroundRemoval>
                      </a14:imgEffect>
                    </a14:imgLayer>
                  </a14:imgProps>
                </a:ext>
              </a:extLst>
            </a:blip>
            <a:stretch>
              <a:fillRect/>
            </a:stretch>
          </p:blipFill>
          <p:spPr>
            <a:xfrm rot="21262548">
              <a:off x="3758531" y="3000178"/>
              <a:ext cx="3976211" cy="3066249"/>
            </a:xfrm>
            <a:prstGeom prst="rect">
              <a:avLst/>
            </a:prstGeom>
          </p:spPr>
        </p:pic>
      </p:grpSp>
      <p:sp>
        <p:nvSpPr>
          <p:cNvPr id="50179" name="Rectangle 3"/>
          <p:cNvSpPr>
            <a:spLocks noGrp="1" noChangeArrowheads="1"/>
          </p:cNvSpPr>
          <p:nvPr>
            <p:ph type="body" idx="1"/>
          </p:nvPr>
        </p:nvSpPr>
        <p:spPr>
          <a:xfrm>
            <a:off x="311258" y="196314"/>
            <a:ext cx="4395707" cy="2133600"/>
          </a:xfrm>
        </p:spPr>
        <p:txBody>
          <a:bodyPr/>
          <a:lstStyle/>
          <a:p>
            <a:pPr marL="119063" indent="-119063" algn="just" eaLnBrk="1" hangingPunct="1">
              <a:buFontTx/>
              <a:buAutoNum type="arabicPeriod" startAt="3"/>
            </a:pPr>
            <a:r>
              <a:rPr lang="en-US" sz="2700" b="1" dirty="0"/>
              <a:t> </a:t>
            </a:r>
            <a:r>
              <a:rPr lang="en-US" sz="2700" b="1" u="sng" dirty="0"/>
              <a:t>Stomach</a:t>
            </a:r>
            <a:r>
              <a:rPr lang="en-US" sz="2700" dirty="0"/>
              <a:t>:  muscular sac that turns food into a thin, watery liquid called </a:t>
            </a:r>
            <a:r>
              <a:rPr lang="en-US" sz="2700" b="1" u="sng" dirty="0" err="1"/>
              <a:t>chyme</a:t>
            </a:r>
            <a:endParaRPr lang="en-US" sz="2700" dirty="0"/>
          </a:p>
          <a:p>
            <a:pPr marL="747712" lvl="1" indent="-514350" eaLnBrk="1" hangingPunct="1">
              <a:buFont typeface="+mj-lt"/>
              <a:buAutoNum type="alphaLcPeriod"/>
            </a:pPr>
            <a:r>
              <a:rPr lang="en-US" sz="2700" b="1" u="sng" dirty="0"/>
              <a:t>Mechanical</a:t>
            </a:r>
            <a:r>
              <a:rPr lang="en-US" sz="2700" b="1" dirty="0"/>
              <a:t> </a:t>
            </a:r>
            <a:r>
              <a:rPr lang="en-US" sz="2700" dirty="0"/>
              <a:t>digestion by </a:t>
            </a:r>
            <a:r>
              <a:rPr lang="en-US" sz="2700" b="1" u="sng" dirty="0"/>
              <a:t>peristalsis </a:t>
            </a:r>
          </a:p>
          <a:p>
            <a:pPr marL="747712" lvl="1" indent="-514350" eaLnBrk="1" hangingPunct="1">
              <a:buFont typeface="+mj-lt"/>
              <a:buAutoNum type="alphaLcPeriod"/>
            </a:pPr>
            <a:r>
              <a:rPr lang="en-US" sz="2700" b="1" u="sng" dirty="0"/>
              <a:t>Chemical</a:t>
            </a:r>
            <a:r>
              <a:rPr lang="en-US" sz="2700" b="1" dirty="0"/>
              <a:t> </a:t>
            </a:r>
            <a:r>
              <a:rPr lang="en-US" sz="2700" dirty="0"/>
              <a:t>digestion by </a:t>
            </a:r>
            <a:r>
              <a:rPr lang="en-US" sz="2700" b="1" u="sng" dirty="0"/>
              <a:t>digestive juices/enzymes</a:t>
            </a:r>
            <a:r>
              <a:rPr lang="en-US" dirty="0"/>
              <a:t> </a:t>
            </a:r>
          </a:p>
          <a:p>
            <a:pPr marL="688975" lvl="1" indent="-455613" eaLnBrk="1" hangingPunct="1">
              <a:buFontTx/>
              <a:buNone/>
            </a:pPr>
            <a:endParaRPr lang="en-US" dirty="0"/>
          </a:p>
        </p:txBody>
      </p:sp>
      <p:sp>
        <p:nvSpPr>
          <p:cNvPr id="4" name="Down Arrow 3"/>
          <p:cNvSpPr/>
          <p:nvPr/>
        </p:nvSpPr>
        <p:spPr>
          <a:xfrm rot="19278093">
            <a:off x="2455675" y="5814497"/>
            <a:ext cx="533400" cy="91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7" descr="C:\Users\mzaher\AppData\Local\Microsoft\Windows\Temporary Internet Files\Content.IE5\LBDPPTKR\MP910221071[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493" b="100000" l="0" r="100000"/>
                    </a14:imgEffect>
                  </a14:imgLayer>
                </a14:imgProps>
              </a:ext>
              <a:ext uri="{28A0092B-C50C-407E-A947-70E740481C1C}">
                <a14:useLocalDpi xmlns:a14="http://schemas.microsoft.com/office/drawing/2010/main"/>
              </a:ext>
            </a:extLst>
          </a:blip>
          <a:srcRect/>
          <a:stretch>
            <a:fillRect/>
          </a:stretch>
        </p:blipFill>
        <p:spPr bwMode="auto">
          <a:xfrm>
            <a:off x="4706965" y="-19878"/>
            <a:ext cx="1065609" cy="139065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6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600"/>
                            </p:stCondLst>
                            <p:childTnLst>
                              <p:par>
                                <p:cTn id="8" presetID="0" presetClass="path" presetSubtype="0" accel="50000" decel="50000" fill="hold" nodeType="afterEffect">
                                  <p:stCondLst>
                                    <p:cond delay="0"/>
                                  </p:stCondLst>
                                  <p:childTnLst>
                                    <p:animMotion origin="layout" path="M -7.77778E-6 -4.44444E-6 L -7.77778E-6 -4.44444E-6 C 0.00052 0.00579 0.00086 0.01158 0.00156 0.01737 C 0.00173 0.01922 0.00277 0.02107 0.00295 0.02315 C 0.00572 0.04862 0.00433 0.05 0.00729 0.0676 C 0.00815 0.07269 0.0092 0.07778 0.01024 0.08287 C 0.01111 0.08727 0.01215 0.09121 0.01458 0.09468 C 0.01579 0.0963 0.01753 0.09723 0.01892 0.09838 C 0.01944 0.10047 0.01944 0.10255 0.02031 0.10417 C 0.02135 0.10602 0.02326 0.10672 0.02465 0.10811 C 0.02673 0.10996 0.02864 0.11181 0.03055 0.11389 C 0.03732 0.12176 0.03177 0.11829 0.03923 0.12153 C 0.04114 0.12431 0.0427 0.12732 0.04496 0.1294 C 0.0467 0.13079 0.04895 0.13056 0.05086 0.13125 C 0.05329 0.13241 0.05555 0.13403 0.05798 0.13519 C 0.06093 0.13658 0.06388 0.13774 0.06666 0.13912 C 0.06822 0.13959 0.06961 0.14051 0.071 0.14098 C 0.07308 0.14167 0.07499 0.14213 0.0769 0.14283 C 0.07829 0.14352 0.07986 0.14399 0.08124 0.14491 C 0.08281 0.14584 0.08385 0.14792 0.08558 0.14862 C 0.08836 0.15 0.09131 0.15 0.09427 0.1507 L 0.10295 0.14676 L 0.10295 0.14676 C 0.10677 0.14862 0.11058 0.1507 0.11458 0.15255 C 0.11649 0.15348 0.11857 0.15324 0.12031 0.1544 C 0.13454 0.16389 0.11718 0.15787 0.13333 0.16227 C 0.13628 0.16598 0.13975 0.1713 0.14357 0.17385 C 0.14531 0.175 0.14739 0.175 0.1493 0.1757 C 0.15954 0.18496 0.14687 0.17338 0.15954 0.18542 C 0.16093 0.18681 0.16232 0.1882 0.16388 0.18936 C 0.16614 0.19074 0.16857 0.1919 0.171 0.19306 C 0.17343 0.19561 0.17586 0.19838 0.17829 0.20093 C 0.17968 0.20232 0.18142 0.20301 0.18263 0.20463 C 0.18385 0.20649 0.1842 0.20903 0.18558 0.21042 C 0.1868 0.21181 0.18854 0.21158 0.18993 0.2125 C 0.19183 0.21366 0.19374 0.21505 0.19565 0.21644 C 0.19722 0.21829 0.19843 0.22061 0.19999 0.22223 C 0.20138 0.22315 0.20295 0.22315 0.20433 0.22408 C 0.2151 0.2301 0.20538 0.22639 0.21597 0.22987 C 0.22465 0.24537 0.21545 0.23125 0.22621 0.24144 C 0.23558 0.25047 0.22552 0.24514 0.23489 0.24908 C 0.23628 0.25186 0.23749 0.25463 0.23923 0.25695 C 0.24045 0.25857 0.24253 0.2588 0.24357 0.26088 C 0.24461 0.26297 0.2434 0.26667 0.24496 0.26852 C 0.24739 0.27107 0.25364 0.27246 0.25364 0.27246 C 0.2552 0.27362 0.25677 0.27454 0.25798 0.27616 C 0.2592 0.27778 0.25954 0.28056 0.26093 0.28195 C 0.26215 0.28334 0.26388 0.28334 0.26527 0.28403 C 0.2743 0.29607 0.26215 0.27848 0.26961 0.29352 C 0.27083 0.29584 0.27256 0.29746 0.27395 0.29931 C 0.27552 0.30787 0.27534 0.30973 0.27534 0.30533 L 0.27534 0.30533 C 0.2769 0.31042 0.27812 0.31574 0.27986 0.32061 C 0.28055 0.32269 0.28194 0.32431 0.28263 0.32639 C 0.28836 0.34399 0.27968 0.32547 0.28697 0.34005 C 0.28645 0.35672 0.28558 0.37338 0.28558 0.39028 C 0.28558 0.40695 0.28663 0.42385 0.28697 0.44051 C 0.28715 0.44445 0.28697 0.44815 0.28697 0.45209 L 0.28697 0.45209 C 0.28211 0.45139 0.27743 0.45024 0.27256 0.45024 C 0.26961 0.45024 0.26683 0.45232 0.26388 0.45209 C 0.25937 0.45162 0.25503 0.44977 0.25086 0.44815 C 0.24374 0.44584 0.24843 0.44561 0.23923 0.44445 C 0.23246 0.44352 0.22569 0.44306 0.21892 0.44237 L 0.20156 0.44051 C 0.19913 0.44121 0.1967 0.44237 0.19427 0.44237 C 0.19183 0.44237 0.1894 0.44074 0.18697 0.44051 C 0.18072 0.43959 0.17447 0.43912 0.16822 0.43866 C 0.16579 0.43797 0.16319 0.43774 0.16093 0.43658 C 0.15937 0.43588 0.15815 0.4338 0.15659 0.43287 C 0.1552 0.43195 0.15364 0.43149 0.15225 0.43079 C 0.1394 0.43658 0.15086 0.43195 0.12187 0.43473 C 0.11458 0.43542 0.10347 0.43658 0.09565 0.43866 C 0.0868 0.44074 0.09149 0.44167 0.07968 0.44237 C 0.07343 0.44283 0.06718 0.44237 0.06093 0.44237 L 0.06093 0.44237 C 0.06197 0.44815 0.06284 0.45394 0.06388 0.45973 C 0.06423 0.4625 0.06475 0.46505 0.06527 0.4676 C 0.06562 0.46945 0.06631 0.4713 0.06666 0.47338 C 0.06736 0.47709 0.0677 0.48102 0.06822 0.48496 C 0.07152 0.51551 0.06788 0.50371 0.07395 0.51968 C 0.07465 0.52686 0.07725 0.56158 0.07829 0.56412 L 0.08124 0.57199 C 0.08506 0.59769 0.08124 0.56899 0.0842 0.62408 C 0.08437 0.62801 0.08506 0.63172 0.08558 0.63565 C 0.08611 0.65232 0.08697 0.66922 0.08697 0.68588 L 0.08697 0.68588 C 0.08211 0.68658 0.07743 0.68774 0.07256 0.68774 C 0.0519 0.68774 0.05277 0.6875 0.03923 0.68403 C 0.02534 0.67477 0.03177 0.67732 0.02031 0.67431 C 0.01562 0.66806 0.01944 0.67176 0.01163 0.66852 C 0.00729 0.66667 -0.00139 0.66274 -0.00139 0.66274 L -0.01442 0.65116 C -0.01598 0.64977 -0.01754 0.64885 -0.01876 0.64723 C -0.02223 0.64283 -0.02501 0.63727 -0.029 0.6338 C -0.03039 0.63241 -0.03212 0.63149 -0.03334 0.62987 C -0.04115 0.61945 -0.03369 0.62385 -0.04202 0.62014 C -0.04289 0.61852 -0.0481 0.60949 -0.04931 0.60672 C -0.04983 0.60487 -0.05001 0.60278 -0.0507 0.60093 C -0.05139 0.59885 -0.05278 0.59723 -0.05365 0.59514 C -0.05417 0.59329 -0.05452 0.59121 -0.05504 0.58936 C -0.05556 0.58681 -0.05643 0.58149 -0.05643 0.58149 L -0.05643 0.58149 L -0.06945 0.58936 C -0.07153 0.59051 -0.07379 0.59121 -0.07535 0.59306 C -0.07865 0.59769 -0.08091 0.60371 -0.08403 0.60857 C -0.08803 0.61505 -0.09341 0.61945 -0.09844 0.62408 C -0.09948 0.62593 -0.10001 0.62848 -0.10139 0.62987 C -0.10278 0.63125 -0.1158 0.6338 -0.11598 0.6338 C -0.12032 0.63311 -0.12466 0.63287 -0.129 0.63172 C -0.13039 0.63149 -0.13334 0.62987 -0.13334 0.62987 L -0.13334 0.62987 C -0.13664 0.62477 -0.13994 0.61945 -0.14341 0.61436 C -0.1448 0.6125 -0.14671 0.61088 -0.14775 0.60857 C -0.14862 0.60695 -0.14862 0.60463 -0.14931 0.60278 C -0.15192 0.59491 -0.15799 0.57963 -0.15799 0.57963 C -0.15886 0.57431 -0.16112 0.56227 -0.16233 0.55834 C -0.16407 0.55232 -0.16546 0.55324 -0.16806 0.54862 C -0.1691 0.54699 -0.17014 0.54491 -0.17101 0.54283 C -0.17171 0.54098 -0.17153 0.53866 -0.1724 0.53704 C -0.17344 0.53519 -0.17535 0.53473 -0.17674 0.53334 C -0.17778 0.53218 -0.17865 0.53056 -0.17969 0.5294 C -0.18247 0.51829 -0.17917 0.52824 -0.18403 0.51968 C -0.19393 0.50232 -0.18612 0.5132 -0.19271 0.50417 C -0.19619 0.49051 -0.19132 0.50718 -0.19844 0.4926 C -0.19931 0.49098 -0.19896 0.48843 -0.20001 0.48681 C -0.20209 0.48334 -0.204 0.47871 -0.20712 0.47732 L -0.21164 0.47524 L -0.21164 0.47524 C -0.21598 0.47454 -0.22032 0.47431 -0.22466 0.47338 C -0.22605 0.47292 -0.22761 0.47223 -0.229 0.4713 C -0.23056 0.47037 -0.2316 0.46806 -0.23334 0.4676 C -0.23994 0.46598 -0.24688 0.46621 -0.25365 0.46551 C -0.25938 0.46621 -0.26528 0.46621 -0.27101 0.4676 C -0.2731 0.46806 -0.27466 0.47061 -0.27674 0.4713 C -0.28108 0.47315 -0.28542 0.47408 -0.28976 0.47524 C -0.29167 0.47662 -0.29358 0.47801 -0.29567 0.47917 C -0.29844 0.48056 -0.30174 0.48079 -0.30435 0.48311 C -0.31476 0.49237 -0.3099 0.48866 -0.31876 0.49468 L -0.33039 0.50996 L -0.33039 0.50996 C -0.33282 0.51528 -0.33507 0.52061 -0.33768 0.52547 C -0.34237 0.53449 -0.33907 0.52338 -0.34341 0.53519 C -0.3441 0.53704 -0.34428 0.53912 -0.34497 0.54098 C -0.34567 0.54352 -0.34688 0.54607 -0.34775 0.54862 C -0.34931 0.55324 -0.34966 0.55741 -0.3507 0.56227 C -0.35105 0.56412 -0.35174 0.56598 -0.35209 0.56806 C -0.35278 0.5713 -0.35296 0.57454 -0.35365 0.57778 C -0.35452 0.58218 -0.35556 0.58681 -0.35643 0.59121 C -0.35695 0.59375 -0.35747 0.5963 -0.35799 0.59885 C -0.3599 0.62084 -0.35938 0.60926 -0.35938 0.6338 L -0.35938 0.6338 C -0.35799 0.63889 -0.35643 0.64399 -0.35504 0.64931 C -0.35192 0.66158 -0.35573 0.65255 -0.3507 0.66274 C -0.34844 0.67431 -0.34983 0.66783 -0.34636 0.68195 C -0.34497 0.68774 -0.34462 0.69005 -0.34202 0.69561 C -0.34063 0.69838 -0.33907 0.7007 -0.33768 0.70324 C -0.33664 0.70787 -0.33612 0.7125 -0.33473 0.7169 C -0.33264 0.72338 -0.32917 0.7294 -0.32744 0.73612 C -0.32657 0.74005 -0.32605 0.74422 -0.32466 0.74769 C -0.32275 0.75301 -0.32014 0.75764 -0.31876 0.7632 C -0.31823 0.76505 -0.31841 0.7676 -0.31737 0.76899 C -0.31632 0.77037 -0.31442 0.77037 -0.31303 0.77084 C -0.31164 0.77223 -0.3099 0.77338 -0.30869 0.77477 C -0.30608 0.77778 -0.30452 0.78241 -0.30139 0.78449 L -0.29567 0.78843 C -0.29271 0.80811 -0.29671 0.79792 -0.27101 0.79792 L -0.27101 0.79792 C -0.2691 0.80324 -0.26702 0.80811 -0.26511 0.81343 C -0.26459 0.81528 -0.26459 0.8176 -0.26372 0.81922 C -0.26303 0.82037 -0.26181 0.82061 -0.26077 0.8213 L -0.26077 0.8213 " pathEditMode="relative" ptsTypes="AAAAAAAAAAAAAAAAAAAAAAAAAAAAAAAAAAAAAAAAAAAAAAAAAAAAAAAAAAAAAAAAAAAAAAAAAAAAAAAAAAAAAAAAAAAAAAAAAAAAAAAAAAAAAAAAAAAAAAAAAAAAAAAAAAAAAAAAAAAAAAAAAAAAAAAAAAAAAAAAAAAAAAAAAAAA">
                                      <p:cBhvr>
                                        <p:cTn id="9" dur="6500" fill="hold"/>
                                        <p:tgtEl>
                                          <p:spTgt spid="6"/>
                                        </p:tgtEl>
                                        <p:attrNameLst>
                                          <p:attrName>ppt_x</p:attrName>
                                          <p:attrName>ppt_y</p:attrName>
                                        </p:attrNameLst>
                                      </p:cBhvr>
                                    </p:animMotion>
                                  </p:childTnLst>
                                </p:cTn>
                              </p:par>
                            </p:childTnLst>
                          </p:cTn>
                        </p:par>
                        <p:par>
                          <p:cTn id="10" fill="hold">
                            <p:stCondLst>
                              <p:cond delay="8100"/>
                            </p:stCondLst>
                            <p:childTnLst>
                              <p:par>
                                <p:cTn id="11" presetID="1" presetClass="exit" presetSubtype="0" fill="hold" nodeType="after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137615" y="2133600"/>
            <a:ext cx="3138985" cy="3505200"/>
          </a:xfrm>
        </p:spPr>
        <p:txBody>
          <a:bodyPr/>
          <a:lstStyle/>
          <a:p>
            <a:pPr marL="609600" indent="-609600" algn="just" eaLnBrk="1" hangingPunct="1">
              <a:buFontTx/>
              <a:buAutoNum type="arabicPeriod" startAt="4"/>
            </a:pPr>
            <a:r>
              <a:rPr lang="en-US" sz="2800" b="1" u="sng" dirty="0"/>
              <a:t>Small Intestine</a:t>
            </a:r>
            <a:r>
              <a:rPr lang="en-US" sz="2800" b="1" dirty="0"/>
              <a:t>: </a:t>
            </a:r>
            <a:r>
              <a:rPr lang="en-US" sz="2800" dirty="0"/>
              <a:t>long tube (small diameter) that functions in </a:t>
            </a:r>
            <a:r>
              <a:rPr lang="en-US" sz="2800" b="1" u="sng" dirty="0"/>
              <a:t>chemical digestion</a:t>
            </a:r>
            <a:r>
              <a:rPr lang="en-US" sz="2800" b="1" dirty="0"/>
              <a:t> </a:t>
            </a:r>
            <a:r>
              <a:rPr lang="en-US" sz="2800" dirty="0"/>
              <a:t> and </a:t>
            </a:r>
            <a:r>
              <a:rPr lang="en-US" sz="2800" b="1" u="sng" dirty="0"/>
              <a:t>nutrient absorption</a:t>
            </a:r>
            <a:endParaRPr lang="en-US" sz="2400" dirty="0">
              <a:solidFill>
                <a:schemeClr val="accent2"/>
              </a:solidFill>
            </a:endParaRPr>
          </a:p>
        </p:txBody>
      </p:sp>
      <p:sp>
        <p:nvSpPr>
          <p:cNvPr id="51204" name="Rectangle 4"/>
          <p:cNvSpPr>
            <a:spLocks noChangeArrowheads="1"/>
          </p:cNvSpPr>
          <p:nvPr/>
        </p:nvSpPr>
        <p:spPr bwMode="auto">
          <a:xfrm>
            <a:off x="-750888" y="1377950"/>
            <a:ext cx="9144001"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 name="Picture 1"/>
          <p:cNvPicPr>
            <a:picLocks noChangeAspect="1"/>
          </p:cNvPicPr>
          <p:nvPr/>
        </p:nvPicPr>
        <p:blipFill>
          <a:blip r:embed="rId2"/>
          <a:stretch>
            <a:fillRect/>
          </a:stretch>
        </p:blipFill>
        <p:spPr>
          <a:xfrm>
            <a:off x="3657600" y="383962"/>
            <a:ext cx="5319319" cy="6240968"/>
          </a:xfrm>
          <a:prstGeom prst="rect">
            <a:avLst/>
          </a:prstGeom>
        </p:spPr>
      </p:pic>
      <p:sp>
        <p:nvSpPr>
          <p:cNvPr id="34" name="Down Arrow 33"/>
          <p:cNvSpPr/>
          <p:nvPr/>
        </p:nvSpPr>
        <p:spPr>
          <a:xfrm rot="3898912">
            <a:off x="3587469" y="5131084"/>
            <a:ext cx="500415" cy="69675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7" descr="C:\Users\mzaher\AppData\Local\Microsoft\Windows\Temporary Internet Files\Content.IE5\LBDPPTKR\MP910221071[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299" b="100000" l="0" r="100000"/>
                    </a14:imgEffect>
                  </a14:imgLayer>
                </a14:imgProps>
              </a:ext>
              <a:ext uri="{28A0092B-C50C-407E-A947-70E740481C1C}">
                <a14:useLocalDpi xmlns:a14="http://schemas.microsoft.com/office/drawing/2010/main"/>
              </a:ext>
            </a:extLst>
          </a:blip>
          <a:srcRect/>
          <a:stretch>
            <a:fillRect/>
          </a:stretch>
        </p:blipFill>
        <p:spPr bwMode="auto">
          <a:xfrm>
            <a:off x="3932159" y="76200"/>
            <a:ext cx="1065609" cy="139065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1500"/>
                            </p:stCondLst>
                            <p:childTnLst>
                              <p:par>
                                <p:cTn id="8" presetID="0" presetClass="path" presetSubtype="0" accel="50000" decel="50000" fill="hold" nodeType="afterEffect">
                                  <p:stCondLst>
                                    <p:cond delay="0"/>
                                  </p:stCondLst>
                                  <p:childTnLst>
                                    <p:animMotion origin="layout" path="M 2.77778E-7 -8.67362E-19 L 2.77778E-7 -8.67362E-19 C -0.00034 0.00764 -0.00069 0.01528 -0.00138 0.02315 C -0.00156 0.02569 -0.0026 0.02824 -0.00277 0.03079 C -0.00364 0.03981 -0.00364 0.04884 -0.00434 0.05787 C -0.00451 0.06111 -0.00538 0.06435 -0.00572 0.06759 C -0.00642 0.07338 -0.00677 0.07917 -0.00711 0.08495 C -0.00625 0.10116 -0.0059 0.11181 -0.00434 0.12731 C -0.00382 0.13125 -0.00329 0.13519 -0.00277 0.13912 C -0.00243 0.14861 -0.00208 0.15833 -0.00138 0.16806 C -0.00121 0.1713 -0.00121 0.17477 2.77778E-7 0.17755 C 0.00087 0.17963 0.00296 0.18009 0.00434 0.18148 C 0.00504 0.18218 0.00539 0.18287 0.00591 0.18356 L 0.0073 0.18356 C 0.03195 0.20694 0.0073 0.18588 0.02327 0.19514 C 0.04289 0.20625 0.01372 0.19259 0.03195 0.20093 C 0.04983 0.22477 0.0316 0.20162 0.04358 0.21435 C 0.04462 0.21551 0.04532 0.21736 0.04653 0.21829 C 0.04775 0.21921 0.04931 0.21944 0.05087 0.22014 C 0.05174 0.22153 0.05261 0.22292 0.05365 0.22407 C 0.05504 0.22546 0.0566 0.22662 0.05799 0.22801 C 0.06007 0.22986 0.06181 0.23171 0.06389 0.2338 C 0.06528 0.23495 0.06684 0.23611 0.06823 0.2375 C 0.07553 0.2456 0.06928 0.2419 0.07691 0.24537 C 0.07796 0.24653 0.07882 0.24792 0.07987 0.24907 C 0.08108 0.25069 0.08316 0.25116 0.08421 0.25301 C 0.09532 0.27662 0.08143 0.25718 0.08993 0.26852 C 0.09219 0.27778 0.09028 0.27292 0.09723 0.28194 L 0.10157 0.28773 C 0.10209 0.28981 0.10261 0.29167 0.10296 0.29352 C 0.10348 0.29606 0.10365 0.29884 0.10452 0.30139 C 0.10521 0.30347 0.10643 0.30509 0.1073 0.30718 C 0.10695 0.31736 0.1066 0.32778 0.10591 0.33796 C 0.10556 0.3419 0.10556 0.34606 0.10452 0.34954 C 0.104 0.35139 0.10243 0.35208 0.10157 0.35347 C 0.09497 0.36435 0.10122 0.35602 0.09723 0.36111 L 0.09723 0.36111 C 0.09341 0.35856 0.08907 0.35671 0.08559 0.35347 C 0.08421 0.35208 0.08386 0.34931 0.08264 0.34769 C 0.08143 0.34606 0.07969 0.34537 0.0783 0.34375 C 0.06962 0.3338 0.07622 0.33773 0.06823 0.33426 C 0.05434 0.31574 0.07205 0.33773 0.05955 0.32639 C 0.05782 0.325 0.05643 0.32292 0.05521 0.3206 C 0.05296 0.3169 0.05226 0.31157 0.04931 0.30903 C 0.03698 0.29792 0.05261 0.31134 0.04063 0.30324 C 0.02934 0.29583 0.04289 0.30231 0.03195 0.29745 C 0.03108 0.29491 0.03056 0.29167 0.029 0.28981 C 0.02796 0.28819 0.02605 0.28866 0.02466 0.28773 C 0.02309 0.28681 0.02188 0.28519 0.02032 0.28403 C 0.01441 0.27199 0.02101 0.28356 0.0132 0.27431 C 0.01007 0.2706 0.00834 0.26435 0.00434 0.26273 L -0.00434 0.2588 C -0.0052 0.25764 -0.00607 0.25602 -0.00711 0.25486 C -0.01128 0.25046 -0.01128 0.25231 -0.01441 0.24722 C -0.01545 0.24537 -0.01597 0.24306 -0.01736 0.24144 C -0.01996 0.23843 -0.02361 0.23704 -0.02604 0.2338 C -0.02795 0.23102 -0.03038 0.22894 -0.03177 0.22593 C -0.03281 0.22407 -0.0335 0.22176 -0.03472 0.22014 C -0.04166 0.21088 -0.03715 0.2213 -0.04045 0.2125 L -0.04045 0.2125 C -0.0401 0.20463 -0.04062 0.19676 -0.03906 0.18935 C -0.03854 0.18704 -0.03576 0.18727 -0.03472 0.18542 C -0.03333 0.1831 -0.03316 0.17986 -0.03177 0.17755 C -0.02986 0.17454 -0.02586 0.17292 -0.02309 0.17176 C -0.01632 0.16921 -0.01545 0.16944 -0.00711 0.16806 C -0.00243 0.16875 0.00261 0.16875 0.0073 0.16991 C 0.01077 0.17083 0.01407 0.17292 0.01754 0.17384 C 0.02084 0.17477 0.02431 0.175 0.02761 0.17569 L 0.04497 0.18356 L 0.04931 0.18542 L 0.05365 0.18727 L 0.06094 0.19699 C 0.06198 0.19838 0.0625 0.20023 0.06389 0.20093 L 0.06823 0.20278 C 0.07657 0.21944 0.0665 0.19838 0.07257 0.21435 C 0.07431 0.21921 0.0757 0.22037 0.0783 0.22407 C 0.07882 0.22662 0.07882 0.2294 0.07987 0.23171 C 0.08351 0.23958 0.0849 0.23912 0.08993 0.24144 C 0.10678 0.26389 0.09237 0.24167 0.09862 0.25694 C 0.10035 0.26088 0.10452 0.26852 0.10452 0.26852 C 0.10973 0.28958 0.10122 0.25764 0.10886 0.28009 C 0.11007 0.2838 0.10955 0.28889 0.11164 0.29167 C 0.1132 0.29352 0.11476 0.29537 0.11598 0.29745 C 0.11719 0.29931 0.11754 0.30185 0.11893 0.30324 C 0.12014 0.30463 0.12188 0.30463 0.12327 0.30509 C 0.12483 0.30648 0.12605 0.3081 0.12761 0.30903 C 0.129 0.30995 0.13073 0.30972 0.13195 0.31088 C 0.13473 0.31366 0.13924 0.3206 0.13924 0.3206 L 0.13924 0.3206 C 0.14254 0.32384 0.14584 0.32731 0.14931 0.33032 C 0.15122 0.33194 0.1533 0.33264 0.15521 0.33426 C 0.15816 0.33657 0.16389 0.3419 0.16389 0.3419 C 0.16493 0.34375 0.16528 0.34653 0.16684 0.34769 C 0.16945 0.34977 0.17553 0.35162 0.17553 0.35162 C 0.17691 0.35278 0.1783 0.3544 0.17987 0.35532 C 0.18264 0.35718 0.18855 0.35926 0.18855 0.35926 C 0.18993 0.36065 0.19132 0.36204 0.19289 0.36319 C 0.19428 0.36412 0.19601 0.36389 0.19723 0.36505 C 0.21059 0.37847 0.19896 0.37222 0.20886 0.37662 C 0.21632 0.38333 0.21059 0.37708 0.21615 0.38634 C 0.21684 0.38773 0.21893 0.39028 0.21893 0.39028 L 0.21893 0.39213 C 0.22327 0.39537 0.22813 0.39769 0.23195 0.40185 C 0.23455 0.4044 0.23577 0.40833 0.23785 0.41157 C 0.2415 0.4169 0.24618 0.42106 0.24948 0.42685 C 0.25122 0.43009 0.25712 0.44282 0.26094 0.4463 C 0.26233 0.44745 0.26389 0.44745 0.26528 0.44815 C 0.28039 0.46157 0.25782 0.44005 0.27257 0.45972 C 0.27414 0.46181 0.27639 0.46227 0.27848 0.46366 C 0.27934 0.46551 0.28021 0.46759 0.28125 0.46944 C 0.28403 0.47361 0.28768 0.47639 0.28993 0.48102 C 0.29358 0.48819 0.29202 0.48704 0.29879 0.49074 C 0.30157 0.49213 0.30452 0.49329 0.30747 0.49444 L 0.31181 0.49653 L 0.31615 0.49838 C 0.31702 0.49977 0.31789 0.50139 0.31893 0.50231 C 0.32032 0.50324 0.32223 0.50301 0.32327 0.50417 C 0.32518 0.50625 0.32622 0.50926 0.32761 0.51204 C 0.32865 0.51574 0.32882 0.52037 0.33056 0.52361 C 0.33212 0.52616 0.33351 0.5287 0.3349 0.53125 C 0.33594 0.5331 0.33664 0.53542 0.33785 0.53704 C 0.34966 0.55509 0.3415 0.53958 0.34792 0.55255 C 0.35139 0.58819 0.34757 0.55602 0.35087 0.57384 C 0.35157 0.57685 0.35174 0.58032 0.35226 0.58333 C 0.35365 0.58935 0.35521 0.59514 0.35678 0.60093 C 0.35712 0.60278 0.35712 0.60509 0.35816 0.60671 L 0.36112 0.61042 C 0.36268 0.61875 0.36042 0.61829 0.36389 0.61829 L 0.36389 0.62407 C 0.36546 0.63102 0.36684 0.63819 0.36823 0.64537 C 0.36875 0.64722 0.3691 0.64931 0.3698 0.65116 C 0.37049 0.65324 0.37171 0.65486 0.37257 0.65694 C 0.37309 0.66134 0.37362 0.66597 0.37414 0.67037 C 0.37448 0.67431 0.37518 0.67801 0.37553 0.68194 C 0.37622 0.68912 0.37657 0.69606 0.37691 0.70324 C 0.37657 0.70903 0.37657 0.71505 0.37553 0.7206 C 0.37518 0.72292 0.37396 0.725 0.37257 0.72639 C 0.36997 0.7294 0.36719 0.73264 0.36389 0.73426 C 0.35348 0.73889 0.3665 0.7331 0.35382 0.73796 C 0.35226 0.73866 0.35087 0.73935 0.34948 0.74005 C 0.33716 0.73819 0.33733 0.74236 0.33212 0.73032 C 0.33125 0.72847 0.33108 0.72639 0.33056 0.72454 C 0.32952 0.71944 0.32761 0.70903 0.32761 0.70903 C 0.32726 0.69236 0.32743 0.67546 0.32622 0.6588 C 0.32553 0.64769 0.3224 0.64213 0.32049 0.63171 C 0.3198 0.62801 0.31945 0.62407 0.31893 0.62014 C 0.31858 0.6169 0.31806 0.61366 0.31754 0.61042 C 0.31667 0.60602 0.31563 0.60139 0.31459 0.59699 C 0.31407 0.59444 0.31372 0.5919 0.3132 0.58912 C 0.31268 0.57963 0.31233 0.56991 0.31181 0.56019 C 0.31112 0.55023 0.31007 0.54306 0.30886 0.5331 C 0.30834 0.51898 0.30938 0.50463 0.30747 0.49074 C 0.30695 0.48704 0.30417 0.48403 0.30157 0.48287 L 0.29723 0.48102 C 0.29618 0.48125 0.28299 0.48287 0.27987 0.48495 C 0.27865 0.48565 0.27796 0.48773 0.27691 0.48866 C 0.27553 0.49028 0.27414 0.49144 0.27257 0.49259 L 0.26684 0.50417 L 0.26389 0.50995 C 0.26337 0.51528 0.26303 0.52037 0.2625 0.52546 C 0.26216 0.5287 0.26129 0.53194 0.26094 0.53519 C 0.25764 0.56898 0.26129 0.54236 0.25816 0.56412 C 0.25764 0.58218 0.25747 0.60023 0.2566 0.61829 C 0.2566 0.62083 0.25556 0.62338 0.25521 0.62593 C 0.25469 0.62917 0.25417 0.63241 0.25382 0.63565 C 0.25417 0.64907 0.25452 0.66273 0.25521 0.67616 C 0.25539 0.68009 0.2566 0.6838 0.2566 0.68773 C 0.2566 0.70463 0.25591 0.7213 0.25521 0.73796 C 0.25504 0.74329 0.25452 0.74838 0.25382 0.75347 C 0.25313 0.75741 0.25087 0.76505 0.25087 0.76505 L 0.25087 0.76505 C 0.24601 0.76435 0.24098 0.76505 0.23629 0.76319 C 0.23438 0.76227 0.23368 0.7588 0.23195 0.75741 C 0.23073 0.75625 0.22917 0.75602 0.22761 0.75532 C 0.22674 0.75417 0.22535 0.75324 0.22483 0.75162 C 0.22344 0.74792 0.22292 0.74375 0.22188 0.74005 C 0.22136 0.73796 0.22118 0.73588 0.22049 0.73426 L 0.21754 0.72847 C 0.21702 0.71991 0.21684 0.71157 0.21615 0.70324 C 0.21546 0.69653 0.21424 0.69583 0.2132 0.68981 C 0.21094 0.67755 0.21372 0.68287 0.20886 0.67616 C 0.20782 0.67106 0.20712 0.66574 0.20591 0.66065 L 0.20296 0.64907 C 0.20469 0.63426 0.20296 0.63958 0.20591 0.63171 L 0.20591 0.63171 C 0.20643 0.60347 0.20608 0.575 0.2073 0.54676 C 0.20764 0.54259 0.20955 0.53912 0.21025 0.53519 L 0.2132 0.51968 C 0.21667 0.48287 0.21424 0.51528 0.2132 0.44421 C 0.21303 0.43079 0.2132 0.41736 0.2132 0.4037 L 0.2132 0.4037 C 0.21181 0.39792 0.21094 0.39167 0.20886 0.38634 C 0.20799 0.38426 0.20573 0.38403 0.20452 0.38241 C 0.1948 0.36968 0.20886 0.3831 0.19723 0.37292 C 0.1783 0.37569 0.18837 0.36968 0.18125 0.38056 C 0.17952 0.38333 0.17743 0.38565 0.17553 0.38819 L 0.17118 0.39398 L 0.16823 0.40556 C 0.16771 0.40764 0.16771 0.40972 0.16684 0.41157 L 0.16389 0.41736 C 0.16042 0.43125 0.16424 0.41458 0.16094 0.44236 C 0.16077 0.44444 0.16007 0.4463 0.15955 0.44815 C 0.15868 0.45532 0.15712 0.47037 0.1566 0.47708 C 0.15539 0.49421 0.15573 0.50394 0.15382 0.51968 C 0.15348 0.52222 0.15278 0.52477 0.15226 0.52731 C 0.15122 0.5331 0.15105 0.53935 0.14931 0.54491 C 0.14601 0.55602 0.14393 0.55463 0.13924 0.56227 C 0.13594 0.56759 0.13681 0.56944 0.13195 0.57384 C 0.13073 0.575 0.12917 0.575 0.12761 0.57569 C 0.11928 0.5831 0.11841 0.58565 0.10296 0.57755 C 0.09983 0.57593 0.09723 0.56597 0.09723 0.56597 C 0.09671 0.56227 0.09636 0.55833 0.09584 0.5544 C 0.09549 0.55255 0.0948 0.55069 0.09428 0.54861 C 0.09271 0.5412 0.09063 0.52685 0.08993 0.52153 C 0.08941 0.51782 0.08907 0.51389 0.08855 0.50995 C 0.08768 0.50486 0.08559 0.49444 0.08559 0.49444 C 0.08629 0.48681 0.08612 0.46574 0.08993 0.45394 C 0.0908 0.45139 0.09202 0.44884 0.09289 0.4463 C 0.09341 0.44444 0.09358 0.44236 0.09428 0.44051 C 0.09618 0.43565 0.0974 0.43449 0.10018 0.43079 C 0.10053 0.42894 0.1007 0.42662 0.10157 0.425 C 0.1033 0.4213 0.10643 0.41991 0.10886 0.41736 C 0.11042 0.41551 0.11181 0.41366 0.1132 0.41157 C 0.11424 0.40972 0.11493 0.40741 0.11598 0.40556 C 0.11737 0.40347 0.1191 0.40208 0.12032 0.39977 C 0.12153 0.39815 0.12188 0.3956 0.12327 0.39398 C 0.12448 0.39282 0.12622 0.39282 0.12761 0.39213 C 0.12952 0.39028 0.1316 0.38843 0.13351 0.38634 C 0.13698 0.38241 0.13785 0.37917 0.14219 0.37662 C 0.14393 0.37569 0.14792 0.37477 0.14792 0.37477 L 0.14792 0.37477 C 0.14844 0.39676 0.14931 0.41852 0.14931 0.44051 C 0.14931 0.48426 0.14827 0.52801 0.14792 0.57176 C 0.14775 0.59769 0.14792 0.62338 0.14792 0.64907 L 0.14931 0.65301 C 0.14896 0.66644 0.14879 0.68009 0.14792 0.69352 C 0.14775 0.69676 0.14775 0.70046 0.14653 0.70324 C 0.1441 0.70903 0.1375 0.71366 0.13351 0.71667 C 0.1316 0.71806 0.12969 0.71944 0.12761 0.7206 C 0.12622 0.72153 0.12466 0.72176 0.12327 0.72245 C 0.12118 0.72407 0.11441 0.73102 0.1132 0.73218 C 0.10973 0.73148 0.10591 0.73264 0.10296 0.73032 C 0.10139 0.72894 0.10209 0.725 0.10157 0.72245 C 0.1007 0.71875 0.09862 0.71088 0.09862 0.71088 C 0.09636 0.68148 0.09844 0.70162 0.09584 0.68194 C 0.09514 0.67824 0.09497 0.67431 0.09428 0.67037 C 0.09393 0.66829 0.09323 0.66667 0.09289 0.66458 C 0.09237 0.66204 0.09184 0.65949 0.09132 0.65694 C 0.0908 0.6537 0.09046 0.65046 0.08993 0.64722 C 0.08941 0.64329 0.08907 0.63935 0.08855 0.63565 C 0.08646 0.62338 0.08629 0.62315 0.08421 0.61435 L 0.08264 0.60278 L 0.08264 0.60278 C 0.08473 0.54699 0.08507 0.55995 0.08264 0.48681 C 0.08264 0.48287 0.0816 0.47245 0.07987 0.46759 C 0.079 0.46551 0.07796 0.46366 0.07691 0.46181 C 0.07553 0.45579 0.0757 0.45509 0.07257 0.45 C 0.07118 0.44792 0.06945 0.4463 0.06823 0.44421 C 0.06042 0.43171 0.06945 0.44514 0.06389 0.43264 C 0.0632 0.43125 0.06181 0.43032 0.06094 0.42894 C 0.0599 0.42708 0.05903 0.425 0.05799 0.42315 L 0.05521 0.41157 C 0.05348 0.40486 0.05487 0.40417 0.05226 0.40764 L 0.05226 0.40764 C 0.03976 0.38241 0.04653 0.38958 0.03629 0.38056 C 0.03577 0.3787 0.03577 0.37639 0.0349 0.37477 C 0.03282 0.3713 0.029 0.37014 0.02622 0.36898 C 0.02518 0.36759 0.02431 0.3662 0.02327 0.36505 C 0.02136 0.36296 0.0191 0.36181 0.01754 0.35926 C 0.00643 0.34282 0.01771 0.35093 0.00434 0.34375 C 0.00209 0.34051 0.00035 0.33565 -0.00277 0.33426 C -0.01336 0.3294 -0.0085 0.33125 -0.01736 0.32847 C -0.01927 0.32894 -0.02118 0.32963 -0.02309 0.33032 C -0.02604 0.33148 -0.03177 0.33426 -0.03177 0.33426 C -0.03281 0.33611 -0.03368 0.33819 -0.03472 0.34005 C -0.03559 0.34144 -0.03697 0.34236 -0.03767 0.34375 C -0.03836 0.3456 -0.03854 0.34769 -0.03906 0.34954 C -0.03888 0.35278 -0.03836 0.37176 -0.03611 0.3787 C -0.03541 0.38079 -0.03437 0.38264 -0.03333 0.38449 C -0.03142 0.38727 -0.03003 0.39097 -0.02743 0.39213 L -0.02309 0.39398 C -0.02118 0.39676 -0.01961 0.39977 -0.01736 0.40185 C -0.01579 0.40301 -0.01441 0.4044 -0.01302 0.40556 C -0.01093 0.40764 -0.0092 0.40972 -0.00711 0.41157 C -0.00538 0.41296 -0.00329 0.41412 -0.00138 0.41528 C 0.00573 0.42963 -0.00243 0.41389 0.00434 0.425 C 0.0158 0.44306 -0.00069 0.42014 0.01754 0.44421 C 0.01841 0.4456 0.01928 0.44699 0.02032 0.44815 C 0.02223 0.45 0.02448 0.45162 0.02622 0.45394 C 0.03577 0.4669 0.02188 0.45324 0.03334 0.46366 C 0.03438 0.46551 0.03507 0.46782 0.03629 0.46944 C 0.0375 0.47106 0.03924 0.47176 0.04063 0.47338 C 0.04375 0.47662 0.04844 0.48542 0.04931 0.48866 C 0.04983 0.49074 0.05035 0.49259 0.05087 0.49444 C 0.05191 0.49977 0.05365 0.50995 0.05365 0.50995 C 0.05417 0.51574 0.05469 0.52153 0.05521 0.52731 C 0.05556 0.53194 0.05643 0.53634 0.0566 0.54097 C 0.05678 0.54537 0.0566 0.55 0.0566 0.5544 L 0.0566 0.5544 C 0.05226 0.55579 0.04792 0.55694 0.04358 0.55833 C 0.04202 0.5588 0.04063 0.55972 0.03924 0.56019 C 0.03733 0.56088 0.03542 0.56157 0.03334 0.56227 C 0.02952 0.56157 0.02535 0.56227 0.02188 0.56019 C 0.02014 0.55949 0.02014 0.55602 0.01893 0.5544 C 0.01771 0.55278 0.01598 0.55208 0.01459 0.55069 C 0.01355 0.54954 0.01268 0.54792 0.01164 0.54676 C 0.00973 0.54144 0.00868 0.53773 0.00591 0.5331 C 0.00504 0.53171 0.00365 0.53079 0.00296 0.5294 C -0.00399 0.51528 0.00382 0.52662 -0.00277 0.51782 C -0.00329 0.51574 -0.00364 0.51389 -0.00434 0.51204 C -0.0052 0.50926 -0.00677 0.50694 -0.00711 0.50417 C -0.00816 0.49792 -0.00798 0.4912 -0.00868 0.48495 C -0.01041 0.46806 -0.01007 0.48495 -0.01007 0.4713 L 0.12032 0.15648 C 0.12379 0.16157 0.12674 0.16736 0.13056 0.17176 C 0.1316 0.17315 0.13351 0.17269 0.1349 0.17384 C 0.13612 0.17477 0.13681 0.17639 0.13785 0.17755 C 0.13959 0.17963 0.14167 0.18148 0.14358 0.18356 C 0.14497 0.18657 0.14618 0.19028 0.14792 0.19306 C 0.14914 0.19491 0.15122 0.19514 0.15226 0.19699 C 0.1533 0.19861 0.15313 0.20093 0.15382 0.20278 C 0.15573 0.2081 0.15782 0.21019 0.16094 0.21435 C 0.16146 0.2162 0.16164 0.21852 0.1625 0.22014 C 0.16893 0.23287 0.16493 0.21921 0.16962 0.23171 C 0.17032 0.23356 0.17049 0.23565 0.17118 0.2375 C 0.1724 0.24097 0.17466 0.24491 0.17691 0.24722 C 0.1783 0.24861 0.17987 0.24954 0.18125 0.25116 C 0.1823 0.25231 0.18334 0.25347 0.18421 0.25486 C 0.18525 0.25671 0.18577 0.25926 0.18716 0.26065 C 0.18872 0.2625 0.19098 0.26343 0.19289 0.26458 C 0.19393 0.26713 0.19428 0.27037 0.19584 0.27222 C 0.19809 0.27546 0.20296 0.27639 0.20591 0.27824 C 0.2165 0.28403 0.20678 0.28079 0.21893 0.28403 C 0.22049 0.28519 0.22171 0.28681 0.22327 0.28773 C 0.229 0.29167 0.22674 0.28727 0.23195 0.29352 C 0.23507 0.29722 0.23681 0.30347 0.2408 0.30509 L 0.24948 0.30903 L 0.24948 0.31088 C 0.25087 0.3162 0.25209 0.32153 0.25382 0.32639 C 0.25747 0.3375 0.25539 0.32778 0.25955 0.33611 C 0.26077 0.33843 0.26129 0.34144 0.2625 0.34375 C 0.26424 0.34792 0.26632 0.35162 0.26823 0.35532 C 0.26928 0.35741 0.2698 0.35995 0.27118 0.36111 C 0.27257 0.3625 0.27431 0.36343 0.27553 0.36505 C 0.28299 0.375 0.27691 0.36991 0.28282 0.3787 C 0.29323 0.39444 0.28612 0.38333 0.29428 0.39213 C 0.29549 0.39329 0.29601 0.39514 0.29723 0.39606 C 0.29896 0.39722 0.30105 0.39722 0.30313 0.39792 C 0.3066 0.40116 0.30903 0.40347 0.3132 0.40556 C 0.31511 0.40671 0.31702 0.40694 0.31893 0.40764 C 0.32049 0.4081 0.32188 0.4088 0.32327 0.40949 C 0.33021 0.41574 0.32605 0.41273 0.33646 0.41736 L 0.3408 0.41921 C 0.34219 0.41991 0.34358 0.4206 0.34514 0.42106 C 0.34705 0.42176 0.34896 0.42222 0.35087 0.42315 C 0.35243 0.42361 0.35382 0.42454 0.35521 0.425 C 0.35851 0.42593 0.36198 0.42639 0.36546 0.42685 C 0.36928 0.42639 0.37344 0.42708 0.37691 0.425 C 0.38004 0.42315 0.38143 0.41806 0.38421 0.41528 L 0.39011 0.40949 C 0.39046 0.40764 0.39115 0.40579 0.3915 0.4037 C 0.39306 0.39537 0.39428 0.3875 0.3915 0.3787 C 0.39046 0.37523 0.38716 0.37384 0.38559 0.37083 C 0.37987 0.35926 0.38612 0.37014 0.37848 0.36111 C 0.37587 0.35833 0.37362 0.35486 0.37118 0.35162 C 0.37014 0.35023 0.36962 0.34838 0.36823 0.34769 L 0.36389 0.34583 C 0.35469 0.33333 0.36007 0.33681 0.34792 0.33426 C 0.34653 0.33356 0.3448 0.33356 0.34358 0.33218 C 0.34237 0.33079 0.34184 0.32824 0.3408 0.32639 C 0.33941 0.32431 0.33803 0.32245 0.33646 0.3206 C 0.32743 0.31042 0.33334 0.31875 0.32188 0.30903 C 0.32066 0.3081 0.31997 0.30625 0.31893 0.30509 C 0.31719 0.30324 0.31476 0.30185 0.3132 0.29931 C 0.30938 0.29329 0.3073 0.28565 0.30313 0.28009 C 0.29914 0.27477 0.29914 0.27407 0.29428 0.27037 C 0.28768 0.26528 0.28803 0.26806 0.28282 0.2588 C 0.2632 0.22477 0.28351 0.25347 0.26684 0.2338 C 0.25851 0.22384 0.26441 0.22755 0.2566 0.22407 C 0.25573 0.22269 0.25452 0.22176 0.25382 0.22014 C 0.25296 0.21852 0.2533 0.21597 0.25226 0.21435 C 0.2507 0.21181 0.24827 0.21065 0.24653 0.20856 C 0.23837 0.19931 0.24549 0.20671 0.23924 0.19699 C 0.2375 0.19421 0.23542 0.1919 0.23351 0.18935 C 0.23212 0.18403 0.23143 0.18056 0.22917 0.17569 C 0.2283 0.17431 0.22726 0.17315 0.22622 0.17176 C 0.22553 0.16921 0.22327 0.16065 0.22327 0.15833 C 0.22327 0.15185 0.22362 0.14537 0.22483 0.13912 C 0.22518 0.13681 0.22639 0.13495 0.22761 0.1331 C 0.23021 0.12986 0.23299 0.1287 0.23629 0.12731 C 0.2382 0.12662 0.24028 0.12616 0.24219 0.12546 C 0.25487 0.12639 0.27084 0.12662 0.28421 0.1294 C 0.2875 0.13009 0.29115 0.13171 0.29428 0.1331 C 0.29966 0.1544 0.29115 0.12222 0.29879 0.14491 C 0.3 0.14861 0.29983 0.15301 0.30157 0.15648 C 0.30261 0.15833 0.30365 0.16019 0.30452 0.16227 C 0.30556 0.16458 0.30608 0.16782 0.30747 0.16991 C 0.30851 0.17176 0.31042 0.17222 0.31181 0.17384 C 0.31337 0.17546 0.31493 0.17731 0.31615 0.17963 C 0.31737 0.18194 0.31806 0.18472 0.31893 0.18727 C 0.32084 0.19306 0.32223 0.20417 0.32327 0.20856 C 0.32379 0.21042 0.32414 0.2125 0.32483 0.21435 C 0.32778 0.22222 0.32691 0.21806 0.33056 0.22407 C 0.3316 0.22593 0.33247 0.22801 0.33351 0.22986 C 0.33403 0.23171 0.33421 0.2338 0.3349 0.23565 C 0.33559 0.23727 0.33698 0.23819 0.33785 0.23958 C 0.34723 0.2544 0.33733 0.24074 0.34653 0.25301 C 0.34827 0.25972 0.34792 0.26065 0.35226 0.26644 C 0.35365 0.26829 0.35539 0.26898 0.35678 0.27037 C 0.35834 0.27222 0.35938 0.27454 0.36112 0.27616 C 0.36337 0.27847 0.36598 0.27963 0.36823 0.28194 C 0.37049 0.28426 0.37223 0.28704 0.37414 0.28981 L 0.37987 0.29745 L 0.38282 0.30139 C 0.38421 0.30324 0.38612 0.30486 0.38716 0.30718 C 0.39254 0.31921 0.38941 0.31412 0.39584 0.32269 C 0.39636 0.32454 0.39636 0.32685 0.39723 0.32847 C 0.39844 0.33009 0.40035 0.33079 0.40157 0.33218 C 0.40261 0.33333 0.40365 0.33472 0.40452 0.33611 C 0.4066 0.33981 0.41025 0.34769 0.41025 0.34769 C 0.41077 0.35023 0.41094 0.35301 0.41181 0.35532 C 0.4125 0.35764 0.41476 0.36111 0.41476 0.36111 L 0.41615 0.36319 C 0.41667 0.37083 0.41754 0.37847 0.41754 0.38634 C 0.41754 0.44815 0.42118 0.43171 0.41476 0.45787 C 0.41424 0.46435 0.41407 0.47083 0.4132 0.47708 C 0.41268 0.48125 0.41129 0.48495 0.41025 0.48866 L 0.40886 0.49444 C 0.40938 0.49907 0.40764 0.50509 0.41025 0.5081 C 0.41407 0.51227 0.41997 0.51065 0.42483 0.51204 L 0.43212 0.51389 C 0.45226 0.49606 0.43525 0.51343 0.43785 0.43472 C 0.43803 0.43079 0.43872 0.42685 0.43924 0.42315 C 0.44219 0.40486 0.44115 0.41204 0.44514 0.39792 C 0.44566 0.39606 0.44584 0.39398 0.44653 0.39213 C 0.4474 0.39005 0.44879 0.38843 0.44948 0.38634 C 0.4507 0.38264 0.45139 0.3787 0.45243 0.37477 C 0.45278 0.37292 0.45278 0.37037 0.45382 0.36898 L 0.45678 0.36505 C 0.45921 0.36574 0.46216 0.36458 0.46389 0.36713 C 0.46615 0.36991 0.46684 0.3787 0.46684 0.3787 C 0.46702 0.38218 0.46632 0.40417 0.4698 0.41343 C 0.47049 0.41551 0.47171 0.41736 0.47275 0.41921 L 0.47118 0.42894 L 0.47118 0.43264 C 0.47049 0.46065 0.47066 0.48032 0.46823 0.50625 C 0.46789 0.50995 0.46737 0.51389 0.46684 0.51782 C 0.46598 0.52431 0.46424 0.53704 0.4625 0.54491 C 0.46216 0.54676 0.46181 0.54884 0.46112 0.55069 C 0.4599 0.55347 0.45816 0.55579 0.45678 0.55833 C 0.45313 0.57731 0.45799 0.55764 0.45243 0.56991 C 0.45157 0.57176 0.45191 0.57431 0.45087 0.57569 C 0.44983 0.57708 0.44809 0.57708 0.44653 0.57755 C 0.44566 0.57894 0.44497 0.58079 0.44358 0.58148 C 0.44098 0.58333 0.4349 0.58542 0.4349 0.58542 L 0.42622 0.58148 L 0.42188 0.57963 C 0.41928 0.57593 0.41789 0.57477 0.41615 0.56991 C 0.41546 0.56806 0.41528 0.56597 0.41476 0.56412 C 0.41424 0.56273 0.41372 0.56157 0.4132 0.56019 L 0.43212 0.30139 C 0.42969 0.29606 0.42709 0.2912 0.42483 0.28588 C 0.42205 0.27917 0.42483 0.27917 0.42049 0.27222 C 0.41928 0.27037 0.41233 0.26458 0.41025 0.26273 C 0.4099 0.26065 0.40973 0.25856 0.40886 0.25694 C 0.40678 0.25324 0.404 0.25046 0.40157 0.24722 C 0.4007 0.24583 0.39948 0.24491 0.39879 0.24329 C 0.39775 0.24144 0.39705 0.23912 0.39584 0.2375 C 0.39462 0.23588 0.39289 0.23495 0.3915 0.2338 C 0.39046 0.23171 0.38959 0.22986 0.38855 0.22801 C 0.38716 0.22477 0.38594 0.2213 0.38421 0.21829 C 0.38247 0.21528 0.38039 0.21319 0.37848 0.21042 C 0.37657 0.20324 0.37726 0.20394 0.37257 0.19699 C 0.37032 0.19352 0.36737 0.1912 0.36546 0.18727 C 0.35816 0.17315 0.36233 0.17847 0.35382 0.16991 C 0.34601 0.13912 0.35591 0.17245 0.34653 0.15255 C 0.34514 0.14954 0.34497 0.14583 0.34358 0.14282 C 0.3415 0.13773 0.33924 0.13519 0.33646 0.13125 C 0.33368 0.12014 0.33698 0.13056 0.33056 0.11968 C 0.32848 0.11597 0.32726 0.11134 0.32483 0.1081 C 0.32327 0.10625 0.32205 0.10394 0.32049 0.10231 C 0.31059 0.09144 0.31928 0.10255 0.31459 0.09653 L 0.31459 0.09653 C 0.31181 0.0919 0.30868 0.08773 0.30591 0.08287 C 0.30382 0.0794 0.30018 0.0713 0.30018 0.0713 C 0.30157 0.06759 0.30243 0.06296 0.30452 0.05972 C 0.30556 0.05833 0.30747 0.05856 0.30886 0.05787 C 0.31077 0.05671 0.31285 0.05556 0.31459 0.05394 C 0.31771 0.05162 0.32014 0.04815 0.32327 0.0463 C 0.32709 0.04421 0.33108 0.04398 0.3349 0.04236 L 0.33924 0.04051 C 0.34046 0.04074 0.35348 0.04213 0.35678 0.04421 C 0.37657 0.05764 0.35764 0.04861 0.3698 0.05394 C 0.37414 0.05787 0.37917 0.06065 0.38282 0.06551 C 0.38421 0.06759 0.38559 0.06968 0.38716 0.0713 C 0.38855 0.07292 0.39011 0.07361 0.3915 0.07523 C 0.39462 0.07894 0.39688 0.08356 0.40018 0.08681 C 0.40261 0.08935 0.4073 0.09421 0.41025 0.09653 C 0.41216 0.09792 0.41424 0.09907 0.41615 0.10046 C 0.41702 0.10231 0.41823 0.10417 0.4191 0.10625 C 0.41962 0.10787 0.41945 0.11042 0.42049 0.11204 C 0.42153 0.11366 0.42344 0.11458 0.42483 0.11574 C 0.42778 0.12176 0.43143 0.1294 0.4349 0.13519 C 0.43577 0.13657 0.43698 0.13773 0.43785 0.13912 C 0.44046 0.15301 0.43785 0.14028 0.44219 0.15648 C 0.44323 0.16019 0.44514 0.16806 0.44514 0.16806 C 0.44618 0.18009 0.44896 0.2169 0.45087 0.22199 C 0.45191 0.22477 0.45296 0.22708 0.45382 0.22986 C 0.45487 0.23356 0.45678 0.24144 0.45678 0.24144 C 0.45712 0.24653 0.45695 0.25185 0.45816 0.25694 C 0.45903 0.26042 0.46129 0.26319 0.4625 0.26644 C 0.4632 0.26829 0.46355 0.27037 0.46389 0.27222 C 0.46441 0.27824 0.46476 0.28403 0.46546 0.28981 C 0.46563 0.29236 0.46719 0.29491 0.46684 0.29745 C 0.46632 0.30116 0.46129 0.30255 0.45955 0.30324 C 0.45816 0.30255 0.45678 0.30185 0.45521 0.30139 C 0.4533 0.30069 0.45122 0.30046 0.44948 0.29931 C 0.44827 0.29861 0.44775 0.29653 0.44653 0.2956 C 0.44184 0.29167 0.44219 0.29213 0.44219 0.2956 L 0.44219 0.2956 C 0.43542 0.29606 0.42865 0.29653 0.42188 0.29745 C 0.41893 0.29792 0.41598 0.29792 0.4132 0.29931 C 0.40764 0.30255 0.40278 0.30764 0.39723 0.31088 C 0.39462 0.3125 0.37917 0.31481 0.37848 0.31481 C 0.37726 0.31574 0.36771 0.32384 0.36546 0.32454 C 0.36112 0.32593 0.35678 0.32569 0.35226 0.32639 C 0.34323 0.33102 0.33386 0.33495 0.32483 0.34005 C 0.3191 0.34306 0.32118 0.34491 0.31615 0.34954 C 0.30799 0.35718 0.29618 0.36435 0.28855 0.37292 C 0.28612 0.37546 0.2849 0.3794 0.28282 0.38241 C 0.28004 0.38657 0.27674 0.39005 0.27414 0.39398 C 0.26216 0.41181 0.27327 0.4125 0.25087 0.44236 L 0.24653 0.44815 C 0.24584 0.45208 0.24202 0.47269 0.2408 0.47708 C 0.23907 0.48241 0.23698 0.4875 0.2349 0.49259 C 0.23403 0.49468 0.23282 0.4963 0.23195 0.49838 C 0.225 0.51736 0.23299 0.50046 0.22622 0.51389 C 0.22431 0.52153 0.22275 0.5294 0.22049 0.53704 C 0.21945 0.54028 0.21858 0.54352 0.21754 0.54676 C 0.21667 0.54931 0.21528 0.55185 0.21459 0.5544 C 0.21337 0.5588 0.2132 0.56366 0.21164 0.56806 C 0.21025 0.57222 0.20764 0.57569 0.20591 0.57963 C 0.20487 0.58194 0.20417 0.58495 0.20296 0.58727 C 0.20226 0.58889 0.20087 0.58958 0.20018 0.5912 C 0.19844 0.59491 0.1974 0.59884 0.19584 0.60278 C 0.19393 0.60741 0.19184 0.61181 0.18993 0.6162 C 0.18941 0.62014 0.18941 0.62407 0.18855 0.62778 C 0.18785 0.63056 0.18646 0.63287 0.18559 0.63565 C 0.18438 0.63935 0.1823 0.64653 0.18125 0.65116 C 0.18073 0.6537 0.18004 0.65625 0.17987 0.6588 C 0.17952 0.66273 0.17987 0.66644 0.17987 0.67037 L 0.17987 0.67222 C 0.18073 0.70463 0.17813 0.7125 0.18282 0.73426 C 0.18316 0.73611 0.18368 0.73796 0.18421 0.74005 C 0.18368 0.74769 0.18351 0.75556 0.18282 0.76319 C 0.18247 0.76505 0.18143 0.7669 0.18125 0.76898 C 0.18056 0.77593 0.18056 0.7831 0.17987 0.79028 C 0.17952 0.79352 0.17952 0.79699 0.1783 0.79977 C 0.17743 0.80185 0.1757 0.80278 0.17396 0.8037 C 0.17223 0.80486 0.17014 0.80486 0.16823 0.80556 C 0.16684 0.80625 0.16528 0.80694 0.16389 0.80764 C 0.154 0.81644 0.15851 0.81389 0.15087 0.81736 C 0.14271 0.81412 0.1408 0.81667 0.13785 0.80764 C 0.13664 0.80394 0.13594 0.79977 0.1349 0.79606 L 0.13351 0.79028 C 0.13386 0.78472 0.13386 0.77338 0.13629 0.7669 C 0.13664 0.7662 0.13733 0.76574 0.13785 0.76505 L 0.13924 0.76505 C 0.13924 0.76505 0.12587 0.75694 0.12327 0.75347 C 0.12205 0.75185 0.12136 0.74954 0.12032 0.74769 C 0.11997 0.74514 0.1198 0.74236 0.11893 0.74005 C 0.11823 0.73773 0.11667 0.73634 0.11598 0.73426 C 0.11511 0.73056 0.11528 0.72639 0.11459 0.72245 C 0.11389 0.71852 0.1125 0.71481 0.11164 0.71088 C 0.11129 0.70833 0.11112 0.70579 0.11025 0.70324 C 0.10955 0.70116 0.10816 0.69954 0.1073 0.69745 C 0.10521 0.6919 0.10487 0.68657 0.10157 0.68194 C 0.09983 0.67963 0.09757 0.67824 0.09584 0.67616 C 0.09462 0.675 0.09393 0.67338 0.09289 0.67222 C 0.0915 0.67083 0.08993 0.66991 0.08855 0.66852 C 0.08299 0.6625 0.08855 0.66551 0.07987 0.66065 C 0.07691 0.65926 0.07396 0.6581 0.07118 0.65694 L 0.06684 0.65486 C 0.05608 0.65556 0.04549 0.65579 0.0349 0.65694 C 0.03195 0.65718 0.029 0.65833 0.02622 0.6588 C 0.02223 0.65949 0.01841 0.66019 0.01459 0.66065 C 0.0073 0.66157 2.77778E-7 0.66204 -0.00711 0.66273 L -0.00868 0.66852 L -0.00868 0.66852 C -0.02222 0.66921 -0.03576 0.66921 -0.04913 0.67037 C -0.05399 0.67083 -0.06475 0.67755 -0.06666 0.68009 C -0.06857 0.68264 -0.07031 0.68542 -0.07239 0.68773 C -0.07534 0.69097 -0.07934 0.69329 -0.08263 0.6956 C -0.08402 0.69745 -0.08559 0.69931 -0.08697 0.70139 C -0.08802 0.70301 -0.08854 0.70556 -0.08975 0.70718 C -0.09097 0.7088 -0.09288 0.70949 -0.09409 0.71088 C -0.09722 0.71458 -0.1 0.71875 -0.10277 0.72245 L -0.10572 0.72639 L -0.10711 0.73218 L -0.10711 0.73218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9" dur="15000" fill="hold"/>
                                        <p:tgtEl>
                                          <p:spTgt spid="29"/>
                                        </p:tgtEl>
                                        <p:attrNameLst>
                                          <p:attrName>ppt_x</p:attrName>
                                          <p:attrName>ppt_y</p:attrName>
                                        </p:attrNameLst>
                                      </p:cBhvr>
                                    </p:animMotion>
                                  </p:childTnLst>
                                </p:cTn>
                              </p:par>
                            </p:childTnLst>
                          </p:cTn>
                        </p:par>
                        <p:par>
                          <p:cTn id="10" fill="hold">
                            <p:stCondLst>
                              <p:cond delay="16500"/>
                            </p:stCondLst>
                            <p:childTnLst>
                              <p:par>
                                <p:cTn id="11" presetID="1" presetClass="exit" presetSubtype="0" fill="hold" nodeType="afterEffect">
                                  <p:stCondLst>
                                    <p:cond delay="0"/>
                                  </p:stCondLst>
                                  <p:childTnLst>
                                    <p:set>
                                      <p:cBhvr>
                                        <p:cTn id="1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822" y="2586780"/>
            <a:ext cx="2973184" cy="1780680"/>
          </a:xfrm>
        </p:spPr>
        <p:txBody>
          <a:bodyPr/>
          <a:lstStyle/>
          <a:p>
            <a:pPr marL="0" indent="0" algn="ctr">
              <a:buNone/>
            </a:pPr>
            <a:r>
              <a:rPr lang="en-US" sz="3600" dirty="0"/>
              <a:t>Lined with </a:t>
            </a:r>
            <a:r>
              <a:rPr lang="en-US" sz="3600" b="1" u="sng" dirty="0"/>
              <a:t>villi</a:t>
            </a:r>
            <a:r>
              <a:rPr lang="en-US" sz="3600" dirty="0"/>
              <a:t>: finger-like projections </a:t>
            </a:r>
          </a:p>
        </p:txBody>
      </p:sp>
      <p:pic>
        <p:nvPicPr>
          <p:cNvPr id="5" name="Picture 4"/>
          <p:cNvPicPr>
            <a:picLocks noChangeAspect="1"/>
          </p:cNvPicPr>
          <p:nvPr/>
        </p:nvPicPr>
        <p:blipFill>
          <a:blip r:embed="rId2"/>
          <a:stretch>
            <a:fillRect/>
          </a:stretch>
        </p:blipFill>
        <p:spPr>
          <a:xfrm>
            <a:off x="3229006" y="1238250"/>
            <a:ext cx="5627180" cy="5162550"/>
          </a:xfrm>
          <a:prstGeom prst="rect">
            <a:avLst/>
          </a:prstGeom>
        </p:spPr>
      </p:pic>
      <p:pic>
        <p:nvPicPr>
          <p:cNvPr id="4" name="Picture 3"/>
          <p:cNvPicPr>
            <a:picLocks noChangeAspect="1"/>
          </p:cNvPicPr>
          <p:nvPr/>
        </p:nvPicPr>
        <p:blipFill>
          <a:blip r:embed="rId3"/>
          <a:stretch>
            <a:fillRect/>
          </a:stretch>
        </p:blipFill>
        <p:spPr>
          <a:xfrm>
            <a:off x="4327040" y="553440"/>
            <a:ext cx="4664560" cy="5847360"/>
          </a:xfrm>
          <a:prstGeom prst="rect">
            <a:avLst/>
          </a:prstGeom>
        </p:spPr>
      </p:pic>
      <p:sp>
        <p:nvSpPr>
          <p:cNvPr id="18" name="Content Placeholder 2"/>
          <p:cNvSpPr txBox="1">
            <a:spLocks/>
          </p:cNvSpPr>
          <p:nvPr/>
        </p:nvSpPr>
        <p:spPr bwMode="auto">
          <a:xfrm>
            <a:off x="255822" y="710801"/>
            <a:ext cx="2973184" cy="5537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a:t>Each villus is composed of cells that have </a:t>
            </a:r>
            <a:r>
              <a:rPr lang="en-US" b="1" u="sng" kern="0" dirty="0"/>
              <a:t>microvilli</a:t>
            </a:r>
            <a:r>
              <a:rPr lang="en-US" kern="0" dirty="0"/>
              <a:t>.  Cells transport nutrients to the bloodstream through capillary beds to be distributed to the body cells</a:t>
            </a:r>
            <a:endParaRPr lang="en-US" b="1" u="sng" kern="0" dirty="0"/>
          </a:p>
        </p:txBody>
      </p:sp>
      <p:cxnSp>
        <p:nvCxnSpPr>
          <p:cNvPr id="21" name="Straight Arrow Connector 20"/>
          <p:cNvCxnSpPr/>
          <p:nvPr/>
        </p:nvCxnSpPr>
        <p:spPr>
          <a:xfrm>
            <a:off x="4648200" y="685800"/>
            <a:ext cx="1295400" cy="762000"/>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2" name="TextBox 21"/>
          <p:cNvSpPr txBox="1"/>
          <p:nvPr/>
        </p:nvSpPr>
        <p:spPr>
          <a:xfrm>
            <a:off x="3048000" y="476068"/>
            <a:ext cx="1752600" cy="400110"/>
          </a:xfrm>
          <a:prstGeom prst="rect">
            <a:avLst/>
          </a:prstGeom>
          <a:noFill/>
        </p:spPr>
        <p:txBody>
          <a:bodyPr wrap="square" rtlCol="0">
            <a:spAutoFit/>
          </a:bodyPr>
          <a:lstStyle/>
          <a:p>
            <a:pPr algn="ctr"/>
            <a:r>
              <a:rPr lang="en-US" sz="2000" b="1" dirty="0">
                <a:solidFill>
                  <a:srgbClr val="FF0000"/>
                </a:solidFill>
                <a:latin typeface="+mn-lt"/>
              </a:rPr>
              <a:t>Capillary bed</a:t>
            </a:r>
          </a:p>
        </p:txBody>
      </p:sp>
      <p:cxnSp>
        <p:nvCxnSpPr>
          <p:cNvPr id="23" name="Straight Arrow Connector 22"/>
          <p:cNvCxnSpPr/>
          <p:nvPr/>
        </p:nvCxnSpPr>
        <p:spPr>
          <a:xfrm flipH="1">
            <a:off x="7924800" y="876178"/>
            <a:ext cx="228600" cy="1028822"/>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7277100" y="510746"/>
            <a:ext cx="1752600" cy="400110"/>
          </a:xfrm>
          <a:prstGeom prst="rect">
            <a:avLst/>
          </a:prstGeom>
          <a:noFill/>
        </p:spPr>
        <p:txBody>
          <a:bodyPr wrap="square" rtlCol="0">
            <a:spAutoFit/>
          </a:bodyPr>
          <a:lstStyle/>
          <a:p>
            <a:pPr algn="ctr"/>
            <a:r>
              <a:rPr lang="en-US" sz="2000" b="1" dirty="0">
                <a:solidFill>
                  <a:srgbClr val="FF0000"/>
                </a:solidFill>
                <a:latin typeface="+mn-lt"/>
              </a:rPr>
              <a:t>Microvilli</a:t>
            </a:r>
          </a:p>
        </p:txBody>
      </p:sp>
      <p:sp>
        <p:nvSpPr>
          <p:cNvPr id="11" name="TextBox 10"/>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90178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pic>
        <p:nvPicPr>
          <p:cNvPr id="8" name="Picture 3">
            <a:extLst>
              <a:ext uri="{FF2B5EF4-FFF2-40B4-BE49-F238E27FC236}">
                <a16:creationId xmlns:a16="http://schemas.microsoft.com/office/drawing/2014/main" xmlns="" id="{7A22278B-76B4-4C81-BBBA-1BBF360E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262592"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90353"/>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027" y="152400"/>
            <a:ext cx="7772400" cy="4114800"/>
          </a:xfrm>
        </p:spPr>
        <p:txBody>
          <a:bodyPr/>
          <a:lstStyle/>
          <a:p>
            <a:pPr marL="0" indent="0" algn="ctr">
              <a:buNone/>
            </a:pPr>
            <a:r>
              <a:rPr lang="en-US" b="1" cap="small" dirty="0"/>
              <a:t>Let’s Compare…</a:t>
            </a:r>
          </a:p>
          <a:p>
            <a:pPr marL="0" indent="0" algn="ctr">
              <a:buNone/>
            </a:pPr>
            <a:r>
              <a:rPr lang="en-US" sz="2400" dirty="0"/>
              <a:t>If the small intestine were a simple smooth tube without folds and villi, the surface area would be the inside of the tube as seen below.</a:t>
            </a:r>
          </a:p>
        </p:txBody>
      </p:sp>
      <p:pic>
        <p:nvPicPr>
          <p:cNvPr id="4" name="Picture 3"/>
          <p:cNvPicPr>
            <a:picLocks noChangeAspect="1"/>
          </p:cNvPicPr>
          <p:nvPr/>
        </p:nvPicPr>
        <p:blipFill>
          <a:blip r:embed="rId2"/>
          <a:stretch>
            <a:fillRect/>
          </a:stretch>
        </p:blipFill>
        <p:spPr>
          <a:xfrm>
            <a:off x="386069" y="2621402"/>
            <a:ext cx="8605531" cy="3842519"/>
          </a:xfrm>
          <a:prstGeom prst="rect">
            <a:avLst/>
          </a:prstGeom>
        </p:spPr>
      </p:pic>
      <p:pic>
        <p:nvPicPr>
          <p:cNvPr id="5" name="Picture 4"/>
          <p:cNvPicPr>
            <a:picLocks noChangeAspect="1"/>
          </p:cNvPicPr>
          <p:nvPr/>
        </p:nvPicPr>
        <p:blipFill>
          <a:blip r:embed="rId3"/>
          <a:stretch>
            <a:fillRect/>
          </a:stretch>
        </p:blipFill>
        <p:spPr>
          <a:xfrm>
            <a:off x="352939" y="2621402"/>
            <a:ext cx="8295134" cy="3842519"/>
          </a:xfrm>
          <a:prstGeom prst="rect">
            <a:avLst/>
          </a:prstGeom>
        </p:spPr>
      </p:pic>
      <p:sp>
        <p:nvSpPr>
          <p:cNvPr id="15" name="TextBox 14"/>
          <p:cNvSpPr txBox="1"/>
          <p:nvPr/>
        </p:nvSpPr>
        <p:spPr>
          <a:xfrm>
            <a:off x="614306" y="685800"/>
            <a:ext cx="7772400" cy="2308324"/>
          </a:xfrm>
          <a:prstGeom prst="rect">
            <a:avLst/>
          </a:prstGeom>
          <a:noFill/>
        </p:spPr>
        <p:txBody>
          <a:bodyPr wrap="square" rtlCol="0">
            <a:spAutoFit/>
          </a:bodyPr>
          <a:lstStyle/>
          <a:p>
            <a:pPr algn="ctr"/>
            <a:r>
              <a:rPr lang="en-US" dirty="0">
                <a:latin typeface="+mn-lt"/>
              </a:rPr>
              <a:t>The gathering of the intestinal wall into folds lined with villi increases the surface area tremendously – imagine that the folds are a string and you are pulling  on the end with the arrow.  It would unravel to a length much greater than that of the smooth tube.  In fact, it’s surface area is comparable to a tennis court!  </a:t>
            </a:r>
          </a:p>
        </p:txBody>
      </p:sp>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1529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228600" y="1143000"/>
            <a:ext cx="4419600" cy="4343400"/>
          </a:xfrm>
        </p:spPr>
        <p:txBody>
          <a:bodyPr/>
          <a:lstStyle/>
          <a:p>
            <a:pPr marL="231775" indent="-231775" algn="ctr" eaLnBrk="1" hangingPunct="1">
              <a:lnSpc>
                <a:spcPct val="80000"/>
              </a:lnSpc>
              <a:buNone/>
            </a:pPr>
            <a:r>
              <a:rPr lang="en-US" sz="2600" dirty="0"/>
              <a:t>* Accessory Organs of Small Intestine:</a:t>
            </a:r>
          </a:p>
          <a:p>
            <a:pPr marL="990600" lvl="1" indent="-533400" algn="just" eaLnBrk="1" hangingPunct="1">
              <a:lnSpc>
                <a:spcPct val="80000"/>
              </a:lnSpc>
              <a:buFontTx/>
              <a:buAutoNum type="alphaLcPeriod"/>
            </a:pPr>
            <a:r>
              <a:rPr lang="en-US" sz="2600" b="1" u="sng" dirty="0"/>
              <a:t>Liver</a:t>
            </a:r>
            <a:r>
              <a:rPr lang="en-US" sz="2600" dirty="0"/>
              <a:t>: large red-brown organ that makes </a:t>
            </a:r>
            <a:r>
              <a:rPr lang="en-US" sz="2600" b="1" u="sng" dirty="0"/>
              <a:t>bile</a:t>
            </a:r>
          </a:p>
          <a:p>
            <a:pPr marL="990600" lvl="1" indent="-533400" algn="just" eaLnBrk="1" hangingPunct="1">
              <a:lnSpc>
                <a:spcPct val="80000"/>
              </a:lnSpc>
              <a:buFontTx/>
              <a:buAutoNum type="alphaLcPeriod"/>
            </a:pPr>
            <a:r>
              <a:rPr lang="en-US" sz="2600" b="1" u="sng" dirty="0"/>
              <a:t>Gallbladder</a:t>
            </a:r>
            <a:r>
              <a:rPr lang="en-US" sz="2600" dirty="0"/>
              <a:t>: </a:t>
            </a:r>
            <a:r>
              <a:rPr lang="en-US" sz="2600" b="1" u="sng" dirty="0"/>
              <a:t>stores bile</a:t>
            </a:r>
            <a:r>
              <a:rPr lang="en-US" sz="2600" dirty="0"/>
              <a:t> which is released into the S.I. and </a:t>
            </a:r>
            <a:r>
              <a:rPr lang="en-US" sz="2600" b="1" u="sng" dirty="0"/>
              <a:t>helps break down fat</a:t>
            </a:r>
            <a:endParaRPr lang="en-US" sz="2600" dirty="0"/>
          </a:p>
          <a:p>
            <a:pPr marL="990600" lvl="1" indent="-533400" algn="just" eaLnBrk="1" hangingPunct="1">
              <a:lnSpc>
                <a:spcPct val="80000"/>
              </a:lnSpc>
              <a:buFontTx/>
              <a:buAutoNum type="alphaLcPeriod"/>
            </a:pPr>
            <a:r>
              <a:rPr lang="en-US" sz="2600" b="1" u="sng" dirty="0"/>
              <a:t>Pancreas</a:t>
            </a:r>
            <a:r>
              <a:rPr lang="en-US" sz="2600" b="1" dirty="0"/>
              <a:t>: </a:t>
            </a:r>
            <a:r>
              <a:rPr lang="en-US" sz="2600" dirty="0"/>
              <a:t>makes digestive </a:t>
            </a:r>
            <a:r>
              <a:rPr lang="en-US" sz="2600" b="1" u="sng" dirty="0"/>
              <a:t>enzymes</a:t>
            </a:r>
            <a:r>
              <a:rPr lang="en-US" sz="2600" b="1" dirty="0"/>
              <a:t> </a:t>
            </a:r>
            <a:r>
              <a:rPr lang="en-US" sz="2600" dirty="0"/>
              <a:t>&amp; </a:t>
            </a:r>
            <a:r>
              <a:rPr lang="en-US" sz="2600" b="1" u="sng" dirty="0"/>
              <a:t>insulin </a:t>
            </a:r>
            <a:r>
              <a:rPr lang="en-US" sz="2600" dirty="0"/>
              <a:t>which </a:t>
            </a:r>
            <a:r>
              <a:rPr lang="en-US" sz="2600" b="1" u="sng" dirty="0"/>
              <a:t>regulates blood sugar</a:t>
            </a:r>
            <a:endParaRPr lang="en-US" sz="2600" dirty="0"/>
          </a:p>
          <a:p>
            <a:pPr marL="990600" lvl="1" indent="-533400" algn="just" eaLnBrk="1" hangingPunct="1">
              <a:lnSpc>
                <a:spcPct val="80000"/>
              </a:lnSpc>
              <a:buFontTx/>
              <a:buNone/>
            </a:pPr>
            <a:endParaRPr lang="en-US" sz="2600" dirty="0">
              <a:solidFill>
                <a:schemeClr val="accent2"/>
              </a:solidFill>
            </a:endParaRPr>
          </a:p>
          <a:p>
            <a:pPr marL="0" indent="0" algn="just" eaLnBrk="1" hangingPunct="1">
              <a:lnSpc>
                <a:spcPct val="80000"/>
              </a:lnSpc>
              <a:buNone/>
            </a:pPr>
            <a:endParaRPr lang="en-US" sz="2600" dirty="0"/>
          </a:p>
        </p:txBody>
      </p:sp>
      <p:pic>
        <p:nvPicPr>
          <p:cNvPr id="53254" name="Picture 6" descr="http://downloads.clipart.com/1092860.jpg?t=1355855945&amp;h=d8510bff6bb8463a709044e7807fbdc9&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69420"/>
            <a:ext cx="4191000" cy="618378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460500" y="9683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4275" name="AutoShape 3" descr="2Q=="/>
          <p:cNvSpPr>
            <a:spLocks noChangeAspect="1" noChangeArrowheads="1"/>
          </p:cNvSpPr>
          <p:nvPr/>
        </p:nvSpPr>
        <p:spPr bwMode="auto">
          <a:xfrm>
            <a:off x="3376613" y="2471738"/>
            <a:ext cx="2390775"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4276" name="AutoShape 4" descr="2Q=="/>
          <p:cNvSpPr>
            <a:spLocks noChangeAspect="1" noChangeArrowheads="1"/>
          </p:cNvSpPr>
          <p:nvPr/>
        </p:nvSpPr>
        <p:spPr bwMode="auto">
          <a:xfrm>
            <a:off x="3376613" y="2471738"/>
            <a:ext cx="2390775"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4279" name="Rectangle 10"/>
          <p:cNvSpPr>
            <a:spLocks noGrp="1" noChangeArrowheads="1"/>
          </p:cNvSpPr>
          <p:nvPr>
            <p:ph type="body" idx="1"/>
          </p:nvPr>
        </p:nvSpPr>
        <p:spPr>
          <a:xfrm>
            <a:off x="505559" y="838200"/>
            <a:ext cx="3609241" cy="5181600"/>
          </a:xfrm>
        </p:spPr>
        <p:txBody>
          <a:bodyPr/>
          <a:lstStyle/>
          <a:p>
            <a:pPr marL="401638" indent="-401638" algn="just" eaLnBrk="1" hangingPunct="1">
              <a:buFontTx/>
              <a:buAutoNum type="arabicPeriod" startAt="5"/>
            </a:pPr>
            <a:r>
              <a:rPr lang="en-US" sz="2400" b="1" u="sng" dirty="0"/>
              <a:t>Large</a:t>
            </a:r>
            <a:r>
              <a:rPr lang="en-US" sz="2400" u="sng" dirty="0"/>
              <a:t> </a:t>
            </a:r>
            <a:r>
              <a:rPr lang="en-US" sz="2400" b="1" u="sng" dirty="0"/>
              <a:t>intestine</a:t>
            </a:r>
            <a:r>
              <a:rPr lang="en-US" sz="2400" dirty="0"/>
              <a:t>: </a:t>
            </a:r>
            <a:r>
              <a:rPr lang="en-US" sz="2400" b="1" u="sng" dirty="0"/>
              <a:t>absorbs water</a:t>
            </a:r>
            <a:r>
              <a:rPr lang="en-US" sz="2400" b="1" dirty="0"/>
              <a:t> </a:t>
            </a:r>
            <a:r>
              <a:rPr lang="en-US" sz="2400" dirty="0"/>
              <a:t>from undigested </a:t>
            </a:r>
            <a:r>
              <a:rPr lang="en-US" sz="2400" dirty="0" err="1"/>
              <a:t>chyme</a:t>
            </a:r>
            <a:endParaRPr lang="en-US" sz="2400" dirty="0"/>
          </a:p>
          <a:p>
            <a:pPr marL="798513" lvl="1" indent="-392113" eaLnBrk="1" hangingPunct="1">
              <a:buFont typeface="+mj-lt"/>
              <a:buAutoNum type="alphaLcPeriod"/>
            </a:pPr>
            <a:r>
              <a:rPr lang="en-US" sz="2400" dirty="0" err="1"/>
              <a:t>Chyme</a:t>
            </a:r>
            <a:r>
              <a:rPr lang="en-US" sz="2400" dirty="0"/>
              <a:t> can be in L.I. as long as </a:t>
            </a:r>
            <a:r>
              <a:rPr lang="en-US" sz="2400" b="1" u="sng" dirty="0"/>
              <a:t>three days</a:t>
            </a:r>
            <a:endParaRPr lang="en-US" sz="2400" dirty="0"/>
          </a:p>
          <a:p>
            <a:pPr marL="798513" lvl="1" indent="-392113" algn="just" eaLnBrk="1" hangingPunct="1">
              <a:buFont typeface="+mj-lt"/>
              <a:buAutoNum type="alphaLcPeriod"/>
            </a:pPr>
            <a:r>
              <a:rPr lang="en-US" sz="2400" b="1" u="sng" dirty="0"/>
              <a:t>Appendix</a:t>
            </a:r>
            <a:r>
              <a:rPr lang="en-US" sz="2400" b="1" dirty="0"/>
              <a:t>:  </a:t>
            </a:r>
            <a:r>
              <a:rPr lang="en-US" sz="2400" dirty="0"/>
              <a:t>sac attached to the L.I. that is now known to provide immune support in the body</a:t>
            </a:r>
          </a:p>
          <a:p>
            <a:pPr marL="401638" indent="-401638" algn="just" eaLnBrk="1" hangingPunct="1">
              <a:buFontTx/>
              <a:buAutoNum type="arabicPeriod" startAt="5"/>
            </a:pPr>
            <a:r>
              <a:rPr lang="en-US" sz="2400" b="1" u="sng" dirty="0"/>
              <a:t>Rectum</a:t>
            </a:r>
            <a:r>
              <a:rPr lang="en-US" sz="2400" b="1" dirty="0"/>
              <a:t> </a:t>
            </a:r>
            <a:r>
              <a:rPr lang="en-US" sz="2400" dirty="0"/>
              <a:t>&amp; </a:t>
            </a:r>
            <a:r>
              <a:rPr lang="en-US" sz="2400" b="1" u="sng" dirty="0"/>
              <a:t>anus</a:t>
            </a:r>
            <a:r>
              <a:rPr lang="en-US" sz="2400" b="1" dirty="0"/>
              <a:t>: </a:t>
            </a:r>
            <a:r>
              <a:rPr lang="en-US" sz="2400" dirty="0"/>
              <a:t>control </a:t>
            </a:r>
            <a:r>
              <a:rPr lang="en-US" sz="2400" b="1" u="sng" dirty="0"/>
              <a:t>release of solid waste</a:t>
            </a:r>
            <a:r>
              <a:rPr lang="en-US" sz="2400" dirty="0"/>
              <a:t> (</a:t>
            </a:r>
            <a:r>
              <a:rPr lang="en-US" sz="2400" b="1" u="sng" dirty="0"/>
              <a:t>feces</a:t>
            </a:r>
            <a:r>
              <a:rPr lang="en-US" sz="2400" dirty="0"/>
              <a:t>) from body</a:t>
            </a:r>
          </a:p>
        </p:txBody>
      </p:sp>
      <p:pic>
        <p:nvPicPr>
          <p:cNvPr id="54283" name="Picture 11" descr="C:\Users\mzaher\AppData\Local\Microsoft\Windows\Temporary Internet Files\Content.IE5\65MB7NKT\MP90038581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4658" y="457200"/>
            <a:ext cx="4191000" cy="58674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Users\mzaher\AppData\Local\Microsoft\Windows\Temporary Internet Files\Content.IE5\LBDPPTKR\MP910221071[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98209" l="0" r="99609"/>
                    </a14:imgEffect>
                  </a14:imgLayer>
                </a14:imgProps>
              </a:ext>
              <a:ext uri="{28A0092B-C50C-407E-A947-70E740481C1C}">
                <a14:useLocalDpi xmlns:a14="http://schemas.microsoft.com/office/drawing/2010/main"/>
              </a:ext>
            </a:extLst>
          </a:blip>
          <a:srcRect/>
          <a:stretch>
            <a:fillRect/>
          </a:stretch>
        </p:blipFill>
        <p:spPr bwMode="auto">
          <a:xfrm>
            <a:off x="5767388" y="4964429"/>
            <a:ext cx="1065609" cy="1390651"/>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21" name="Teardrop 20"/>
          <p:cNvSpPr/>
          <p:nvPr/>
        </p:nvSpPr>
        <p:spPr>
          <a:xfrm rot="17507892">
            <a:off x="8092787" y="5433855"/>
            <a:ext cx="195935" cy="166235"/>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p:cNvSpPr/>
          <p:nvPr/>
        </p:nvSpPr>
        <p:spPr>
          <a:xfrm rot="17507892">
            <a:off x="8475278" y="5021236"/>
            <a:ext cx="195936" cy="166234"/>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ardrop 22"/>
          <p:cNvSpPr/>
          <p:nvPr/>
        </p:nvSpPr>
        <p:spPr>
          <a:xfrm rot="158344">
            <a:off x="7877503" y="4475881"/>
            <a:ext cx="195935"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ardrop 23"/>
          <p:cNvSpPr/>
          <p:nvPr/>
        </p:nvSpPr>
        <p:spPr>
          <a:xfrm rot="158344">
            <a:off x="7877503" y="3585822"/>
            <a:ext cx="195935"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ardrop 24"/>
          <p:cNvSpPr/>
          <p:nvPr/>
        </p:nvSpPr>
        <p:spPr>
          <a:xfrm rot="17377172">
            <a:off x="8629262" y="3008319"/>
            <a:ext cx="195935"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ardrop 25"/>
          <p:cNvSpPr/>
          <p:nvPr/>
        </p:nvSpPr>
        <p:spPr>
          <a:xfrm rot="414198">
            <a:off x="7324580" y="2106397"/>
            <a:ext cx="195936"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p:nvSpPr>
        <p:spPr>
          <a:xfrm rot="5748959">
            <a:off x="6243877" y="2655348"/>
            <a:ext cx="195935"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p:nvSpPr>
        <p:spPr>
          <a:xfrm rot="3780890">
            <a:off x="4583369" y="2860846"/>
            <a:ext cx="195936"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p:cNvSpPr/>
          <p:nvPr/>
        </p:nvSpPr>
        <p:spPr>
          <a:xfrm rot="1158557">
            <a:off x="4434571" y="4305790"/>
            <a:ext cx="178121" cy="215816"/>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ardrop 29"/>
          <p:cNvSpPr/>
          <p:nvPr/>
        </p:nvSpPr>
        <p:spPr>
          <a:xfrm rot="158344">
            <a:off x="7852362" y="3942481"/>
            <a:ext cx="195935" cy="167897"/>
          </a:xfrm>
          <a:prstGeom prst="teardrop">
            <a:avLst>
              <a:gd name="adj" fmla="val 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99 -0.01643 C -0.00972 -0.01852 -0.01511 -0.0206 -0.02066 -0.02315 C -0.02917 -0.03449 -0.03038 -0.03981 -0.04063 -0.04305 C -0.04809 -0.04977 -0.05434 -0.05579 -0.06233 -0.06088 C -0.06927 -0.07014 -0.07136 -0.07847 -0.0757 -0.08981 C -0.07865 -0.10648 -0.08038 -0.11967 -0.09236 -0.12754 C -0.10017 -0.14352 -0.09792 -0.13588 -0.1007 -0.14977 C -0.10226 -0.16829 -0.10226 -0.16157 -0.10226 -0.16967 C -0.10781 -0.19838 -0.10538 -0.22847 -0.11233 -0.25648 C -0.11511 -0.26805 -0.1158 -0.27639 -0.12222 -0.28542 C -0.12674 -0.30231 -0.1257 -0.32083 -0.1257 -0.33866 C -0.14271 -0.37338 -0.13004 -0.42454 -0.12899 -0.46088 C -0.12865 -0.47222 -0.12535 -0.48472 -0.12066 -0.49421 C -0.1191 -0.50579 -0.11806 -0.52708 -0.10729 -0.53194 C -0.10399 -0.53333 -0.10052 -0.53333 -0.09722 -0.53426 C -0.08854 -0.5368 -0.09583 -0.53634 -0.08889 -0.53634 C -0.08455 -0.54236 -0.0809 -0.54143 -0.0757 -0.54537 C -0.07222 -0.54792 -0.06892 -0.55116 -0.06563 -0.55417 C -0.06267 -0.55671 -0.05556 -0.55856 -0.05556 -0.55833 C -0.0375 -0.55393 -0.05434 -0.56111 -0.04392 -0.54977 C -0.04097 -0.54653 -0.03125 -0.54259 -0.02726 -0.54097 C -0.02431 -0.5287 -0.02309 -0.52569 -0.02726 -0.50764 C -0.02813 -0.50347 -0.03403 -0.49861 -0.03403 -0.49838 C -0.03906 -0.48495 -0.04392 -0.47222 -0.04896 -0.45856 C -0.04948 -0.45347 -0.05 -0.44815 -0.0507 -0.44305 C -0.05104 -0.44074 -0.05226 -0.43634 -0.05226 -0.43611 C -0.06007 -0.42616 -0.06233 -0.41319 -0.06736 -0.40092 C -0.06927 -0.39629 -0.07257 -0.39259 -0.07396 -0.3875 C -0.07639 -0.37824 -0.07431 -0.38217 -0.08056 -0.37639 C -0.08281 -0.37199 -0.08681 -0.36852 -0.08733 -0.36319 C -0.08837 -0.35185 -0.08958 -0.34259 -0.09236 -0.33194 C -0.09288 -0.32685 -0.09566 -0.30717 -0.09236 -0.30092 C -0.09097 -0.29838 -0.08785 -0.2993 -0.08559 -0.29861 C -0.07344 -0.2993 -0.06111 -0.29954 -0.04896 -0.30092 C -0.04045 -0.30185 -0.03559 -0.31342 -0.02899 -0.31875 C -0.02153 -0.32477 -0.00573 -0.32454 0.00104 -0.32523 C 0.01771 -0.33287 0.00451 -0.32801 0.0243 -0.33194 C 0.02708 -0.33241 0.03264 -0.33426 0.03264 -0.33403 C 0.05729 -0.33935 0.05121 -0.33842 0.08941 -0.33634 C 0.09514 -0.33148 0.09948 -0.32986 0.10608 -0.32754 C 0.12708 -0.30879 0.15625 -0.30764 0.18108 -0.30764 C 0.18524 -0.38449 0.18611 -0.40162 0.18611 -0.50092 C 0.18142 -0.51875 0.17517 -0.53518 0.16944 -0.55208 C 0.16371 -0.56875 0.16285 -0.58773 0.15937 -0.60532 C 0.15729 -0.63449 0.14878 -0.69467 0.16111 -0.71875 C 0.17656 -0.71805 0.19566 -0.72963 0.20764 -0.71643 C 0.21753 -0.70555 0.20799 -0.68217 0.20937 -0.66528 C 0.21007 -0.65602 0.21267 -0.65208 0.21597 -0.64537 C 0.21337 -0.62292 0.20989 -0.60254 0.20608 -0.58079 C 0.20555 -0.54977 0.20434 -0.51852 0.20434 -0.4875 C 0.20555 -0.45694 0.20608 -0.44421 0.21111 -0.41875 C 0.20989 -0.38379 0.21059 -0.37361 0.20104 -0.34745 C 0.1993 -0.33403 0.19514 -0.3169 0.1993 -0.30301 C 0.2 -0.30092 0.20434 -0.30092 0.20434 -0.30069 C 0.20573 -0.27708 0.20538 -0.25278 0.21111 -0.22986 C 0.21337 -0.2206 0.21389 -0.21667 0.21597 -0.20532 C 0.21684 -0.20069 0.21944 -0.1919 0.21944 -0.19167 C 0.21892 -0.18079 0.2191 -0.16944 0.21771 -0.15856 C 0.21684 -0.15208 0.21267 -0.14861 0.21267 -0.14097 C 0.21059 -0.11944 0.21059 -0.10023 0.19601 -0.0875 C 0.19375 -0.07778 0.19375 -0.06782 0.18611 -0.06319 C 0.18281 -0.06134 0.17934 -0.05995 0.17604 -0.05856 C 0.1743 -0.05787 0.17101 -0.05648 0.17101 -0.05625 C 0.16441 -0.04745 0.15885 -0.03866 0.15104 -0.03194 C 0.14566 -0.02106 0.14444 -0.01227 0.14444 0.00139 C 0.1401 0.01852 0.14601 -0.00254 0.13941 0.01458 C 0.13785 0.01875 0.13785 0.02384 0.13611 0.02801 C 0.1342 0.03264 0.13299 0.03912 0.12934 0.04144 C 0.12274 0.04583 0.11875 0.05162 0.11267 0.05695 C 0.10278 0.05232 0.11198 0.0581 0.10434 0.04792 C 0.09774 0.03912 0.09601 0.04051 0.09097 0.02801 C 0.0875 0.0081 0.08542 -0.01458 0.09444 -0.03194 C 0.09653 -0.04097 0.10104 -0.04884 0.10104 -0.05856 C 0.10469 -0.07106 0.1092 -0.08264 0.11441 -0.09421 C 0.11649 -0.09884 0.12101 -0.10764 0.12101 -0.10741 C 0.12309 -0.12338 0.12917 -0.13472 0.13264 -0.14977 C 0.13472 -0.17037 0.13871 -0.22315 0.11771 -0.23194 C 0.10764 -0.23125 0.09739 -0.23287 0.08767 -0.22986 C 0.08299 -0.22847 0.07986 -0.22245 0.07604 -0.21875 C 0.0743 -0.21713 0.07101 -0.21412 0.07101 -0.21389 C 0.06406 -0.20023 0.06406 -0.19861 0.06111 -0.1831 C 0.0592 -0.17292 0.05937 -0.17963 0.05937 -0.1743 C 0.0559 -0.16111 0.05243 -0.15092 0.04774 -0.13866 C 0.04844 -0.12384 0.05052 -0.10903 0.05104 -0.09421 C 0.05208 -0.06528 0.05139 -0.03634 0.05278 -0.00764 C 0.0533 0.00301 0.05799 0.02246 0.06267 0.03033 C 0.06684 0.0375 0.06389 0.03681 0.06771 0.03681 L 0.06944 0.09699 " pathEditMode="relative" rAng="0" ptsTypes="ffffffffffffffffffffffffffffffffffffffffffffffffffffffffffffffffffffffffffffffffffffffAA">
                                      <p:cBhvr>
                                        <p:cTn id="6" dur="13300" fill="hold"/>
                                        <p:tgtEl>
                                          <p:spTgt spid="8"/>
                                        </p:tgtEl>
                                        <p:attrNameLst>
                                          <p:attrName>ppt_x</p:attrName>
                                          <p:attrName>ppt_y</p:attrName>
                                        </p:attrNameLst>
                                      </p:cBhvr>
                                      <p:rCtr x="4236" y="-30000"/>
                                    </p:animMotion>
                                  </p:childTnLst>
                                </p:cTn>
                              </p:par>
                              <p:par>
                                <p:cTn id="7" presetID="0" presetClass="path" presetSubtype="0" accel="50000" decel="50000" fill="hold" grpId="0" nodeType="withEffect">
                                  <p:stCondLst>
                                    <p:cond delay="1900"/>
                                  </p:stCondLst>
                                  <p:childTnLst>
                                    <p:animMotion origin="layout" path="M -4.72222E-6 -5.92593E-6 C -0.00382 0.02986 0.00209 0.00277 -0.00677 0.01782 C -0.00989 0.02291 -0.01163 0.03703 -0.01337 0.04444 C -0.01284 0.06226 -0.01389 0.08009 -0.0118 0.09768 C -0.01146 0.09999 -0.00677 0.09999 -0.00677 0.09999 " pathEditMode="relative" ptsTypes="ffffA">
                                      <p:cBhvr>
                                        <p:cTn id="8" dur="2000" fill="hold"/>
                                        <p:tgtEl>
                                          <p:spTgt spid="29"/>
                                        </p:tgtEl>
                                        <p:attrNameLst>
                                          <p:attrName>ppt_x</p:attrName>
                                          <p:attrName>ppt_y</p:attrName>
                                        </p:attrNameLst>
                                      </p:cBhvr>
                                    </p:animMotion>
                                  </p:childTnLst>
                                </p:cTn>
                              </p:par>
                              <p:par>
                                <p:cTn id="9" presetID="0" presetClass="path" presetSubtype="0" accel="50000" decel="50000" fill="hold" grpId="0" nodeType="withEffect">
                                  <p:stCondLst>
                                    <p:cond delay="2700"/>
                                  </p:stCondLst>
                                  <p:childTnLst>
                                    <p:animMotion origin="layout" path="M -0.00035 -0.00046 C -0.00139 -0.00278 -0.00191 -0.00579 -0.00365 -0.00718 C -0.0066 -0.00972 -0.01372 -0.01158 -0.01372 -0.01158 C -0.03715 -0.01019 -0.04635 -0.01644 -0.06198 -0.00278 C -0.06389 0.00463 -0.06372 0.00162 -0.06372 0.00625 " pathEditMode="relative" ptsTypes="ffffA">
                                      <p:cBhvr>
                                        <p:cTn id="10" dur="1600" fill="hold"/>
                                        <p:tgtEl>
                                          <p:spTgt spid="28"/>
                                        </p:tgtEl>
                                        <p:attrNameLst>
                                          <p:attrName>ppt_x</p:attrName>
                                          <p:attrName>ppt_y</p:attrName>
                                        </p:attrNameLst>
                                      </p:cBhvr>
                                    </p:animMotion>
                                  </p:childTnLst>
                                </p:cTn>
                              </p:par>
                              <p:par>
                                <p:cTn id="11" presetID="0" presetClass="path" presetSubtype="0" accel="50000" decel="50000" fill="hold" grpId="0" nodeType="withEffect">
                                  <p:stCondLst>
                                    <p:cond delay="5100"/>
                                  </p:stCondLst>
                                  <p:childTnLst>
                                    <p:animMotion origin="layout" path="M -0.00105 0.00648 C 0.00191 -0.00047 0.00538 -0.00695 0.00677 -0.01412 C 0.0085 -0.02385 -0.00417 -0.03866 -0.00747 -0.04908 C -0.00903 -0.05139 -0.01094 -0.05417 -0.01233 -0.05672 C -0.01407 -0.05926 -0.01563 -0.06274 -0.01702 -0.06528 C -0.0217 -0.07061 -0.02934 -0.07755 -0.03299 -0.08519 C -0.04757 -0.11204 -0.02535 -0.07593 -0.0382 -0.09723 " pathEditMode="relative" rAng="7467534" ptsTypes="ffffffA">
                                      <p:cBhvr>
                                        <p:cTn id="12" dur="1700" fill="hold"/>
                                        <p:tgtEl>
                                          <p:spTgt spid="27"/>
                                        </p:tgtEl>
                                        <p:attrNameLst>
                                          <p:attrName>ppt_x</p:attrName>
                                          <p:attrName>ppt_y</p:attrName>
                                        </p:attrNameLst>
                                      </p:cBhvr>
                                      <p:rCtr x="-2326" y="-5926"/>
                                    </p:animMotion>
                                  </p:childTnLst>
                                </p:cTn>
                              </p:par>
                              <p:par>
                                <p:cTn id="13" presetID="0" presetClass="path" presetSubtype="0" accel="50000" decel="50000" fill="hold" grpId="0" nodeType="withEffect">
                                  <p:stCondLst>
                                    <p:cond delay="5700"/>
                                  </p:stCondLst>
                                  <p:childTnLst>
                                    <p:animMotion origin="layout" path="M -2.77778E-6 7.03704E-6 C -0.01163 0.00533 0.00122 -0.00208 -0.00833 0.00904 C -0.0151 0.01691 -0.01666 0.01714 -0.02343 0.02015 C -0.02795 0.03959 -0.025 0.02454 -0.025 0.06667 " pathEditMode="relative" ptsTypes="fffA">
                                      <p:cBhvr>
                                        <p:cTn id="14" dur="1800" fill="hold"/>
                                        <p:tgtEl>
                                          <p:spTgt spid="26"/>
                                        </p:tgtEl>
                                        <p:attrNameLst>
                                          <p:attrName>ppt_x</p:attrName>
                                          <p:attrName>ppt_y</p:attrName>
                                        </p:attrNameLst>
                                      </p:cBhvr>
                                    </p:animMotion>
                                  </p:childTnLst>
                                </p:cTn>
                              </p:par>
                              <p:par>
                                <p:cTn id="15" presetID="0" presetClass="path" presetSubtype="0" accel="50000" decel="50000" fill="hold" grpId="0" nodeType="withEffect">
                                  <p:stCondLst>
                                    <p:cond delay="6700"/>
                                  </p:stCondLst>
                                  <p:childTnLst>
                                    <p:animMotion origin="layout" path="M 0.00069 0.00023 C 0.00226 0.00902 0.00365 0.01481 0.00729 0.02245 C 0.00938 0.03287 0.01111 0.04236 0.01563 0.05138 C 0.01701 0.08518 0.01563 0.10347 0.01563 0.13796 " pathEditMode="relative" ptsTypes="fffA">
                                      <p:cBhvr>
                                        <p:cTn id="16" dur="2400" fill="hold"/>
                                        <p:tgtEl>
                                          <p:spTgt spid="25"/>
                                        </p:tgtEl>
                                        <p:attrNameLst>
                                          <p:attrName>ppt_x</p:attrName>
                                          <p:attrName>ppt_y</p:attrName>
                                        </p:attrNameLst>
                                      </p:cBhvr>
                                    </p:animMotion>
                                  </p:childTnLst>
                                </p:cTn>
                              </p:par>
                              <p:par>
                                <p:cTn id="17" presetID="0" presetClass="path" presetSubtype="0" accel="50000" decel="50000" fill="hold" grpId="0" nodeType="withEffect">
                                  <p:stCondLst>
                                    <p:cond delay="8000"/>
                                  </p:stCondLst>
                                  <p:childTnLst>
                                    <p:animMotion origin="layout" path="M 6.94444E-6 -3.33333E-6 C -0.02725 0.00231 -0.01927 -0.00116 -0.03663 0.00671 C -0.05381 0.01458 -0.02725 0.00254 -0.04826 0.01111 C -0.05173 0.0125 -0.05833 0.01574 -0.05833 0.01574 C -0.06024 0.02361 -0.06163 0.03171 -0.06163 0.04004 " pathEditMode="relative" ptsTypes="ffffA">
                                      <p:cBhvr>
                                        <p:cTn id="18" dur="1800" fill="hold"/>
                                        <p:tgtEl>
                                          <p:spTgt spid="24"/>
                                        </p:tgtEl>
                                        <p:attrNameLst>
                                          <p:attrName>ppt_x</p:attrName>
                                          <p:attrName>ppt_y</p:attrName>
                                        </p:attrNameLst>
                                      </p:cBhvr>
                                    </p:animMotion>
                                  </p:childTnLst>
                                </p:cTn>
                              </p:par>
                              <p:par>
                                <p:cTn id="19" presetID="0" presetClass="path" presetSubtype="0" accel="50000" decel="50000" fill="hold" grpId="0" nodeType="withEffect">
                                  <p:stCondLst>
                                    <p:cond delay="8400"/>
                                  </p:stCondLst>
                                  <p:childTnLst>
                                    <p:animMotion origin="layout" path="M -0.00173 0.00185 C -0.01666 -0.00139 -0.0177 -0.00232 -0.03506 -0.00023 C -0.0368 0.00208 -0.03802 0.00486 -0.0401 0.00648 C -0.04305 0.00879 -0.05 0.01088 -0.05 0.01111 C -0.05277 0.02477 -0.05173 0.01666 -0.05173 0.03518 " pathEditMode="relative" rAng="0" ptsTypes="ffffA">
                                      <p:cBhvr>
                                        <p:cTn id="20" dur="2000" fill="hold"/>
                                        <p:tgtEl>
                                          <p:spTgt spid="30"/>
                                        </p:tgtEl>
                                        <p:attrNameLst>
                                          <p:attrName>ppt_x</p:attrName>
                                          <p:attrName>ppt_y</p:attrName>
                                        </p:attrNameLst>
                                      </p:cBhvr>
                                      <p:rCtr x="-2552" y="1458"/>
                                    </p:animMotion>
                                  </p:childTnLst>
                                </p:cTn>
                              </p:par>
                              <p:par>
                                <p:cTn id="21" presetID="0" presetClass="path" presetSubtype="0" accel="50000" decel="50000" fill="hold" grpId="0" nodeType="withEffect">
                                  <p:stCondLst>
                                    <p:cond delay="8900"/>
                                  </p:stCondLst>
                                  <p:childTnLst>
                                    <p:animMotion origin="layout" path="M 6.94444E-6 2.96296E-6 C -0.01631 0.00162 -0.02152 0.00255 -0.03489 0.00671 C -0.03784 0.01065 -0.03993 0.01227 -0.04166 0.01783 C -0.04305 0.02222 -0.04496 0.03125 -0.04496 0.03125 C -0.04548 0.03634 -0.046 0.04167 -0.0467 0.04676 C -0.04704 0.04908 -0.04826 0.05347 -0.04826 0.05347 " pathEditMode="relative" ptsTypes="fffffA">
                                      <p:cBhvr>
                                        <p:cTn id="22" dur="2000" fill="hold"/>
                                        <p:tgtEl>
                                          <p:spTgt spid="23"/>
                                        </p:tgtEl>
                                        <p:attrNameLst>
                                          <p:attrName>ppt_x</p:attrName>
                                          <p:attrName>ppt_y</p:attrName>
                                        </p:attrNameLst>
                                      </p:cBhvr>
                                    </p:animMotion>
                                  </p:childTnLst>
                                </p:cTn>
                              </p:par>
                              <p:par>
                                <p:cTn id="23" presetID="0" presetClass="path" presetSubtype="0" accel="50000" decel="50000" fill="hold" grpId="0" nodeType="withEffect">
                                  <p:stCondLst>
                                    <p:cond delay="9200"/>
                                  </p:stCondLst>
                                  <p:childTnLst>
                                    <p:animMotion origin="layout" path="M -5.55556E-7 3.7037E-6 C 0.00556 -0.00741 0.01181 -0.01435 0.0184 -0.02014 C 0.02188 -0.0338 0.02969 -0.03125 0.03837 -0.03125 " pathEditMode="relative" ptsTypes="ffA">
                                      <p:cBhvr>
                                        <p:cTn id="24" dur="2000" fill="hold"/>
                                        <p:tgtEl>
                                          <p:spTgt spid="22"/>
                                        </p:tgtEl>
                                        <p:attrNameLst>
                                          <p:attrName>ppt_x</p:attrName>
                                          <p:attrName>ppt_y</p:attrName>
                                        </p:attrNameLst>
                                      </p:cBhvr>
                                    </p:animMotion>
                                  </p:childTnLst>
                                </p:cTn>
                              </p:par>
                              <p:par>
                                <p:cTn id="25" presetID="0" presetClass="path" presetSubtype="0" accel="50000" decel="50000" fill="hold" grpId="0" nodeType="withEffect">
                                  <p:stCondLst>
                                    <p:cond delay="9300"/>
                                  </p:stCondLst>
                                  <p:childTnLst>
                                    <p:animMotion origin="layout" path="M -1.66667E-6 -1.85185E-6 C 0.00729 0.00093 0.01597 -0.00162 0.0217 0.0044 C 0.02327 0.00602 0.02344 0.00949 0.025 0.01111 C 0.02795 0.01412 0.03177 0.01505 0.0349 0.01782 C 0.03733 0.02731 0.03993 0.03449 0.03993 0.04444 " pathEditMode="relative" ptsTypes="ffffA">
                                      <p:cBhvr>
                                        <p:cTn id="26" dur="2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6000" y="4716554"/>
            <a:ext cx="2216435" cy="2063757"/>
          </a:xfrm>
          <a:prstGeom prst="rect">
            <a:avLst/>
          </a:prstGeom>
        </p:spPr>
      </p:pic>
      <p:sp>
        <p:nvSpPr>
          <p:cNvPr id="56324" name="Text Box 4"/>
          <p:cNvSpPr txBox="1">
            <a:spLocks noChangeArrowheads="1"/>
          </p:cNvSpPr>
          <p:nvPr/>
        </p:nvSpPr>
        <p:spPr bwMode="auto">
          <a:xfrm>
            <a:off x="533400" y="17526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sz="1800"/>
          </a:p>
        </p:txBody>
      </p:sp>
      <p:sp>
        <p:nvSpPr>
          <p:cNvPr id="3" name="Rectangle 6"/>
          <p:cNvSpPr>
            <a:spLocks noChangeArrowheads="1"/>
          </p:cNvSpPr>
          <p:nvPr/>
        </p:nvSpPr>
        <p:spPr bwMode="auto">
          <a:xfrm>
            <a:off x="131346" y="152400"/>
            <a:ext cx="8860254" cy="4832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hangingPunct="0">
              <a:tabLst>
                <a:tab pos="457200" algn="l"/>
              </a:tabLst>
            </a:pPr>
            <a:r>
              <a:rPr lang="en-US" sz="3600" dirty="0"/>
              <a:t> </a:t>
            </a:r>
            <a:r>
              <a:rPr lang="en-US" sz="3600" b="1" dirty="0">
                <a:solidFill>
                  <a:schemeClr val="accent6"/>
                </a:solidFill>
                <a:hlinkClick r:id="rId3"/>
              </a:rPr>
              <a:t>Trek the Tract! </a:t>
            </a:r>
            <a:endParaRPr lang="en-US" sz="3600" b="1" dirty="0">
              <a:solidFill>
                <a:schemeClr val="accent6"/>
              </a:solidFill>
            </a:endParaRPr>
          </a:p>
          <a:p>
            <a:pPr lvl="0" algn="just" eaLnBrk="0" hangingPunct="0">
              <a:tabLst>
                <a:tab pos="457200" algn="l"/>
              </a:tabLst>
            </a:pPr>
            <a:r>
              <a:rPr kumimoji="0" lang="en-US" b="1" i="0" u="none" strike="noStrike" cap="none" normalizeH="0" baseline="0" dirty="0">
                <a:ln>
                  <a:noFill/>
                </a:ln>
                <a:solidFill>
                  <a:schemeClr val="tx1"/>
                </a:solidFill>
                <a:effectLst/>
                <a:latin typeface="+mn-lt"/>
                <a:ea typeface="Times New Roman" pitchFamily="18" charset="0"/>
                <a:cs typeface="Arial" pitchFamily="34" charset="0"/>
              </a:rPr>
              <a:t>Objective: </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To show the length of each organ involved in digestion and describe how food moves through the digestive system.</a:t>
            </a:r>
          </a:p>
          <a:p>
            <a:pPr lvl="0" algn="just" eaLnBrk="0" hangingPunct="0">
              <a:tabLst>
                <a:tab pos="457200" algn="l"/>
              </a:tabLst>
            </a:pPr>
            <a:r>
              <a:rPr lang="en-US" b="1" dirty="0">
                <a:latin typeface="+mn-lt"/>
                <a:cs typeface="Arial" pitchFamily="34" charset="0"/>
              </a:rPr>
              <a:t>Hypothesis:  </a:t>
            </a:r>
            <a:r>
              <a:rPr lang="en-US" sz="2000" dirty="0">
                <a:latin typeface="+mn-lt"/>
                <a:cs typeface="Arial" pitchFamily="34" charset="0"/>
              </a:rPr>
              <a:t>Make a hypothesis about the length of the digestive tract.  Which organ do you think is the longest?</a:t>
            </a:r>
            <a:endParaRPr kumimoji="0" lang="en-US" sz="2000" b="1" i="0" u="none" strike="noStrike" cap="none" normalizeH="0" baseline="0" dirty="0">
              <a:ln>
                <a:noFill/>
              </a:ln>
              <a:solidFill>
                <a:schemeClr val="tx1"/>
              </a:solidFill>
              <a:effectLst/>
              <a:latin typeface="+mn-lt"/>
              <a:cs typeface="Arial" pitchFamily="34" charset="0"/>
            </a:endParaRPr>
          </a:p>
          <a:p>
            <a:pPr marR="0" lvl="0" algn="just" defTabSz="914400" rtl="0" eaLnBrk="0" fontAlgn="base" latinLnBrk="0" hangingPunct="0">
              <a:lnSpc>
                <a:spcPct val="100000"/>
              </a:lnSpc>
              <a:spcBef>
                <a:spcPct val="0"/>
              </a:spcBef>
              <a:spcAft>
                <a:spcPct val="0"/>
              </a:spcAft>
              <a:buClrTx/>
              <a:buSzTx/>
              <a:tabLst>
                <a:tab pos="457200" algn="l"/>
              </a:tabLst>
            </a:pPr>
            <a:r>
              <a:rPr kumimoji="0" lang="en-US" b="1" i="0" u="none" strike="noStrike" cap="none" normalizeH="0" baseline="0" dirty="0">
                <a:ln>
                  <a:noFill/>
                </a:ln>
                <a:solidFill>
                  <a:schemeClr val="tx1"/>
                </a:solidFill>
                <a:effectLst/>
                <a:latin typeface="+mn-lt"/>
                <a:ea typeface="Times New Roman" pitchFamily="18" charset="0"/>
                <a:cs typeface="Arial" pitchFamily="34" charset="0"/>
              </a:rPr>
              <a:t>What You do:</a:t>
            </a:r>
            <a:endParaRPr kumimoji="0" lang="en-US" b="0" i="0" u="none" strike="noStrike" cap="none" normalizeH="0" baseline="0" dirty="0">
              <a:ln>
                <a:noFill/>
              </a:ln>
              <a:solidFill>
                <a:schemeClr val="tx1"/>
              </a:solidFill>
              <a:effectLst/>
              <a:latin typeface="+mn-lt"/>
              <a:cs typeface="Arial" pitchFamily="34" charset="0"/>
            </a:endParaRPr>
          </a:p>
          <a:p>
            <a:pPr marR="0" lvl="1" indent="-457200" algn="just" defTabSz="914400" rtl="0" eaLnBrk="0" fontAlgn="base" latinLnBrk="0" hangingPunct="0">
              <a:lnSpc>
                <a:spcPct val="100000"/>
              </a:lnSpc>
              <a:spcBef>
                <a:spcPct val="0"/>
              </a:spcBef>
              <a:spcAft>
                <a:spcPct val="0"/>
              </a:spcAft>
              <a:buClrTx/>
              <a:buSzTx/>
              <a:buFont typeface="+mj-lt"/>
              <a:buAutoNum type="arabicPeriod"/>
              <a:tabLst>
                <a:tab pos="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Use the chart to </a:t>
            </a: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measure out the length</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 of the organ you were assigned in the digestive tract using a </a:t>
            </a: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meter stick</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 and your </a:t>
            </a: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ticker</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tape</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  Cut that piece off of the roll.</a:t>
            </a:r>
            <a:endParaRPr kumimoji="0" lang="en-US" sz="2000" b="0" i="0" u="none" strike="noStrike" cap="none" normalizeH="0" baseline="0" dirty="0">
              <a:ln>
                <a:noFill/>
              </a:ln>
              <a:solidFill>
                <a:schemeClr val="tx1"/>
              </a:solidFill>
              <a:effectLst/>
              <a:latin typeface="+mn-lt"/>
              <a:cs typeface="Arial" pitchFamily="34" charset="0"/>
            </a:endParaRPr>
          </a:p>
          <a:p>
            <a:pPr marR="0" lvl="1" indent="-457200" algn="just" defTabSz="914400" rtl="0" eaLnBrk="0" fontAlgn="base" latinLnBrk="0" hangingPunct="0">
              <a:lnSpc>
                <a:spcPct val="100000"/>
              </a:lnSpc>
              <a:spcBef>
                <a:spcPct val="0"/>
              </a:spcBef>
              <a:spcAft>
                <a:spcPct val="0"/>
              </a:spcAft>
              <a:buClrTx/>
              <a:buSzTx/>
              <a:buFont typeface="+mj-lt"/>
              <a:buAutoNum type="arabicPeriod"/>
              <a:tabLst>
                <a:tab pos="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On your tape, write the name of the organ you were assigned down the length of the tape.  Write it in the center in large neat letters so the name can be seen from far away.  If possible, it should span the length of the ticker tape.</a:t>
            </a:r>
            <a:endParaRPr kumimoji="0" lang="en-US" sz="2000" b="0" i="0" u="none" strike="noStrike" cap="none" normalizeH="0" baseline="0" dirty="0">
              <a:ln>
                <a:noFill/>
              </a:ln>
              <a:solidFill>
                <a:schemeClr val="tx1"/>
              </a:solidFill>
              <a:effectLst/>
              <a:latin typeface="+mn-lt"/>
              <a:cs typeface="Arial" pitchFamily="34" charset="0"/>
            </a:endParaRPr>
          </a:p>
          <a:p>
            <a:pPr marR="0" lvl="1" indent="-457200" algn="just" defTabSz="914400" rtl="0" eaLnBrk="0" fontAlgn="base" latinLnBrk="0" hangingPunct="0">
              <a:lnSpc>
                <a:spcPct val="100000"/>
              </a:lnSpc>
              <a:spcBef>
                <a:spcPct val="0"/>
              </a:spcBef>
              <a:spcAft>
                <a:spcPct val="0"/>
              </a:spcAft>
              <a:buClrTx/>
              <a:buSzTx/>
              <a:buFont typeface="+mj-lt"/>
              <a:buAutoNum type="arabicPeriod"/>
              <a:tabLst>
                <a:tab pos="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At the center of your tape near the name, draw a picture of your organ.  If possible, it should span the length of the ticker tape.</a:t>
            </a:r>
            <a:endParaRPr kumimoji="0" lang="en-US" sz="2000" b="0" i="0" u="none" strike="noStrike" cap="none" normalizeH="0" baseline="0" dirty="0">
              <a:ln>
                <a:noFill/>
              </a:ln>
              <a:solidFill>
                <a:schemeClr val="tx1"/>
              </a:solidFill>
              <a:effectLst/>
              <a:latin typeface="+mn-lt"/>
              <a:cs typeface="Arial" pitchFamily="34" charset="0"/>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14800" y="1295401"/>
            <a:ext cx="4970843" cy="4628428"/>
          </a:xfrm>
          <a:prstGeom prst="rect">
            <a:avLst/>
          </a:prstGeom>
        </p:spPr>
      </p:pic>
      <p:sp>
        <p:nvSpPr>
          <p:cNvPr id="56324" name="Text Box 4"/>
          <p:cNvSpPr txBox="1">
            <a:spLocks noChangeArrowheads="1"/>
          </p:cNvSpPr>
          <p:nvPr/>
        </p:nvSpPr>
        <p:spPr bwMode="auto">
          <a:xfrm>
            <a:off x="533400" y="17526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endParaRPr lang="en-US" sz="1800"/>
          </a:p>
        </p:txBody>
      </p:sp>
      <p:sp>
        <p:nvSpPr>
          <p:cNvPr id="3" name="Rectangle 6"/>
          <p:cNvSpPr>
            <a:spLocks noChangeArrowheads="1"/>
          </p:cNvSpPr>
          <p:nvPr/>
        </p:nvSpPr>
        <p:spPr bwMode="auto">
          <a:xfrm>
            <a:off x="76200" y="350223"/>
            <a:ext cx="4800600" cy="60016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tab pos="457200" algn="l"/>
              </a:tabLst>
            </a:pPr>
            <a:r>
              <a:rPr kumimoji="0" lang="en-US" b="1" i="0" u="none" strike="noStrike" cap="none" normalizeH="0" baseline="0" dirty="0">
                <a:ln>
                  <a:noFill/>
                </a:ln>
                <a:solidFill>
                  <a:schemeClr val="tx1"/>
                </a:solidFill>
                <a:effectLst/>
                <a:latin typeface="+mn-lt"/>
                <a:ea typeface="Times New Roman" pitchFamily="18" charset="0"/>
                <a:cs typeface="Arial" pitchFamily="34" charset="0"/>
              </a:rPr>
              <a:t>What You do:</a:t>
            </a:r>
            <a:endParaRPr kumimoji="0" lang="en-US" b="0" i="0" u="none" strike="noStrike" cap="none" normalizeH="0" baseline="0" dirty="0">
              <a:ln>
                <a:noFill/>
              </a:ln>
              <a:solidFill>
                <a:schemeClr val="tx1"/>
              </a:solidFill>
              <a:effectLst/>
              <a:latin typeface="+mn-lt"/>
              <a:cs typeface="Arial" pitchFamily="34" charset="0"/>
            </a:endParaRPr>
          </a:p>
          <a:p>
            <a:pPr marR="0" lvl="1" indent="-457200" algn="just" defTabSz="914400" rtl="0" eaLnBrk="0" fontAlgn="base" latinLnBrk="0" hangingPunct="0">
              <a:lnSpc>
                <a:spcPct val="100000"/>
              </a:lnSpc>
              <a:spcBef>
                <a:spcPct val="0"/>
              </a:spcBef>
              <a:spcAft>
                <a:spcPct val="0"/>
              </a:spcAft>
              <a:buClrTx/>
              <a:buSzTx/>
              <a:buAutoNum type="arabicPeriod" startAt="4"/>
              <a:tabLst>
                <a:tab pos="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At the end of your tape, write the </a:t>
            </a:r>
            <a:r>
              <a:rPr kumimoji="0" lang="en-US" sz="2000" b="1" i="0" u="sng" strike="noStrike" cap="none" normalizeH="0" baseline="0" dirty="0">
                <a:ln>
                  <a:noFill/>
                </a:ln>
                <a:solidFill>
                  <a:schemeClr val="tx1"/>
                </a:solidFill>
                <a:effectLst/>
                <a:latin typeface="+mn-lt"/>
                <a:ea typeface="Times New Roman" pitchFamily="18" charset="0"/>
                <a:cs typeface="Arial" pitchFamily="34" charset="0"/>
              </a:rPr>
              <a:t>answers</a:t>
            </a: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 to the following questions in complete sentences:</a:t>
            </a:r>
            <a:endParaRPr kumimoji="0" lang="en-US" sz="2000" b="0" i="0" u="none" strike="noStrike" cap="none" normalizeH="0" baseline="0" dirty="0">
              <a:ln>
                <a:noFill/>
              </a:ln>
              <a:solidFill>
                <a:schemeClr val="tx1"/>
              </a:solidFill>
              <a:effectLst/>
              <a:latin typeface="+mn-lt"/>
              <a:cs typeface="Arial" pitchFamily="34" charset="0"/>
            </a:endParaRPr>
          </a:p>
          <a:p>
            <a:pPr marL="1371600" lvl="4" indent="-457200" algn="just" eaLnBrk="0" hangingPunct="0">
              <a:buFont typeface="+mj-lt"/>
              <a:buAutoNum type="alphaLcPeriod"/>
              <a:tabLst>
                <a:tab pos="0" algn="l"/>
              </a:tabLst>
            </a:pP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What is the function of this organ?</a:t>
            </a:r>
            <a:endParaRPr kumimoji="0" lang="en-US" sz="2000" b="1" i="0" u="none" strike="noStrike" cap="none" normalizeH="0" baseline="0" dirty="0">
              <a:ln>
                <a:noFill/>
              </a:ln>
              <a:solidFill>
                <a:schemeClr val="tx1"/>
              </a:solidFill>
              <a:effectLst/>
              <a:latin typeface="+mn-lt"/>
              <a:cs typeface="Arial" pitchFamily="34" charset="0"/>
            </a:endParaRPr>
          </a:p>
          <a:p>
            <a:pPr marL="1371600" lvl="4" indent="-457200" algn="just" eaLnBrk="0" hangingPunct="0">
              <a:buFont typeface="+mj-lt"/>
              <a:buAutoNum type="alphaLcPeriod"/>
              <a:tabLst>
                <a:tab pos="0" algn="l"/>
              </a:tabLst>
            </a:pP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What happens to food within this organ?</a:t>
            </a:r>
            <a:endParaRPr kumimoji="0" lang="en-US" sz="2000" b="1" i="0" u="none" strike="noStrike" cap="none" normalizeH="0" baseline="0" dirty="0">
              <a:ln>
                <a:noFill/>
              </a:ln>
              <a:solidFill>
                <a:schemeClr val="tx1"/>
              </a:solidFill>
              <a:effectLst/>
              <a:latin typeface="+mn-lt"/>
              <a:cs typeface="Arial" pitchFamily="34" charset="0"/>
            </a:endParaRPr>
          </a:p>
          <a:p>
            <a:pPr marL="1371600" lvl="4" indent="-457200" algn="just" eaLnBrk="0" hangingPunct="0">
              <a:buFont typeface="+mj-lt"/>
              <a:buAutoNum type="alphaLcPeriod"/>
              <a:tabLst>
                <a:tab pos="0" algn="l"/>
              </a:tabLst>
            </a:pPr>
            <a:r>
              <a:rPr kumimoji="0" lang="en-US" sz="2000" b="1" i="0" u="none" strike="noStrike" cap="none" normalizeH="0" baseline="0" dirty="0">
                <a:ln>
                  <a:noFill/>
                </a:ln>
                <a:solidFill>
                  <a:schemeClr val="tx1"/>
                </a:solidFill>
                <a:effectLst/>
                <a:latin typeface="+mn-lt"/>
                <a:ea typeface="Times New Roman" pitchFamily="18" charset="0"/>
                <a:cs typeface="Arial" pitchFamily="34" charset="0"/>
              </a:rPr>
              <a:t>Are there any other organs that interact with your organ?  If so, which ones? (what are the organs that come before or after your organ?  What accessory organs relate to your organ?</a:t>
            </a:r>
            <a:endParaRPr kumimoji="0" lang="en-US" sz="2000" b="1" i="0" u="none" strike="noStrike" cap="none" normalizeH="0" baseline="0" dirty="0">
              <a:ln>
                <a:noFill/>
              </a:ln>
              <a:solidFill>
                <a:schemeClr val="tx1"/>
              </a:solidFill>
              <a:effectLst/>
              <a:latin typeface="+mn-lt"/>
              <a:cs typeface="Arial"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mj-lt"/>
              <a:buAutoNum type="arabicPeriod" startAt="5"/>
              <a:tabLst>
                <a:tab pos="0" algn="l"/>
              </a:tabLst>
            </a:pPr>
            <a:r>
              <a:rPr kumimoji="0" lang="en-US" sz="2000" b="0" i="0" u="none" strike="noStrike" cap="none" normalizeH="0" baseline="0" dirty="0">
                <a:ln>
                  <a:noFill/>
                </a:ln>
                <a:solidFill>
                  <a:schemeClr val="tx1"/>
                </a:solidFill>
                <a:effectLst/>
                <a:latin typeface="+mn-lt"/>
                <a:ea typeface="Times New Roman" pitchFamily="18" charset="0"/>
                <a:cs typeface="Arial" pitchFamily="34" charset="0"/>
              </a:rPr>
              <a:t>Present your organ in the order in which food travels through the tract &amp; get it stapled in place.  When it’s all complete, we will hang it from the ceiling!!</a:t>
            </a:r>
            <a:endParaRPr kumimoji="0" lang="en-US" sz="2000" b="0" i="0" u="none" strike="noStrike" cap="none" normalizeH="0" baseline="0" dirty="0">
              <a:ln>
                <a:noFill/>
              </a:ln>
              <a:solidFill>
                <a:schemeClr val="tx1"/>
              </a:solidFill>
              <a:effectLst/>
              <a:latin typeface="+mn-lt"/>
              <a:cs typeface="Arial" pitchFamily="34" charset="0"/>
            </a:endParaRP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
        <p:nvSpPr>
          <p:cNvPr id="2" name="TextBox 1"/>
          <p:cNvSpPr txBox="1"/>
          <p:nvPr/>
        </p:nvSpPr>
        <p:spPr>
          <a:xfrm>
            <a:off x="7924800" y="6536323"/>
            <a:ext cx="1031051" cy="169277"/>
          </a:xfrm>
          <a:prstGeom prst="rect">
            <a:avLst/>
          </a:prstGeom>
          <a:noFill/>
        </p:spPr>
        <p:txBody>
          <a:bodyPr wrap="none" rtlCol="0">
            <a:spAutoFit/>
          </a:bodyPr>
          <a:lstStyle/>
          <a:p>
            <a:r>
              <a:rPr lang="en-US" sz="500" dirty="0">
                <a:solidFill>
                  <a:schemeClr val="bg1"/>
                </a:solidFill>
              </a:rPr>
              <a:t>dirty gerdy smelly mellie gnllc</a:t>
            </a:r>
          </a:p>
        </p:txBody>
      </p:sp>
    </p:spTree>
    <p:extLst>
      <p:ext uri="{BB962C8B-B14F-4D97-AF65-F5344CB8AC3E}">
        <p14:creationId xmlns:p14="http://schemas.microsoft.com/office/powerpoint/2010/main" val="314660210"/>
      </p:ext>
    </p:extLst>
  </p:cSld>
  <p:clrMapOvr>
    <a:masterClrMapping/>
  </p:clrMapOvr>
  <p:transition spd="slow">
    <p:cov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92100" y="843387"/>
            <a:ext cx="4648200" cy="518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2000" b="1" dirty="0">
              <a:latin typeface="+mn-lt"/>
            </a:endParaRPr>
          </a:p>
          <a:p>
            <a:pPr lvl="0" algn="just"/>
            <a:r>
              <a:rPr lang="en-US" altLang="en-US" dirty="0">
                <a:solidFill>
                  <a:srgbClr val="000000"/>
                </a:solidFill>
                <a:latin typeface="Calibri" panose="020F0502020204030204" pitchFamily="34" charset="0"/>
                <a:ea typeface="Times New Roman" panose="02020603050405020304" pitchFamily="18" charset="0"/>
              </a:rPr>
              <a:t>You’ve just taken a bite of your favorite food.  Where does it go?  What does it see?  How does it change?  Your meal has a story to tell about its journey through the digestive tract and the interactions it has with the accessory organs of the digestive system.  Your job is to express and illustrate this journey!</a:t>
            </a:r>
            <a:endParaRPr lang="en-US" altLang="en-US" dirty="0">
              <a:ea typeface="Times New Roman" panose="02020603050405020304" pitchFamily="18" charset="0"/>
            </a:endParaRP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004350341"/>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256092"/>
            <a:ext cx="4648200" cy="6297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20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endParaRPr lang="en-US" altLang="en-US" sz="2000" dirty="0">
              <a:ea typeface="Times New Roman" panose="02020603050405020304" pitchFamily="18" charset="0"/>
            </a:endParaRPr>
          </a:p>
          <a:p>
            <a:pPr lvl="0" algn="just"/>
            <a:r>
              <a:rPr lang="en-US" altLang="en-US" sz="2000" dirty="0">
                <a:latin typeface="Calibri" panose="020F0502020204030204" pitchFamily="34" charset="0"/>
                <a:ea typeface="Times New Roman" panose="02020603050405020304" pitchFamily="18" charset="0"/>
              </a:rPr>
              <a:t>For this project you will create an educational story for children from the point of view of a piece of food moving through the digestive system.  Your goal is to generate a </a:t>
            </a:r>
            <a:r>
              <a:rPr lang="en-US" altLang="en-US" sz="2000" b="1" u="sng" dirty="0">
                <a:latin typeface="Calibri" panose="020F0502020204030204" pitchFamily="34" charset="0"/>
                <a:ea typeface="Times New Roman" panose="02020603050405020304" pitchFamily="18" charset="0"/>
              </a:rPr>
              <a:t>well thought</a:t>
            </a:r>
            <a:r>
              <a:rPr lang="en-US" altLang="en-US" sz="2000" dirty="0">
                <a:latin typeface="Calibri" panose="020F0502020204030204" pitchFamily="34" charset="0"/>
                <a:ea typeface="Times New Roman" panose="02020603050405020304" pitchFamily="18" charset="0"/>
              </a:rPr>
              <a:t>, nicely </a:t>
            </a:r>
            <a:r>
              <a:rPr lang="en-US" altLang="en-US" sz="2000" b="1" u="sng" dirty="0">
                <a:latin typeface="Calibri" panose="020F0502020204030204" pitchFamily="34" charset="0"/>
                <a:ea typeface="Times New Roman" panose="02020603050405020304" pitchFamily="18" charset="0"/>
              </a:rPr>
              <a:t>illustrated</a:t>
            </a:r>
            <a:r>
              <a:rPr lang="en-US" altLang="en-US" sz="2000" dirty="0">
                <a:latin typeface="Calibri" panose="020F0502020204030204" pitchFamily="34" charset="0"/>
                <a:ea typeface="Times New Roman" panose="02020603050405020304" pitchFamily="18" charset="0"/>
              </a:rPr>
              <a:t> account of what food goes through inside your digestive organs.  This is a chance for you to be a gross as you want while using proper language and pictures in order to show the disgusting but fascinating facts of how your food is broken down.  </a:t>
            </a:r>
            <a:r>
              <a:rPr lang="en-US" altLang="en-US" sz="2000" i="1" dirty="0">
                <a:latin typeface="Calibri" panose="020F0502020204030204" pitchFamily="34" charset="0"/>
                <a:ea typeface="Times New Roman" panose="02020603050405020304" pitchFamily="18" charset="0"/>
              </a:rPr>
              <a:t>Be creative, it’s worth 150 points!!</a:t>
            </a:r>
            <a:endParaRPr lang="en-US" altLang="en-US" sz="2800" dirty="0">
              <a:latin typeface="Arial" panose="020B0604020202020204" pitchFamily="34" charset="0"/>
            </a:endParaRP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314757268"/>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164413"/>
            <a:ext cx="4648200" cy="65818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5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ctr"/>
            <a:r>
              <a:rPr lang="en-US" sz="1800" dirty="0">
                <a:latin typeface="+mn-lt"/>
              </a:rPr>
              <a:t>Your project must be well-written, illustrated, and address the following ELEVEN elements using your own materials or the story template provided by your teacher:  </a:t>
            </a:r>
          </a:p>
          <a:p>
            <a:pPr algn="just"/>
            <a:r>
              <a:rPr lang="en-US" sz="2000" b="1" dirty="0">
                <a:latin typeface="+mn-lt"/>
              </a:rPr>
              <a:t>1.  Introduction - Summary</a:t>
            </a:r>
            <a:r>
              <a:rPr lang="en-US" sz="2000" dirty="0">
                <a:latin typeface="+mn-lt"/>
              </a:rPr>
              <a:t>  </a:t>
            </a:r>
          </a:p>
          <a:p>
            <a:pPr algn="just"/>
            <a:r>
              <a:rPr lang="en-US" sz="2000" dirty="0">
                <a:latin typeface="+mn-lt"/>
              </a:rPr>
              <a:t>Include your NAME and CLASS PERIOD. Describe the project in a three sentences with ONE PICTURE of the whole digestive system</a:t>
            </a:r>
          </a:p>
          <a:p>
            <a:pPr algn="just"/>
            <a:r>
              <a:rPr lang="en-US" sz="2000" b="1" dirty="0">
                <a:latin typeface="+mn-lt"/>
              </a:rPr>
              <a:t>2.  Where am I? - The Plate</a:t>
            </a:r>
            <a:endParaRPr lang="en-US" sz="2000" dirty="0">
              <a:latin typeface="+mn-lt"/>
            </a:endParaRPr>
          </a:p>
          <a:p>
            <a:pPr algn="just"/>
            <a:r>
              <a:rPr lang="en-US" sz="2000" dirty="0">
                <a:latin typeface="+mn-lt"/>
              </a:rPr>
              <a:t>Show your main character sitting on a plate as a happy piece of food (whatever you choose).  Who is going to eat your piece of food – a person? An animal? Introduce the consumer here!</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23634055"/>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256092"/>
            <a:ext cx="4648200" cy="64248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just"/>
            <a:r>
              <a:rPr lang="en-US" sz="2000" b="1" dirty="0">
                <a:latin typeface="+mn-lt"/>
              </a:rPr>
              <a:t>3.  Where am I? - The Mouth: Teeth, Tongue, and Salivary Glands</a:t>
            </a:r>
            <a:endParaRPr lang="en-US" sz="2000" dirty="0">
              <a:latin typeface="+mn-lt"/>
            </a:endParaRPr>
          </a:p>
          <a:p>
            <a:pPr algn="just"/>
            <a:r>
              <a:rPr lang="en-US" sz="2000" dirty="0">
                <a:latin typeface="+mn-lt"/>
              </a:rPr>
              <a:t>Show the food as it moves into the mouth and gets changed into a ball of mush called a bolus.  Describe how the accessory organs of the mouth:  tongue, teeth, and saliva aid in both MECHANICAL and CHEMICAL digestion. </a:t>
            </a:r>
          </a:p>
          <a:p>
            <a:pPr algn="just"/>
            <a:r>
              <a:rPr lang="en-US" sz="2000" b="1" dirty="0">
                <a:latin typeface="+mn-lt"/>
              </a:rPr>
              <a:t>4.  Where am I? - The Esophagus </a:t>
            </a:r>
            <a:endParaRPr lang="en-US" sz="2000" dirty="0">
              <a:latin typeface="+mn-lt"/>
            </a:endParaRPr>
          </a:p>
          <a:p>
            <a:pPr algn="just"/>
            <a:r>
              <a:rPr lang="en-US" sz="2000" dirty="0">
                <a:latin typeface="+mn-lt"/>
              </a:rPr>
              <a:t>Here you should show the food moving out of the mouth and down the esophagus.  Explain the role of PERISTALSIS during your food’s time in the esophagus as it travels to the stomach.</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166512743"/>
      </p:ext>
    </p:extLst>
  </p:cSld>
  <p:clrMapOvr>
    <a:masterClrMapping/>
  </p:clrMapOvr>
  <p:transition spd="slow">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746894"/>
            <a:ext cx="4648200" cy="55015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just"/>
            <a:r>
              <a:rPr lang="en-US" sz="2000" b="1" dirty="0">
                <a:latin typeface="+mn-lt"/>
              </a:rPr>
              <a:t>5.  Where am I? - The Stomach </a:t>
            </a:r>
            <a:endParaRPr lang="en-US" sz="2000" dirty="0">
              <a:latin typeface="+mn-lt"/>
            </a:endParaRPr>
          </a:p>
          <a:p>
            <a:pPr algn="just"/>
            <a:r>
              <a:rPr lang="en-US" sz="2000" dirty="0">
                <a:latin typeface="+mn-lt"/>
              </a:rPr>
              <a:t>Your food has dropped into a giant sac filled with different GASTRIC JUICES; explain what these juices are and what they help to break down.  Show your food swimming in the pool of juices along with any previously eaten meals.  Discuss how both MECHANICAL and CHEMICAL digestion change you into </a:t>
            </a:r>
            <a:r>
              <a:rPr lang="en-US" sz="2000" dirty="0" err="1">
                <a:latin typeface="+mn-lt"/>
              </a:rPr>
              <a:t>chyme</a:t>
            </a:r>
            <a:r>
              <a:rPr lang="en-US" sz="2000" dirty="0">
                <a:latin typeface="+mn-lt"/>
              </a:rPr>
              <a:t> before you move on to the small intestine.</a:t>
            </a:r>
          </a:p>
          <a:p>
            <a:pPr algn="just"/>
            <a:r>
              <a:rPr lang="en-US" sz="2000" dirty="0">
                <a:latin typeface="+mn-lt"/>
              </a:rPr>
              <a:t> </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280491358"/>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6250" y="0"/>
            <a:ext cx="3924300" cy="6553200"/>
          </a:xfrm>
        </p:spPr>
        <p:txBody>
          <a:bodyPr/>
          <a:lstStyle/>
          <a:p>
            <a:pPr eaLnBrk="1" hangingPunct="1"/>
            <a:r>
              <a:rPr lang="en-US" sz="3600" b="1" dirty="0"/>
              <a:t>Different organs and tissues work together in an </a:t>
            </a:r>
            <a:r>
              <a:rPr lang="en-US" sz="3600" b="1" i="1" dirty="0"/>
              <a:t>organ system.</a:t>
            </a:r>
            <a:br>
              <a:rPr lang="en-US" sz="3600" b="1" i="1" dirty="0"/>
            </a:br>
            <a:r>
              <a:rPr lang="en-US" sz="3600" b="1" i="1" dirty="0"/>
              <a:t/>
            </a:r>
            <a:br>
              <a:rPr lang="en-US" sz="3600" b="1" i="1" dirty="0"/>
            </a:br>
            <a:r>
              <a:rPr lang="en-US" sz="3600" dirty="0"/>
              <a:t>An organism may have many - or only a few - organ systems.</a:t>
            </a:r>
            <a:endParaRPr lang="en-US" sz="3600" b="1" dirty="0"/>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grpSp>
        <p:nvGrpSpPr>
          <p:cNvPr id="4" name="Group 3">
            <a:extLst>
              <a:ext uri="{FF2B5EF4-FFF2-40B4-BE49-F238E27FC236}">
                <a16:creationId xmlns:a16="http://schemas.microsoft.com/office/drawing/2014/main" xmlns="" id="{839401F7-9D8E-428F-A1CA-F67088EFB203}"/>
              </a:ext>
            </a:extLst>
          </p:cNvPr>
          <p:cNvGrpSpPr/>
          <p:nvPr/>
        </p:nvGrpSpPr>
        <p:grpSpPr>
          <a:xfrm>
            <a:off x="5181600" y="152400"/>
            <a:ext cx="3200400" cy="6625799"/>
            <a:chOff x="6400800" y="609600"/>
            <a:chExt cx="2438400" cy="6088797"/>
          </a:xfrm>
        </p:grpSpPr>
        <p:pic>
          <p:nvPicPr>
            <p:cNvPr id="5" name="Picture 2">
              <a:extLst>
                <a:ext uri="{FF2B5EF4-FFF2-40B4-BE49-F238E27FC236}">
                  <a16:creationId xmlns:a16="http://schemas.microsoft.com/office/drawing/2014/main" xmlns="" id="{D03EE565-8BB9-4325-8A85-3468F1720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09600"/>
              <a:ext cx="2264229" cy="51876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xmlns="" id="{044DF05B-EF5A-4BDA-9241-430486DA6ECC}"/>
                </a:ext>
              </a:extLst>
            </p:cNvPr>
            <p:cNvSpPr txBox="1"/>
            <p:nvPr/>
          </p:nvSpPr>
          <p:spPr>
            <a:xfrm>
              <a:off x="6400800" y="5867400"/>
              <a:ext cx="2438400" cy="830997"/>
            </a:xfrm>
            <a:prstGeom prst="rect">
              <a:avLst/>
            </a:prstGeom>
            <a:noFill/>
          </p:spPr>
          <p:txBody>
            <a:bodyPr wrap="square" rtlCol="0">
              <a:spAutoFit/>
            </a:bodyPr>
            <a:lstStyle/>
            <a:p>
              <a:pPr algn="ctr"/>
              <a:r>
                <a:rPr lang="en-US" sz="2400" b="1" dirty="0"/>
                <a:t>The Circulatory</a:t>
              </a:r>
              <a:br>
                <a:rPr lang="en-US" sz="2400" b="1" dirty="0"/>
              </a:br>
              <a:r>
                <a:rPr lang="en-US" sz="2400" b="1" dirty="0"/>
                <a:t>System</a:t>
              </a:r>
            </a:p>
          </p:txBody>
        </p:sp>
      </p:grpSp>
    </p:spTree>
    <p:extLst>
      <p:ext uri="{BB962C8B-B14F-4D97-AF65-F5344CB8AC3E}">
        <p14:creationId xmlns:p14="http://schemas.microsoft.com/office/powerpoint/2010/main" val="2202027299"/>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487668"/>
            <a:ext cx="4648200" cy="598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just"/>
            <a:r>
              <a:rPr lang="en-US" sz="2000" b="1" dirty="0">
                <a:latin typeface="+mn-lt"/>
              </a:rPr>
              <a:t>6.  Where am I? – The Duodenum of the Small Intestine being squirted by pancreatic juices</a:t>
            </a:r>
            <a:endParaRPr lang="en-US" sz="2000" dirty="0">
              <a:latin typeface="+mn-lt"/>
            </a:endParaRPr>
          </a:p>
          <a:p>
            <a:pPr algn="just"/>
            <a:r>
              <a:rPr lang="en-US" sz="2000" dirty="0">
                <a:latin typeface="+mn-lt"/>
              </a:rPr>
              <a:t>You are in the duodenum, the beginning of the small intestine.  Show your food being showered by pancreatic juices while inside the small intestine.  Remember, food does not pass through the pancreas, but you should include a picture of this organ and describe ALL of its functions including how it aids in chemical digestion within the small intestine.</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560726906"/>
      </p:ext>
    </p:extLst>
  </p:cSld>
  <p:clrMapOvr>
    <a:masterClrMapping/>
  </p:clrMapOvr>
  <p:transition spd="slow">
    <p:cov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762000"/>
            <a:ext cx="4648200" cy="51937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just"/>
            <a:r>
              <a:rPr lang="en-US" sz="2000" b="1" dirty="0">
                <a:latin typeface="+mn-lt"/>
              </a:rPr>
              <a:t>7.  Where am I? - The Duodenum of the Small Intestine being squirted by bile </a:t>
            </a:r>
            <a:endParaRPr lang="en-US" sz="2000" dirty="0">
              <a:latin typeface="+mn-lt"/>
            </a:endParaRPr>
          </a:p>
          <a:p>
            <a:pPr algn="just"/>
            <a:r>
              <a:rPr lang="en-US" sz="2000" dirty="0">
                <a:latin typeface="+mn-lt"/>
              </a:rPr>
              <a:t>While still in the duodenum, show the food being squirted by bile within the small intestine. Remember, food does not pass through the liver or gallbladder, but you should include a picture of these organs and describe ALL of their functions including how they aid in chemical digestion within the small intestine.</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1237518686"/>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829047"/>
            <a:ext cx="4648200" cy="48859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r>
              <a:rPr lang="en-US" sz="2000" dirty="0">
                <a:latin typeface="+mn-lt"/>
              </a:rPr>
              <a:t> </a:t>
            </a:r>
          </a:p>
          <a:p>
            <a:pPr algn="just"/>
            <a:r>
              <a:rPr lang="en-US" sz="2000" b="1" dirty="0">
                <a:latin typeface="+mn-lt"/>
              </a:rPr>
              <a:t>8.  Where am I? - The Small Intestine </a:t>
            </a:r>
            <a:endParaRPr lang="en-US" sz="2000" dirty="0">
              <a:latin typeface="+mn-lt"/>
            </a:endParaRPr>
          </a:p>
          <a:p>
            <a:pPr algn="just"/>
            <a:r>
              <a:rPr lang="en-US" sz="2000" dirty="0">
                <a:latin typeface="+mn-lt"/>
              </a:rPr>
              <a:t>Here, your food has finished its short travel through the duodenum and has moved on to the rest of the small intestine - the jejunum, and the ileum.  Describe what happens as food moves through this long muscular tube lined with VILLI (finger-like projections).  Show &amp; describe what the villi do.  </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434113490"/>
      </p:ext>
    </p:extLst>
  </p:cSld>
  <p:clrMapOvr>
    <a:masterClrMapping/>
  </p:clrMapOvr>
  <p:transition spd="slow">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981447"/>
            <a:ext cx="4648200" cy="48859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just"/>
            <a:r>
              <a:rPr lang="en-US" sz="2000" b="1" dirty="0">
                <a:latin typeface="+mn-lt"/>
              </a:rPr>
              <a:t>9.  Where am I? - The Large Intestine </a:t>
            </a:r>
            <a:endParaRPr lang="en-US" sz="2000" dirty="0">
              <a:latin typeface="+mn-lt"/>
            </a:endParaRPr>
          </a:p>
          <a:p>
            <a:pPr algn="just"/>
            <a:r>
              <a:rPr lang="en-US" sz="2000" dirty="0">
                <a:latin typeface="+mn-lt"/>
              </a:rPr>
              <a:t>Here, your food is packed into a large tube with other bits of food as it slowly turns into waste. Explain what happens to your food in the large intestine and how it becomes a waste product.  Discuss how long food may spend in the large intestine before it moves on to the rectum and anus. </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942513163"/>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304800" y="1054671"/>
            <a:ext cx="4648200" cy="4578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Digestion Story:</a:t>
            </a:r>
          </a:p>
          <a:p>
            <a:pPr marL="0" indent="0" algn="ctr" eaLnBrk="1" hangingPunct="1">
              <a:lnSpc>
                <a:spcPct val="90000"/>
              </a:lnSpc>
              <a:buFontTx/>
              <a:buNone/>
            </a:pPr>
            <a:r>
              <a:rPr lang="en-US" sz="3600" b="1" dirty="0">
                <a:latin typeface="+mn-lt"/>
              </a:rPr>
              <a:t>An Epic Tale of Food’s Digestive Journey</a:t>
            </a:r>
          </a:p>
          <a:p>
            <a:pPr marL="0" indent="0" algn="ctr" eaLnBrk="1" hangingPunct="1">
              <a:lnSpc>
                <a:spcPct val="90000"/>
              </a:lnSpc>
              <a:buFontTx/>
              <a:buNone/>
            </a:pPr>
            <a:endParaRPr lang="en-US" sz="700" b="1" dirty="0">
              <a:latin typeface="+mn-lt"/>
            </a:endParaRPr>
          </a:p>
          <a:p>
            <a:pPr lvl="0" algn="just"/>
            <a:r>
              <a:rPr lang="en-US" altLang="en-US" sz="2800" b="1" dirty="0">
                <a:solidFill>
                  <a:srgbClr val="000000"/>
                </a:solidFill>
                <a:latin typeface="Calibri" panose="020F0502020204030204" pitchFamily="34" charset="0"/>
                <a:ea typeface="Times New Roman" panose="02020603050405020304" pitchFamily="18" charset="0"/>
              </a:rPr>
              <a:t>What You Do:</a:t>
            </a:r>
          </a:p>
          <a:p>
            <a:pPr algn="just"/>
            <a:r>
              <a:rPr lang="en-US" sz="2000" b="1" dirty="0">
                <a:latin typeface="+mn-lt"/>
              </a:rPr>
              <a:t>10.  Where am I? - The Rectum and Anus </a:t>
            </a:r>
            <a:endParaRPr lang="en-US" sz="2000" dirty="0">
              <a:latin typeface="+mn-lt"/>
            </a:endParaRPr>
          </a:p>
          <a:p>
            <a:pPr algn="just"/>
            <a:r>
              <a:rPr lang="en-US" sz="2000" dirty="0">
                <a:latin typeface="+mn-lt"/>
              </a:rPr>
              <a:t>Describe and illustrate the job of the Rectum and Anus.  What has your food now become?</a:t>
            </a:r>
          </a:p>
          <a:p>
            <a:pPr algn="just"/>
            <a:r>
              <a:rPr lang="en-US" sz="2000" dirty="0">
                <a:latin typeface="+mn-lt"/>
              </a:rPr>
              <a:t> </a:t>
            </a:r>
          </a:p>
          <a:p>
            <a:pPr algn="just"/>
            <a:r>
              <a:rPr lang="en-US" sz="2000" b="1" dirty="0">
                <a:latin typeface="+mn-lt"/>
              </a:rPr>
              <a:t>11.  Where am I? - The Toilet</a:t>
            </a:r>
            <a:endParaRPr lang="en-US" sz="2000" dirty="0">
              <a:latin typeface="+mn-lt"/>
            </a:endParaRPr>
          </a:p>
          <a:p>
            <a:pPr algn="just"/>
            <a:r>
              <a:rPr lang="en-US" sz="2000" dirty="0">
                <a:latin typeface="+mn-lt"/>
              </a:rPr>
              <a:t>Finally, you made it out of the body!  What happens next?? The big FLUSH!</a:t>
            </a:r>
          </a:p>
        </p:txBody>
      </p:sp>
      <p:pic>
        <p:nvPicPr>
          <p:cNvPr id="7" name="Picture 8" descr="MC90043812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030" y="1828800"/>
            <a:ext cx="411497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4154849795"/>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7200" y="1049821"/>
            <a:ext cx="4791075" cy="5019675"/>
          </a:xfrm>
          <a:prstGeom prst="rect">
            <a:avLst/>
          </a:prstGeom>
        </p:spPr>
      </p:pic>
      <p:sp>
        <p:nvSpPr>
          <p:cNvPr id="24580" name="Text Box 4"/>
          <p:cNvSpPr txBox="1">
            <a:spLocks noChangeArrowheads="1"/>
          </p:cNvSpPr>
          <p:nvPr/>
        </p:nvSpPr>
        <p:spPr bwMode="auto">
          <a:xfrm>
            <a:off x="228600" y="152400"/>
            <a:ext cx="4267200" cy="66849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marL="0" indent="0" algn="ctr" eaLnBrk="1" hangingPunct="1">
              <a:lnSpc>
                <a:spcPct val="90000"/>
              </a:lnSpc>
              <a:buFontTx/>
              <a:buNone/>
            </a:pPr>
            <a:r>
              <a:rPr lang="en-US" sz="3600" b="1" dirty="0">
                <a:latin typeface="+mn-lt"/>
              </a:rPr>
              <a:t>It’s Totally Tubular, Dude!</a:t>
            </a:r>
          </a:p>
          <a:p>
            <a:pPr marL="0" indent="0" algn="ctr" eaLnBrk="1" hangingPunct="1">
              <a:lnSpc>
                <a:spcPct val="90000"/>
              </a:lnSpc>
              <a:buFontTx/>
              <a:buNone/>
            </a:pPr>
            <a:endParaRPr lang="en-US" sz="2000" b="1" dirty="0">
              <a:latin typeface="+mn-lt"/>
            </a:endParaRPr>
          </a:p>
          <a:p>
            <a:pPr marL="0" indent="0" algn="just" eaLnBrk="1" hangingPunct="1">
              <a:lnSpc>
                <a:spcPct val="90000"/>
              </a:lnSpc>
              <a:buFontTx/>
              <a:buNone/>
            </a:pPr>
            <a:r>
              <a:rPr lang="en-US" b="1" dirty="0">
                <a:latin typeface="+mn-lt"/>
              </a:rPr>
              <a:t>Objective</a:t>
            </a:r>
            <a:r>
              <a:rPr lang="en-US" dirty="0">
                <a:latin typeface="+mn-lt"/>
              </a:rPr>
              <a:t>:  To learn the structure and function of the Cardiovascular and Lymphatic Systems</a:t>
            </a:r>
          </a:p>
          <a:p>
            <a:pPr marL="0" indent="0" algn="just" eaLnBrk="1" hangingPunct="1">
              <a:lnSpc>
                <a:spcPct val="90000"/>
              </a:lnSpc>
              <a:buFontTx/>
              <a:buNone/>
            </a:pPr>
            <a:endParaRPr lang="en-US" b="1" dirty="0">
              <a:latin typeface="+mn-lt"/>
            </a:endParaRPr>
          </a:p>
          <a:p>
            <a:pPr marL="0" indent="0" algn="just" eaLnBrk="1" hangingPunct="1">
              <a:lnSpc>
                <a:spcPct val="90000"/>
              </a:lnSpc>
              <a:buFontTx/>
              <a:buNone/>
            </a:pPr>
            <a:r>
              <a:rPr lang="en-US" b="1" dirty="0">
                <a:latin typeface="+mn-lt"/>
              </a:rPr>
              <a:t>Bell Work</a:t>
            </a:r>
            <a:r>
              <a:rPr lang="en-US" dirty="0">
                <a:latin typeface="+mn-lt"/>
              </a:rPr>
              <a:t>:  </a:t>
            </a:r>
          </a:p>
          <a:p>
            <a:pPr algn="just" eaLnBrk="1" hangingPunct="1"/>
            <a:r>
              <a:rPr lang="en-US" dirty="0">
                <a:latin typeface="+mn-lt"/>
              </a:rPr>
              <a:t>For the following, place the items in order from most simple to most complex:</a:t>
            </a:r>
          </a:p>
          <a:p>
            <a:pPr algn="just" eaLnBrk="1" hangingPunct="1"/>
            <a:endParaRPr lang="en-US" dirty="0">
              <a:latin typeface="+mn-lt"/>
            </a:endParaRPr>
          </a:p>
          <a:p>
            <a:pPr algn="ctr" eaLnBrk="1" hangingPunct="1"/>
            <a:r>
              <a:rPr lang="en-US" dirty="0">
                <a:latin typeface="+mn-lt"/>
              </a:rPr>
              <a:t>HEART</a:t>
            </a:r>
          </a:p>
          <a:p>
            <a:pPr algn="ctr" eaLnBrk="1" hangingPunct="1"/>
            <a:r>
              <a:rPr lang="en-US" dirty="0">
                <a:latin typeface="+mn-lt"/>
              </a:rPr>
              <a:t>BLOOD</a:t>
            </a:r>
          </a:p>
          <a:p>
            <a:pPr algn="ctr" eaLnBrk="1" hangingPunct="1"/>
            <a:r>
              <a:rPr lang="en-US" dirty="0">
                <a:latin typeface="+mn-lt"/>
              </a:rPr>
              <a:t>CIRCULATORY SYSTEM</a:t>
            </a:r>
          </a:p>
          <a:p>
            <a:pPr algn="ctr" eaLnBrk="1" hangingPunct="1"/>
            <a:r>
              <a:rPr lang="en-US" dirty="0">
                <a:latin typeface="+mn-lt"/>
              </a:rPr>
              <a:t>ERYTHROCYTE</a:t>
            </a:r>
          </a:p>
          <a:p>
            <a:pPr algn="just" eaLnBrk="1" hangingPunct="1"/>
            <a:endParaRPr lang="en-US" dirty="0">
              <a:latin typeface="+mn-lt"/>
            </a:endParaRPr>
          </a:p>
        </p:txBody>
      </p:sp>
      <p:sp>
        <p:nvSpPr>
          <p:cNvPr id="7" name="TextBox 6"/>
          <p:cNvSpPr txBox="1"/>
          <p:nvPr/>
        </p:nvSpPr>
        <p:spPr>
          <a:xfrm>
            <a:off x="430696" y="7010400"/>
            <a:ext cx="3810000" cy="1569660"/>
          </a:xfrm>
          <a:prstGeom prst="rect">
            <a:avLst/>
          </a:prstGeom>
          <a:solidFill>
            <a:schemeClr val="bg1"/>
          </a:solidFill>
        </p:spPr>
        <p:txBody>
          <a:bodyPr wrap="square" rtlCol="0">
            <a:spAutoFit/>
          </a:bodyPr>
          <a:lstStyle/>
          <a:p>
            <a:pPr algn="ctr"/>
            <a:r>
              <a:rPr lang="en-US" dirty="0">
                <a:latin typeface="+mn-lt"/>
              </a:rPr>
              <a:t>ERYTHROCYTE</a:t>
            </a:r>
          </a:p>
          <a:p>
            <a:pPr algn="ctr" eaLnBrk="1" hangingPunct="1"/>
            <a:r>
              <a:rPr lang="en-US" dirty="0">
                <a:latin typeface="+mn-lt"/>
              </a:rPr>
              <a:t>BLOOD </a:t>
            </a:r>
          </a:p>
          <a:p>
            <a:pPr algn="ctr" eaLnBrk="1" hangingPunct="1"/>
            <a:r>
              <a:rPr lang="en-US" dirty="0">
                <a:latin typeface="+mn-lt"/>
              </a:rPr>
              <a:t>HEART</a:t>
            </a:r>
          </a:p>
          <a:p>
            <a:pPr algn="ctr" eaLnBrk="1" hangingPunct="1"/>
            <a:r>
              <a:rPr lang="en-US" dirty="0">
                <a:latin typeface="+mn-lt"/>
              </a:rPr>
              <a:t>CIRCULATORY SYSTEM</a:t>
            </a:r>
          </a:p>
        </p:txBody>
      </p:sp>
      <p:sp>
        <p:nvSpPr>
          <p:cNvPr id="6" name="TextBox 5"/>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29390738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95 0.03195 L 0.00295 -0.31134 " pathEditMode="relative" rAng="0" ptsTypes="AA">
                                      <p:cBhvr>
                                        <p:cTn id="6" dur="2000" fill="hold"/>
                                        <p:tgtEl>
                                          <p:spTgt spid="7"/>
                                        </p:tgtEl>
                                        <p:attrNameLst>
                                          <p:attrName>ppt_x</p:attrName>
                                          <p:attrName>ppt_y</p:attrName>
                                        </p:attrNameLst>
                                      </p:cBhvr>
                                      <p:rCtr x="0"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2583" y="76200"/>
            <a:ext cx="8915401" cy="2971800"/>
          </a:xfrm>
        </p:spPr>
        <p:txBody>
          <a:bodyPr/>
          <a:lstStyle/>
          <a:p>
            <a:pPr marL="57150" indent="-57150" eaLnBrk="1" hangingPunct="1">
              <a:buFontTx/>
              <a:buNone/>
            </a:pPr>
            <a:r>
              <a:rPr lang="en-US" sz="2400" b="1" cap="small" dirty="0"/>
              <a:t>Three Types of Circulation</a:t>
            </a:r>
            <a:r>
              <a:rPr lang="en-US" sz="2400" b="1" dirty="0"/>
              <a:t>:</a:t>
            </a:r>
          </a:p>
          <a:p>
            <a:pPr marL="857250" lvl="1" indent="-514350" algn="just" eaLnBrk="1" hangingPunct="1">
              <a:buFont typeface="+mj-lt"/>
              <a:buAutoNum type="arabicPeriod"/>
            </a:pPr>
            <a:r>
              <a:rPr lang="en-US" sz="2400" b="1" u="sng" dirty="0"/>
              <a:t>Coronary</a:t>
            </a:r>
            <a:r>
              <a:rPr lang="en-US" sz="2400" dirty="0"/>
              <a:t>:  arteries and veins </a:t>
            </a:r>
            <a:r>
              <a:rPr lang="en-US" sz="2400" b="1" u="sng" dirty="0"/>
              <a:t>supply the heart</a:t>
            </a:r>
            <a:r>
              <a:rPr lang="en-US" sz="2400" b="1" dirty="0"/>
              <a:t> </a:t>
            </a:r>
            <a:r>
              <a:rPr lang="en-US" sz="2400" dirty="0"/>
              <a:t>with blood</a:t>
            </a:r>
            <a:endParaRPr lang="en-US" sz="2400" b="1" u="sng" dirty="0"/>
          </a:p>
          <a:p>
            <a:pPr marL="857250" lvl="1" indent="-514350" algn="just" eaLnBrk="1" hangingPunct="1">
              <a:buFont typeface="+mj-lt"/>
              <a:buAutoNum type="arabicPeriod"/>
            </a:pPr>
            <a:r>
              <a:rPr lang="en-US" sz="2400" b="1" u="sng" dirty="0"/>
              <a:t>Pulmonary</a:t>
            </a:r>
            <a:r>
              <a:rPr lang="en-US" sz="2400" dirty="0"/>
              <a:t>:  pulmonary artery carries deoxygenated </a:t>
            </a:r>
            <a:r>
              <a:rPr lang="en-US" sz="2400" b="1" u="sng" dirty="0"/>
              <a:t>blood to the lungs</a:t>
            </a:r>
            <a:r>
              <a:rPr lang="en-US" sz="2400" b="1" dirty="0"/>
              <a:t> </a:t>
            </a:r>
            <a:r>
              <a:rPr lang="en-US" sz="2400" dirty="0"/>
              <a:t>to release CO2 and pulmonary vein carries oxygenated blood back to the heart </a:t>
            </a:r>
            <a:endParaRPr lang="en-US" sz="2400" b="1" u="sng" dirty="0"/>
          </a:p>
          <a:p>
            <a:pPr marL="857250" lvl="1" indent="-514350" algn="just" eaLnBrk="1" hangingPunct="1">
              <a:buFont typeface="+mj-lt"/>
              <a:buAutoNum type="arabicPeriod"/>
            </a:pPr>
            <a:r>
              <a:rPr lang="en-US" sz="2400" b="1" u="sng" dirty="0"/>
              <a:t>Systemic</a:t>
            </a:r>
            <a:r>
              <a:rPr lang="en-US" sz="2400" dirty="0"/>
              <a:t>:  arteries bring oxygenated </a:t>
            </a:r>
            <a:r>
              <a:rPr lang="en-US" sz="2400" b="1" u="sng" dirty="0"/>
              <a:t>blood to body cells</a:t>
            </a:r>
            <a:r>
              <a:rPr lang="en-US" sz="2400" b="1" dirty="0"/>
              <a:t> </a:t>
            </a:r>
            <a:r>
              <a:rPr lang="en-US" sz="2400" dirty="0"/>
              <a:t>and veins return deoxygenated blood back to heart</a:t>
            </a:r>
            <a:endParaRPr lang="en-US" sz="2400" b="1" u="sng" dirty="0"/>
          </a:p>
        </p:txBody>
      </p:sp>
      <p:sp>
        <p:nvSpPr>
          <p:cNvPr id="3" name="Rectangle 2"/>
          <p:cNvSpPr/>
          <p:nvPr/>
        </p:nvSpPr>
        <p:spPr>
          <a:xfrm>
            <a:off x="152400" y="2514600"/>
            <a:ext cx="457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5652" y="3048000"/>
            <a:ext cx="8811986" cy="3551583"/>
            <a:chOff x="-1676400" y="2500744"/>
            <a:chExt cx="9601200" cy="3366655"/>
          </a:xfrm>
        </p:grpSpPr>
        <p:pic>
          <p:nvPicPr>
            <p:cNvPr id="4" name="Picture 3"/>
            <p:cNvPicPr>
              <a:picLocks noChangeAspect="1"/>
            </p:cNvPicPr>
            <p:nvPr/>
          </p:nvPicPr>
          <p:blipFill rotWithShape="1">
            <a:blip r:embed="rId2"/>
            <a:srcRect l="1764" t="23965" r="7647" b="12130"/>
            <a:stretch/>
          </p:blipFill>
          <p:spPr>
            <a:xfrm>
              <a:off x="-1676400" y="2500744"/>
              <a:ext cx="9601200" cy="3366655"/>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p14:cNvContentPartPr/>
                <p14:nvPr/>
              </p14:nvContentPartPr>
              <p14:xfrm>
                <a:off x="6324600" y="4648200"/>
                <a:ext cx="457200" cy="184984"/>
              </p14:xfrm>
            </p:contentPart>
          </mc:Choice>
          <mc:Fallback xmlns="">
            <p:pic>
              <p:nvPicPr>
                <p:cNvPr id="17" name="Ink 16"/>
                <p:cNvPicPr/>
                <p:nvPr/>
              </p:nvPicPr>
              <p:blipFill>
                <a:blip r:embed="rId4"/>
                <a:stretch>
                  <a:fillRect/>
                </a:stretch>
              </p:blipFill>
              <p:spPr>
                <a:xfrm>
                  <a:off x="6312837" y="4646837"/>
                  <a:ext cx="469748" cy="197248"/>
                </a:xfrm>
                <a:prstGeom prst="rect">
                  <a:avLst/>
                </a:prstGeom>
              </p:spPr>
            </p:pic>
          </mc:Fallback>
        </mc:AlternateContent>
      </p:gr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3199227373"/>
      </p:ext>
    </p:extLst>
  </p:cSld>
  <p:clrMapOvr>
    <a:masterClrMapping/>
  </p:clrMapOvr>
  <p:transition spd="slow">
    <p:cove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228599" y="228600"/>
            <a:ext cx="8577943" cy="2590800"/>
          </a:xfrm>
        </p:spPr>
        <p:txBody>
          <a:bodyPr/>
          <a:lstStyle/>
          <a:p>
            <a:pPr marL="57150" indent="-57150" eaLnBrk="1" hangingPunct="1">
              <a:buFontTx/>
              <a:buNone/>
            </a:pPr>
            <a:r>
              <a:rPr lang="en-US" sz="2800" b="1" cap="small" dirty="0"/>
              <a:t>Function</a:t>
            </a:r>
            <a:r>
              <a:rPr lang="en-US" sz="2800" b="1" dirty="0"/>
              <a:t>:</a:t>
            </a:r>
          </a:p>
          <a:p>
            <a:pPr marL="857250" lvl="1" indent="-514350" algn="just" eaLnBrk="1" hangingPunct="1">
              <a:buFont typeface="+mj-lt"/>
              <a:buAutoNum type="arabicPeriod"/>
            </a:pPr>
            <a:r>
              <a:rPr lang="en-US" dirty="0"/>
              <a:t>Carry </a:t>
            </a:r>
            <a:r>
              <a:rPr lang="en-US" b="1" u="sng" dirty="0"/>
              <a:t>nutrients </a:t>
            </a:r>
            <a:r>
              <a:rPr lang="en-US" dirty="0"/>
              <a:t>&amp; </a:t>
            </a:r>
            <a:r>
              <a:rPr lang="en-US" b="1" u="sng" dirty="0"/>
              <a:t>oxygen</a:t>
            </a:r>
            <a:r>
              <a:rPr lang="en-US" dirty="0"/>
              <a:t> </a:t>
            </a:r>
            <a:r>
              <a:rPr lang="en-US" b="1" u="sng" dirty="0"/>
              <a:t>to</a:t>
            </a:r>
            <a:r>
              <a:rPr lang="en-US" dirty="0"/>
              <a:t> cells &amp; </a:t>
            </a:r>
            <a:r>
              <a:rPr lang="en-US" b="1" u="sng" dirty="0"/>
              <a:t>waste</a:t>
            </a:r>
            <a:r>
              <a:rPr lang="en-US" b="1" dirty="0"/>
              <a:t> </a:t>
            </a:r>
            <a:r>
              <a:rPr lang="en-US" dirty="0"/>
              <a:t>and </a:t>
            </a:r>
            <a:r>
              <a:rPr lang="en-US" b="1" u="sng" dirty="0"/>
              <a:t>carbon dioxide</a:t>
            </a:r>
            <a:r>
              <a:rPr lang="en-US" b="1" dirty="0"/>
              <a:t> </a:t>
            </a:r>
            <a:r>
              <a:rPr lang="en-US" b="1" u="sng" dirty="0"/>
              <a:t>away</a:t>
            </a:r>
            <a:r>
              <a:rPr lang="en-US" b="1" dirty="0"/>
              <a:t> </a:t>
            </a:r>
            <a:r>
              <a:rPr lang="en-US" dirty="0"/>
              <a:t>from cells</a:t>
            </a:r>
          </a:p>
          <a:p>
            <a:pPr marL="857250" lvl="1" indent="-514350" eaLnBrk="1" hangingPunct="1">
              <a:buFont typeface="+mj-lt"/>
              <a:buAutoNum type="arabicPeriod"/>
            </a:pPr>
            <a:r>
              <a:rPr lang="en-US" dirty="0"/>
              <a:t>Contains cells that </a:t>
            </a:r>
            <a:r>
              <a:rPr lang="en-US" b="1" u="sng" dirty="0"/>
              <a:t>fight disease</a:t>
            </a:r>
          </a:p>
          <a:p>
            <a:pPr marL="857250" lvl="1" indent="-514350" eaLnBrk="1" hangingPunct="1">
              <a:buFont typeface="+mj-lt"/>
              <a:buAutoNum type="arabicPeriod"/>
            </a:pPr>
            <a:r>
              <a:rPr lang="en-US" sz="2800" dirty="0"/>
              <a:t>Includes</a:t>
            </a:r>
            <a:r>
              <a:rPr lang="en-US" sz="2800" b="1" dirty="0"/>
              <a:t> </a:t>
            </a:r>
            <a:r>
              <a:rPr lang="en-US" sz="2800" b="1" u="sng" dirty="0"/>
              <a:t>heart</a:t>
            </a:r>
            <a:r>
              <a:rPr lang="en-US" sz="2800" dirty="0"/>
              <a:t>, </a:t>
            </a:r>
            <a:r>
              <a:rPr lang="en-US" sz="2800" b="1" u="sng" dirty="0"/>
              <a:t>blood vessels</a:t>
            </a:r>
            <a:r>
              <a:rPr lang="en-US" sz="2800" dirty="0"/>
              <a:t>, </a:t>
            </a:r>
            <a:r>
              <a:rPr lang="en-US" sz="2800" b="1" u="sng" dirty="0"/>
              <a:t>blood</a:t>
            </a:r>
          </a:p>
        </p:txBody>
      </p:sp>
      <p:sp>
        <p:nvSpPr>
          <p:cNvPr id="3" name="Rectangle 2"/>
          <p:cNvSpPr/>
          <p:nvPr/>
        </p:nvSpPr>
        <p:spPr>
          <a:xfrm>
            <a:off x="152400" y="2514600"/>
            <a:ext cx="457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5652" y="2849217"/>
            <a:ext cx="8811986" cy="3551583"/>
            <a:chOff x="-1676400" y="2500744"/>
            <a:chExt cx="9601200" cy="3366655"/>
          </a:xfrm>
        </p:grpSpPr>
        <p:pic>
          <p:nvPicPr>
            <p:cNvPr id="4" name="Picture 3"/>
            <p:cNvPicPr>
              <a:picLocks noChangeAspect="1"/>
            </p:cNvPicPr>
            <p:nvPr/>
          </p:nvPicPr>
          <p:blipFill rotWithShape="1">
            <a:blip r:embed="rId2"/>
            <a:srcRect l="1764" t="23965" r="7647" b="12130"/>
            <a:stretch/>
          </p:blipFill>
          <p:spPr>
            <a:xfrm>
              <a:off x="-1676400" y="2500744"/>
              <a:ext cx="9601200" cy="3366655"/>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p14:cNvContentPartPr/>
                <p14:nvPr/>
              </p14:nvContentPartPr>
              <p14:xfrm>
                <a:off x="6324600" y="4648200"/>
                <a:ext cx="457200" cy="184984"/>
              </p14:xfrm>
            </p:contentPart>
          </mc:Choice>
          <mc:Fallback xmlns="">
            <p:pic>
              <p:nvPicPr>
                <p:cNvPr id="17" name="Ink 16"/>
                <p:cNvPicPr/>
                <p:nvPr/>
              </p:nvPicPr>
              <p:blipFill>
                <a:blip r:embed="rId4"/>
                <a:stretch>
                  <a:fillRect/>
                </a:stretch>
              </p:blipFill>
              <p:spPr>
                <a:xfrm>
                  <a:off x="6312837" y="4646835"/>
                  <a:ext cx="469748" cy="197271"/>
                </a:xfrm>
                <a:prstGeom prst="rect">
                  <a:avLst/>
                </a:prstGeom>
              </p:spPr>
            </p:pic>
          </mc:Fallback>
        </mc:AlternateContent>
      </p:grpSp>
      <p:sp>
        <p:nvSpPr>
          <p:cNvPr id="8" name="TextBox 7"/>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117764" y="685800"/>
            <a:ext cx="4953000" cy="5867400"/>
          </a:xfrm>
        </p:spPr>
        <p:txBody>
          <a:bodyPr/>
          <a:lstStyle/>
          <a:p>
            <a:pPr marL="677863" lvl="1" indent="-514350" algn="just" eaLnBrk="1" hangingPunct="1">
              <a:buFont typeface="+mj-lt"/>
              <a:buAutoNum type="alphaLcPeriod"/>
            </a:pPr>
            <a:r>
              <a:rPr lang="en-US" b="1" u="sng" dirty="0"/>
              <a:t>Heart</a:t>
            </a:r>
            <a:r>
              <a:rPr lang="en-US" dirty="0"/>
              <a:t>: </a:t>
            </a:r>
            <a:r>
              <a:rPr lang="en-US" b="1" u="sng" dirty="0"/>
              <a:t>pumps blood</a:t>
            </a:r>
            <a:r>
              <a:rPr lang="en-US" b="1" dirty="0"/>
              <a:t> </a:t>
            </a:r>
            <a:r>
              <a:rPr lang="en-US" dirty="0"/>
              <a:t>to all parts of body and has </a:t>
            </a:r>
            <a:r>
              <a:rPr lang="en-US" b="1" u="sng" dirty="0"/>
              <a:t>four chambers</a:t>
            </a:r>
          </a:p>
          <a:p>
            <a:pPr marL="1135063" lvl="3" indent="-514350" algn="just" eaLnBrk="1" hangingPunct="1">
              <a:buFontTx/>
              <a:buAutoNum type="arabicPeriod"/>
            </a:pPr>
            <a:r>
              <a:rPr lang="en-US" sz="2800" b="1" u="sng" dirty="0"/>
              <a:t>Atria</a:t>
            </a:r>
            <a:r>
              <a:rPr lang="en-US" sz="2800" dirty="0"/>
              <a:t> (</a:t>
            </a:r>
            <a:r>
              <a:rPr lang="en-US" sz="2800" b="1" u="sng" dirty="0"/>
              <a:t>atrium</a:t>
            </a:r>
            <a:r>
              <a:rPr lang="en-US" sz="2800" dirty="0"/>
              <a:t>)</a:t>
            </a:r>
            <a:r>
              <a:rPr lang="en-US" sz="2800" b="1" dirty="0"/>
              <a:t>: </a:t>
            </a:r>
            <a:r>
              <a:rPr lang="en-US" sz="2800" b="1" u="sng" dirty="0"/>
              <a:t>upper</a:t>
            </a:r>
            <a:r>
              <a:rPr lang="en-US" sz="2800" dirty="0"/>
              <a:t> two chambers that </a:t>
            </a:r>
            <a:r>
              <a:rPr lang="en-US" sz="2800" b="1" u="sng" dirty="0"/>
              <a:t>receive blood</a:t>
            </a:r>
            <a:r>
              <a:rPr lang="en-US" sz="2800" dirty="0"/>
              <a:t>.  </a:t>
            </a:r>
          </a:p>
          <a:p>
            <a:pPr marL="1135063" lvl="3" indent="-514350" algn="just" eaLnBrk="1" hangingPunct="1">
              <a:buFontTx/>
              <a:buAutoNum type="arabicPeriod"/>
            </a:pPr>
            <a:r>
              <a:rPr lang="en-US" sz="2800" b="1" u="sng" dirty="0"/>
              <a:t>Ventricles</a:t>
            </a:r>
            <a:r>
              <a:rPr lang="en-US" sz="2800" dirty="0"/>
              <a:t>: </a:t>
            </a:r>
            <a:r>
              <a:rPr lang="en-US" sz="2800" b="1" u="sng" dirty="0"/>
              <a:t>lower</a:t>
            </a:r>
            <a:r>
              <a:rPr lang="en-US" sz="2800" dirty="0"/>
              <a:t> two chambers that </a:t>
            </a:r>
            <a:r>
              <a:rPr lang="en-US" sz="2800" b="1" u="sng" dirty="0"/>
              <a:t>pump blood</a:t>
            </a:r>
            <a:r>
              <a:rPr lang="en-US" sz="2800" dirty="0"/>
              <a:t>. The right ventricle pumps blood to the lungs, while the left pumps blood to the body.</a:t>
            </a:r>
          </a:p>
          <a:p>
            <a:pPr marL="1135063" lvl="3" indent="-514350" algn="just" eaLnBrk="1" hangingPunct="1">
              <a:buFontTx/>
              <a:buAutoNum type="arabicPeriod"/>
            </a:pPr>
            <a:endParaRPr lang="en-US" sz="2800" dirty="0"/>
          </a:p>
        </p:txBody>
      </p:sp>
      <p:pic>
        <p:nvPicPr>
          <p:cNvPr id="60422" name="Picture 6" descr="http://downloads.clipart.com/32033290.jpg?t=1355928983&amp;h=83430604f73b954d3a1b7b7b4e23164a&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990600"/>
            <a:ext cx="3405552" cy="45357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http://images.clipart.com/thw/thw11/CL/5344_2005010018/000803_1077_44/20140265.thb.jpg?000803_1077_4418_v_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348" y="152400"/>
            <a:ext cx="3194452" cy="656089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2"/>
          <p:cNvSpPr txBox="1">
            <a:spLocks noChangeArrowheads="1"/>
          </p:cNvSpPr>
          <p:nvPr/>
        </p:nvSpPr>
        <p:spPr bwMode="auto">
          <a:xfrm>
            <a:off x="-76200" y="152400"/>
            <a:ext cx="6449290" cy="662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63513" lvl="1" indent="0" algn="ctr" eaLnBrk="1" hangingPunct="1">
              <a:buNone/>
            </a:pPr>
            <a:r>
              <a:rPr lang="en-US" sz="2400" b="1" kern="0" dirty="0"/>
              <a:t>The left ventricle is much  more muscular than the right ventricle.  Thinking about what you just learned, why do you think the heart has evolved in such a way?</a:t>
            </a:r>
            <a:endParaRPr lang="en-US" sz="2400" kern="0" dirty="0"/>
          </a:p>
          <a:p>
            <a:pPr marL="163513" lvl="1" indent="0" algn="ctr" eaLnBrk="1" hangingPunct="1">
              <a:buNone/>
            </a:pPr>
            <a:endParaRPr lang="en-US" sz="2400" b="1" kern="0" dirty="0"/>
          </a:p>
          <a:p>
            <a:pPr marL="163513" lvl="1" indent="0" algn="ctr" eaLnBrk="1" hangingPunct="1">
              <a:buNone/>
            </a:pPr>
            <a:r>
              <a:rPr lang="en-US" sz="2400" kern="0" dirty="0"/>
              <a:t>Think about it:  The right pumps blood to the lungs, while the left to the entire body.  If the right were as strong as the left, the capillaries of the lungs would explode when the heart would beat due to the pressure and force behind each pump.  The left has to be strong in order to get blood to all parts of the body efficiently.  Think about the carnival game where you hit the hammer on the lever to try and get the ball to fly up to the top of the pole and ring the bell.  Only the strongest people can do that… your left ventricle is the “strong man!”</a:t>
            </a:r>
          </a:p>
        </p:txBody>
      </p:sp>
      <p:sp>
        <p:nvSpPr>
          <p:cNvPr id="7" name="TextBox 6"/>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60422"/>
                                        </p:tgtEl>
                                      </p:cBhvr>
                                      <p:by x="110000" y="110000"/>
                                    </p:animScale>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0418">
                                            <p:txEl>
                                              <p:pRg st="0" end="0"/>
                                            </p:txEl>
                                          </p:spTgt>
                                        </p:tgtEl>
                                      </p:cBhvr>
                                    </p:animEffect>
                                    <p:set>
                                      <p:cBhvr>
                                        <p:cTn id="11" dur="1" fill="hold">
                                          <p:stCondLst>
                                            <p:cond delay="499"/>
                                          </p:stCondLst>
                                        </p:cTn>
                                        <p:tgtEl>
                                          <p:spTgt spid="60418">
                                            <p:txEl>
                                              <p:pRg st="0" end="0"/>
                                            </p:txEl>
                                          </p:spTgt>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60418">
                                            <p:txEl>
                                              <p:pRg st="1" end="1"/>
                                            </p:txEl>
                                          </p:spTgt>
                                        </p:tgtEl>
                                      </p:cBhvr>
                                    </p:animEffect>
                                    <p:set>
                                      <p:cBhvr>
                                        <p:cTn id="14" dur="1" fill="hold">
                                          <p:stCondLst>
                                            <p:cond delay="499"/>
                                          </p:stCondLst>
                                        </p:cTn>
                                        <p:tgtEl>
                                          <p:spTgt spid="60418">
                                            <p:txEl>
                                              <p:pRg st="1" end="1"/>
                                            </p:txEl>
                                          </p:spTgt>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60418">
                                            <p:txEl>
                                              <p:pRg st="2" end="2"/>
                                            </p:txEl>
                                          </p:spTgt>
                                        </p:tgtEl>
                                      </p:cBhvr>
                                    </p:animEffect>
                                    <p:set>
                                      <p:cBhvr>
                                        <p:cTn id="17" dur="1" fill="hold">
                                          <p:stCondLst>
                                            <p:cond delay="499"/>
                                          </p:stCondLst>
                                        </p:cTn>
                                        <p:tgtEl>
                                          <p:spTgt spid="60418">
                                            <p:txEl>
                                              <p:pRg st="2" end="2"/>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0422"/>
                                        </p:tgtEl>
                                      </p:cBhvr>
                                    </p:animEffect>
                                    <p:set>
                                      <p:cBhvr>
                                        <p:cTn id="20" dur="1" fill="hold">
                                          <p:stCondLst>
                                            <p:cond delay="499"/>
                                          </p:stCondLst>
                                        </p:cTn>
                                        <p:tgtEl>
                                          <p:spTgt spid="60422"/>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4400" y="609600"/>
            <a:ext cx="4663169" cy="5785569"/>
          </a:xfrm>
          <a:prstGeom prst="rect">
            <a:avLst/>
          </a:prstGeom>
        </p:spPr>
      </p:pic>
      <p:sp>
        <p:nvSpPr>
          <p:cNvPr id="9" name="Oval 8"/>
          <p:cNvSpPr/>
          <p:nvPr/>
        </p:nvSpPr>
        <p:spPr>
          <a:xfrm>
            <a:off x="497389" y="2133600"/>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411573" y="730070"/>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457200"/>
            <a:ext cx="3930524" cy="5970865"/>
          </a:xfrm>
          <a:prstGeom prst="rect">
            <a:avLst/>
          </a:prstGeom>
          <a:noFill/>
        </p:spPr>
        <p:txBody>
          <a:bodyPr wrap="square" rtlCol="0">
            <a:spAutoFit/>
          </a:bodyPr>
          <a:lstStyle/>
          <a:p>
            <a:pPr algn="ctr"/>
            <a:r>
              <a:rPr lang="en-US" dirty="0">
                <a:latin typeface="+mn-lt"/>
              </a:rPr>
              <a:t>As blood returns from the systemic circulation of the body, it follows this path:</a:t>
            </a:r>
          </a:p>
          <a:p>
            <a:pPr algn="ctr"/>
            <a:endParaRPr lang="en-US" dirty="0">
              <a:latin typeface="+mn-lt"/>
            </a:endParaRPr>
          </a:p>
          <a:p>
            <a:pPr algn="ctr"/>
            <a:r>
              <a:rPr lang="en-US" sz="2200" b="1" dirty="0">
                <a:solidFill>
                  <a:schemeClr val="accent6"/>
                </a:solidFill>
                <a:latin typeface="+mn-lt"/>
              </a:rPr>
              <a:t>1. Superior &amp; Inferior Vena Cava </a:t>
            </a:r>
          </a:p>
          <a:p>
            <a:pPr algn="ctr"/>
            <a:r>
              <a:rPr lang="en-US" sz="2200" b="1" dirty="0">
                <a:solidFill>
                  <a:schemeClr val="accent6"/>
                </a:solidFill>
                <a:latin typeface="+mn-lt"/>
              </a:rPr>
              <a:t>2. Right Atrium</a:t>
            </a:r>
          </a:p>
          <a:p>
            <a:pPr algn="ctr"/>
            <a:r>
              <a:rPr lang="en-US" sz="2200" b="1" dirty="0">
                <a:solidFill>
                  <a:schemeClr val="accent6"/>
                </a:solidFill>
                <a:latin typeface="+mn-lt"/>
              </a:rPr>
              <a:t>3. Tricuspid Valve</a:t>
            </a:r>
          </a:p>
          <a:p>
            <a:pPr algn="ctr"/>
            <a:r>
              <a:rPr lang="en-US" sz="2200" b="1" dirty="0">
                <a:solidFill>
                  <a:schemeClr val="accent6"/>
                </a:solidFill>
                <a:latin typeface="+mn-lt"/>
              </a:rPr>
              <a:t>4. Right Ventricle</a:t>
            </a:r>
          </a:p>
          <a:p>
            <a:pPr algn="ctr"/>
            <a:r>
              <a:rPr lang="en-US" sz="2200" b="1" dirty="0">
                <a:solidFill>
                  <a:schemeClr val="accent6"/>
                </a:solidFill>
                <a:latin typeface="+mn-lt"/>
              </a:rPr>
              <a:t>5. Pulmonic Valve</a:t>
            </a:r>
          </a:p>
          <a:p>
            <a:pPr algn="ctr"/>
            <a:r>
              <a:rPr lang="en-US" sz="2200" b="1" dirty="0">
                <a:solidFill>
                  <a:schemeClr val="accent6"/>
                </a:solidFill>
                <a:latin typeface="+mn-lt"/>
              </a:rPr>
              <a:t>6. Pulmonic Arteries</a:t>
            </a:r>
          </a:p>
          <a:p>
            <a:pPr algn="ctr"/>
            <a:r>
              <a:rPr lang="en-US" sz="2200" b="1" dirty="0">
                <a:solidFill>
                  <a:srgbClr val="FF0000"/>
                </a:solidFill>
                <a:latin typeface="+mn-lt"/>
              </a:rPr>
              <a:t>7. Pulmonic Veins</a:t>
            </a:r>
          </a:p>
          <a:p>
            <a:pPr algn="ctr"/>
            <a:r>
              <a:rPr lang="en-US" sz="2200" b="1" dirty="0">
                <a:solidFill>
                  <a:srgbClr val="FF0000"/>
                </a:solidFill>
                <a:latin typeface="+mn-lt"/>
              </a:rPr>
              <a:t>8. Left Atrium</a:t>
            </a:r>
          </a:p>
          <a:p>
            <a:pPr algn="ctr"/>
            <a:r>
              <a:rPr lang="en-US" sz="2200" b="1" dirty="0">
                <a:solidFill>
                  <a:srgbClr val="FF0000"/>
                </a:solidFill>
                <a:latin typeface="+mn-lt"/>
              </a:rPr>
              <a:t>9. Mitral Valve</a:t>
            </a:r>
          </a:p>
          <a:p>
            <a:pPr algn="ctr"/>
            <a:r>
              <a:rPr lang="en-US" sz="2200" b="1" dirty="0">
                <a:solidFill>
                  <a:srgbClr val="FF0000"/>
                </a:solidFill>
                <a:latin typeface="+mn-lt"/>
              </a:rPr>
              <a:t>10. Left Ventricle</a:t>
            </a:r>
          </a:p>
          <a:p>
            <a:pPr algn="ctr"/>
            <a:r>
              <a:rPr lang="en-US" sz="2200" b="1" dirty="0">
                <a:solidFill>
                  <a:srgbClr val="FF0000"/>
                </a:solidFill>
                <a:latin typeface="+mn-lt"/>
              </a:rPr>
              <a:t>11. Aortic Valve</a:t>
            </a:r>
          </a:p>
          <a:p>
            <a:pPr algn="ctr"/>
            <a:r>
              <a:rPr lang="en-US" sz="2200" b="1" dirty="0">
                <a:solidFill>
                  <a:srgbClr val="FF0000"/>
                </a:solidFill>
                <a:latin typeface="+mn-lt"/>
              </a:rPr>
              <a:t>12. Ascending &amp; Descending Aorta</a:t>
            </a:r>
          </a:p>
        </p:txBody>
      </p:sp>
      <p:sp>
        <p:nvSpPr>
          <p:cNvPr id="13" name="Oval 12"/>
          <p:cNvSpPr/>
          <p:nvPr/>
        </p:nvSpPr>
        <p:spPr>
          <a:xfrm>
            <a:off x="4888333" y="1828800"/>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57400" y="6231679"/>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057400" y="6216470"/>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411573" y="730070"/>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7384" y="2133600"/>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88328" y="1828800"/>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11573" y="790900"/>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50472" y="6277306"/>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11573" y="760485"/>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64327" y="6246888"/>
            <a:ext cx="341027" cy="412930"/>
          </a:xfrm>
          <a:prstGeom prst="ellipse">
            <a:avLst/>
          </a:prstGeom>
          <a:solidFill>
            <a:schemeClr val="accent2"/>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71055" y="2147455"/>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861999" y="1842655"/>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11974" y="2133600"/>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902918" y="1828800"/>
            <a:ext cx="341027" cy="412930"/>
          </a:xfrm>
          <a:prstGeom prst="ellipse">
            <a:avLst/>
          </a:prstGeom>
          <a:solidFill>
            <a:srgbClr val="FF0000"/>
          </a:solidFill>
          <a:ln>
            <a:noFill/>
          </a:ln>
          <a:effectLst>
            <a:outerShdw blurRad="50800" dist="38100" dir="5400000" algn="t" rotWithShape="0">
              <a:prstClr val="black">
                <a:alpha val="40000"/>
              </a:prstClr>
            </a:outerShdw>
          </a:effectLst>
          <a:scene3d>
            <a:camera prst="obliqueTopLeft"/>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53486" y="815148"/>
            <a:ext cx="457200" cy="457200"/>
          </a:xfrm>
          <a:prstGeom prst="rect">
            <a:avLst/>
          </a:prstGeom>
          <a:noFill/>
        </p:spPr>
        <p:txBody>
          <a:bodyPr wrap="square" rtlCol="0">
            <a:spAutoFit/>
          </a:bodyPr>
          <a:lstStyle/>
          <a:p>
            <a:r>
              <a:rPr lang="en-US" b="1" dirty="0"/>
              <a:t>1</a:t>
            </a:r>
          </a:p>
        </p:txBody>
      </p:sp>
      <p:sp>
        <p:nvSpPr>
          <p:cNvPr id="25" name="TextBox 24"/>
          <p:cNvSpPr txBox="1"/>
          <p:nvPr/>
        </p:nvSpPr>
        <p:spPr>
          <a:xfrm>
            <a:off x="2014631" y="6233036"/>
            <a:ext cx="457200" cy="457200"/>
          </a:xfrm>
          <a:prstGeom prst="rect">
            <a:avLst/>
          </a:prstGeom>
          <a:noFill/>
        </p:spPr>
        <p:txBody>
          <a:bodyPr wrap="square" rtlCol="0">
            <a:spAutoFit/>
          </a:bodyPr>
          <a:lstStyle/>
          <a:p>
            <a:r>
              <a:rPr lang="en-US" b="1" dirty="0"/>
              <a:t>1</a:t>
            </a:r>
          </a:p>
        </p:txBody>
      </p:sp>
      <p:sp>
        <p:nvSpPr>
          <p:cNvPr id="28" name="TextBox 27"/>
          <p:cNvSpPr txBox="1"/>
          <p:nvPr/>
        </p:nvSpPr>
        <p:spPr>
          <a:xfrm>
            <a:off x="2044148" y="3790120"/>
            <a:ext cx="457200" cy="369332"/>
          </a:xfrm>
          <a:prstGeom prst="rect">
            <a:avLst/>
          </a:prstGeom>
          <a:noFill/>
        </p:spPr>
        <p:txBody>
          <a:bodyPr wrap="square" rtlCol="0">
            <a:spAutoFit/>
          </a:bodyPr>
          <a:lstStyle/>
          <a:p>
            <a:r>
              <a:rPr lang="en-US" sz="1800" b="1" dirty="0">
                <a:solidFill>
                  <a:schemeClr val="bg1"/>
                </a:solidFill>
              </a:rPr>
              <a:t>2</a:t>
            </a:r>
          </a:p>
        </p:txBody>
      </p:sp>
      <p:sp>
        <p:nvSpPr>
          <p:cNvPr id="29" name="TextBox 28"/>
          <p:cNvSpPr txBox="1"/>
          <p:nvPr/>
        </p:nvSpPr>
        <p:spPr>
          <a:xfrm>
            <a:off x="2438400" y="4419600"/>
            <a:ext cx="457200" cy="369332"/>
          </a:xfrm>
          <a:prstGeom prst="rect">
            <a:avLst/>
          </a:prstGeom>
          <a:noFill/>
        </p:spPr>
        <p:txBody>
          <a:bodyPr wrap="square" rtlCol="0">
            <a:spAutoFit/>
          </a:bodyPr>
          <a:lstStyle/>
          <a:p>
            <a:r>
              <a:rPr lang="en-US" sz="1800" b="1" dirty="0">
                <a:solidFill>
                  <a:schemeClr val="bg1"/>
                </a:solidFill>
              </a:rPr>
              <a:t>3</a:t>
            </a:r>
          </a:p>
        </p:txBody>
      </p:sp>
      <p:sp>
        <p:nvSpPr>
          <p:cNvPr id="30" name="TextBox 29"/>
          <p:cNvSpPr txBox="1"/>
          <p:nvPr/>
        </p:nvSpPr>
        <p:spPr>
          <a:xfrm>
            <a:off x="3276600" y="4419600"/>
            <a:ext cx="457200" cy="369332"/>
          </a:xfrm>
          <a:prstGeom prst="rect">
            <a:avLst/>
          </a:prstGeom>
          <a:noFill/>
        </p:spPr>
        <p:txBody>
          <a:bodyPr wrap="square" rtlCol="0">
            <a:spAutoFit/>
          </a:bodyPr>
          <a:lstStyle/>
          <a:p>
            <a:r>
              <a:rPr lang="en-US" sz="1800" b="1" dirty="0">
                <a:solidFill>
                  <a:schemeClr val="bg1"/>
                </a:solidFill>
              </a:rPr>
              <a:t>4</a:t>
            </a:r>
          </a:p>
        </p:txBody>
      </p:sp>
      <p:sp>
        <p:nvSpPr>
          <p:cNvPr id="31" name="TextBox 30"/>
          <p:cNvSpPr txBox="1"/>
          <p:nvPr/>
        </p:nvSpPr>
        <p:spPr>
          <a:xfrm>
            <a:off x="2680252" y="3160644"/>
            <a:ext cx="457200" cy="369332"/>
          </a:xfrm>
          <a:prstGeom prst="rect">
            <a:avLst/>
          </a:prstGeom>
          <a:noFill/>
        </p:spPr>
        <p:txBody>
          <a:bodyPr wrap="square" rtlCol="0">
            <a:spAutoFit/>
          </a:bodyPr>
          <a:lstStyle/>
          <a:p>
            <a:r>
              <a:rPr lang="en-US" sz="1800" b="1" dirty="0">
                <a:solidFill>
                  <a:schemeClr val="bg1"/>
                </a:solidFill>
              </a:rPr>
              <a:t>5</a:t>
            </a:r>
          </a:p>
        </p:txBody>
      </p:sp>
      <p:sp>
        <p:nvSpPr>
          <p:cNvPr id="32" name="TextBox 31"/>
          <p:cNvSpPr txBox="1"/>
          <p:nvPr/>
        </p:nvSpPr>
        <p:spPr>
          <a:xfrm>
            <a:off x="3885967" y="1403915"/>
            <a:ext cx="457200" cy="457200"/>
          </a:xfrm>
          <a:prstGeom prst="rect">
            <a:avLst/>
          </a:prstGeom>
          <a:noFill/>
        </p:spPr>
        <p:txBody>
          <a:bodyPr wrap="square" rtlCol="0">
            <a:spAutoFit/>
          </a:bodyPr>
          <a:lstStyle/>
          <a:p>
            <a:r>
              <a:rPr lang="en-US" b="1" dirty="0"/>
              <a:t>6</a:t>
            </a:r>
          </a:p>
        </p:txBody>
      </p:sp>
      <p:sp>
        <p:nvSpPr>
          <p:cNvPr id="33" name="TextBox 32"/>
          <p:cNvSpPr txBox="1"/>
          <p:nvPr/>
        </p:nvSpPr>
        <p:spPr>
          <a:xfrm>
            <a:off x="667453" y="1746969"/>
            <a:ext cx="457200" cy="457200"/>
          </a:xfrm>
          <a:prstGeom prst="rect">
            <a:avLst/>
          </a:prstGeom>
          <a:noFill/>
        </p:spPr>
        <p:txBody>
          <a:bodyPr wrap="square" rtlCol="0">
            <a:spAutoFit/>
          </a:bodyPr>
          <a:lstStyle/>
          <a:p>
            <a:r>
              <a:rPr lang="en-US" b="1" dirty="0"/>
              <a:t>6</a:t>
            </a:r>
          </a:p>
        </p:txBody>
      </p:sp>
      <p:sp>
        <p:nvSpPr>
          <p:cNvPr id="34" name="TextBox 33"/>
          <p:cNvSpPr txBox="1"/>
          <p:nvPr/>
        </p:nvSpPr>
        <p:spPr>
          <a:xfrm>
            <a:off x="4772155" y="1828800"/>
            <a:ext cx="457200" cy="457200"/>
          </a:xfrm>
          <a:prstGeom prst="rect">
            <a:avLst/>
          </a:prstGeom>
          <a:noFill/>
        </p:spPr>
        <p:txBody>
          <a:bodyPr wrap="square" rtlCol="0">
            <a:spAutoFit/>
          </a:bodyPr>
          <a:lstStyle/>
          <a:p>
            <a:r>
              <a:rPr lang="en-US" b="1" dirty="0"/>
              <a:t>7</a:t>
            </a:r>
          </a:p>
        </p:txBody>
      </p:sp>
      <p:sp>
        <p:nvSpPr>
          <p:cNvPr id="35" name="TextBox 34"/>
          <p:cNvSpPr txBox="1"/>
          <p:nvPr/>
        </p:nvSpPr>
        <p:spPr>
          <a:xfrm>
            <a:off x="685795" y="2133600"/>
            <a:ext cx="457200" cy="457200"/>
          </a:xfrm>
          <a:prstGeom prst="rect">
            <a:avLst/>
          </a:prstGeom>
          <a:noFill/>
        </p:spPr>
        <p:txBody>
          <a:bodyPr wrap="square" rtlCol="0">
            <a:spAutoFit/>
          </a:bodyPr>
          <a:lstStyle/>
          <a:p>
            <a:r>
              <a:rPr lang="en-US" b="1" dirty="0"/>
              <a:t>7</a:t>
            </a:r>
          </a:p>
        </p:txBody>
      </p:sp>
      <p:sp>
        <p:nvSpPr>
          <p:cNvPr id="36" name="TextBox 35"/>
          <p:cNvSpPr txBox="1"/>
          <p:nvPr/>
        </p:nvSpPr>
        <p:spPr>
          <a:xfrm>
            <a:off x="3733800" y="2754868"/>
            <a:ext cx="457200" cy="369332"/>
          </a:xfrm>
          <a:prstGeom prst="rect">
            <a:avLst/>
          </a:prstGeom>
          <a:noFill/>
        </p:spPr>
        <p:txBody>
          <a:bodyPr wrap="square" rtlCol="0">
            <a:spAutoFit/>
          </a:bodyPr>
          <a:lstStyle/>
          <a:p>
            <a:r>
              <a:rPr lang="en-US" sz="1800" b="1" dirty="0">
                <a:solidFill>
                  <a:schemeClr val="bg1"/>
                </a:solidFill>
              </a:rPr>
              <a:t>8</a:t>
            </a:r>
          </a:p>
        </p:txBody>
      </p:sp>
      <p:sp>
        <p:nvSpPr>
          <p:cNvPr id="37" name="TextBox 36"/>
          <p:cNvSpPr txBox="1"/>
          <p:nvPr/>
        </p:nvSpPr>
        <p:spPr>
          <a:xfrm>
            <a:off x="3810000" y="3200400"/>
            <a:ext cx="457200" cy="369332"/>
          </a:xfrm>
          <a:prstGeom prst="rect">
            <a:avLst/>
          </a:prstGeom>
          <a:noFill/>
        </p:spPr>
        <p:txBody>
          <a:bodyPr wrap="square" rtlCol="0">
            <a:spAutoFit/>
          </a:bodyPr>
          <a:lstStyle/>
          <a:p>
            <a:r>
              <a:rPr lang="en-US" sz="1800" b="1" dirty="0">
                <a:solidFill>
                  <a:schemeClr val="bg1"/>
                </a:solidFill>
              </a:rPr>
              <a:t>9</a:t>
            </a:r>
          </a:p>
        </p:txBody>
      </p:sp>
      <p:sp>
        <p:nvSpPr>
          <p:cNvPr id="38" name="TextBox 37"/>
          <p:cNvSpPr txBox="1"/>
          <p:nvPr/>
        </p:nvSpPr>
        <p:spPr>
          <a:xfrm>
            <a:off x="4078824" y="3962400"/>
            <a:ext cx="569376" cy="369332"/>
          </a:xfrm>
          <a:prstGeom prst="rect">
            <a:avLst/>
          </a:prstGeom>
          <a:noFill/>
        </p:spPr>
        <p:txBody>
          <a:bodyPr wrap="square" rtlCol="0">
            <a:spAutoFit/>
          </a:bodyPr>
          <a:lstStyle/>
          <a:p>
            <a:r>
              <a:rPr lang="en-US" sz="1800" b="1" dirty="0">
                <a:solidFill>
                  <a:schemeClr val="bg1"/>
                </a:solidFill>
              </a:rPr>
              <a:t>10</a:t>
            </a:r>
          </a:p>
        </p:txBody>
      </p:sp>
      <p:sp>
        <p:nvSpPr>
          <p:cNvPr id="39" name="TextBox 38"/>
          <p:cNvSpPr txBox="1"/>
          <p:nvPr/>
        </p:nvSpPr>
        <p:spPr>
          <a:xfrm>
            <a:off x="3455504" y="3339548"/>
            <a:ext cx="688886" cy="369332"/>
          </a:xfrm>
          <a:prstGeom prst="rect">
            <a:avLst/>
          </a:prstGeom>
          <a:noFill/>
        </p:spPr>
        <p:txBody>
          <a:bodyPr wrap="square" rtlCol="0">
            <a:spAutoFit/>
          </a:bodyPr>
          <a:lstStyle/>
          <a:p>
            <a:r>
              <a:rPr lang="en-US" sz="1800" b="1" dirty="0">
                <a:solidFill>
                  <a:schemeClr val="bg1"/>
                </a:solidFill>
              </a:rPr>
              <a:t>11</a:t>
            </a:r>
          </a:p>
        </p:txBody>
      </p:sp>
      <p:sp>
        <p:nvSpPr>
          <p:cNvPr id="40" name="TextBox 39"/>
          <p:cNvSpPr txBox="1"/>
          <p:nvPr/>
        </p:nvSpPr>
        <p:spPr>
          <a:xfrm>
            <a:off x="2630326" y="364210"/>
            <a:ext cx="646274" cy="461665"/>
          </a:xfrm>
          <a:prstGeom prst="rect">
            <a:avLst/>
          </a:prstGeom>
          <a:noFill/>
        </p:spPr>
        <p:txBody>
          <a:bodyPr wrap="square" rtlCol="0">
            <a:spAutoFit/>
          </a:bodyPr>
          <a:lstStyle/>
          <a:p>
            <a:r>
              <a:rPr lang="en-US" b="1" dirty="0"/>
              <a:t>12</a:t>
            </a:r>
          </a:p>
        </p:txBody>
      </p:sp>
      <p:sp>
        <p:nvSpPr>
          <p:cNvPr id="41" name="TextBox 40"/>
          <p:cNvSpPr txBox="1"/>
          <p:nvPr/>
        </p:nvSpPr>
        <p:spPr>
          <a:xfrm>
            <a:off x="2514600" y="6248400"/>
            <a:ext cx="658180" cy="461665"/>
          </a:xfrm>
          <a:prstGeom prst="rect">
            <a:avLst/>
          </a:prstGeom>
          <a:noFill/>
        </p:spPr>
        <p:txBody>
          <a:bodyPr wrap="square" rtlCol="0">
            <a:spAutoFit/>
          </a:bodyPr>
          <a:lstStyle/>
          <a:p>
            <a:r>
              <a:rPr lang="en-US" b="1" dirty="0"/>
              <a:t>12</a:t>
            </a:r>
          </a:p>
        </p:txBody>
      </p:sp>
      <p:sp>
        <p:nvSpPr>
          <p:cNvPr id="42" name="TextBox 41"/>
          <p:cNvSpPr txBox="1"/>
          <p:nvPr/>
        </p:nvSpPr>
        <p:spPr>
          <a:xfrm>
            <a:off x="-16169" y="4798874"/>
            <a:ext cx="1799740" cy="1754326"/>
          </a:xfrm>
          <a:prstGeom prst="rect">
            <a:avLst/>
          </a:prstGeom>
          <a:noFill/>
        </p:spPr>
        <p:txBody>
          <a:bodyPr wrap="square" rtlCol="0">
            <a:spAutoFit/>
          </a:bodyPr>
          <a:lstStyle/>
          <a:p>
            <a:pPr algn="ctr"/>
            <a:r>
              <a:rPr lang="en-US" sz="1800" b="1" dirty="0">
                <a:solidFill>
                  <a:srgbClr val="CC0099"/>
                </a:solidFill>
                <a:latin typeface="+mn-lt"/>
              </a:rPr>
              <a:t>Color and label your heart diagram following the path provided here…</a:t>
            </a:r>
          </a:p>
        </p:txBody>
      </p:sp>
      <p:sp>
        <p:nvSpPr>
          <p:cNvPr id="43" name="TextBox 42"/>
          <p:cNvSpPr txBox="1"/>
          <p:nvPr/>
        </p:nvSpPr>
        <p:spPr>
          <a:xfrm>
            <a:off x="0" y="6553200"/>
            <a:ext cx="2438400" cy="307777"/>
          </a:xfrm>
          <a:prstGeom prst="rect">
            <a:avLst/>
          </a:prstGeom>
          <a:noFill/>
        </p:spPr>
        <p:txBody>
          <a:bodyPr wrap="square" rtlCol="0">
            <a:spAutoFit/>
          </a:bodyPr>
          <a:lstStyle/>
          <a:p>
            <a:r>
              <a:rPr lang="en-US" sz="1400" dirty="0">
                <a:solidFill>
                  <a:srgbClr val="000000">
                    <a:lumMod val="50000"/>
                    <a:lumOff val="50000"/>
                  </a:srgbClr>
                </a:solidFill>
                <a:latin typeface="Calibri" pitchFamily="34" charset="0"/>
                <a:cs typeface="Calibri" pitchFamily="34" charset="0"/>
              </a:rPr>
              <a:t> </a:t>
            </a:r>
          </a:p>
        </p:txBody>
      </p:sp>
    </p:spTree>
    <p:extLst>
      <p:ext uri="{BB962C8B-B14F-4D97-AF65-F5344CB8AC3E}">
        <p14:creationId xmlns:p14="http://schemas.microsoft.com/office/powerpoint/2010/main" val="8014973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4.07407E-6 L 3.33333E-6 0.00024 C -0.00122 0.0919 -0.00243 0.10324 3.33333E-6 0.19306 C 0.00017 0.19699 0.00104 0.2007 0.00156 0.20463 C 0.00208 0.21042 0.00243 0.21621 0.00295 0.22199 C 0.00243 0.23936 0.00277 0.25695 0.00156 0.27431 C 0.00104 0.28056 -0.00035 0.2801 -0.00278 0.2801 L -0.00278 0.28774 C -0.0033 0.29862 -0.00365 0.30973 -0.00434 0.32061 C -0.00469 0.3257 -0.00573 0.33079 -0.00573 0.33612 C -0.00573 0.34074 -0.00973 0.39699 -0.00139 0.41899 L 0.00156 0.42686 C 0.00208 0.43195 0.0033 0.4426 0.00434 0.44815 C 0.00468 0.45 0.00538 0.45186 0.0059 0.45394 C 0.00642 0.45649 0.00677 0.45903 0.00729 0.46158 C 0.00868 0.46737 0.01093 0.47292 0.01163 0.47894 C 0.01423 0.5 0.01163 0.48311 0.01458 0.4963 C 0.0151 0.49885 0.0151 0.50162 0.01597 0.50417 C 0.01718 0.50764 0.01909 0.51042 0.02031 0.51366 C 0.02152 0.5169 0.02187 0.52037 0.02326 0.52338 C 0.0243 0.5257 0.02552 0.52894 0.0276 0.52917 C 0.04149 0.53102 0.05555 0.52917 0.06961 0.52917 L 0.06961 0.53496 L 0.08264 0.53889 C 0.08455 0.53959 0.08663 0.53982 0.08836 0.54074 C 0.09184 0.5426 0.09496 0.54537 0.09861 0.54653 C 0.10382 0.54862 0.1092 0.54908 0.11458 0.55047 C 0.11545 0.55186 0.11614 0.55348 0.11736 0.5544 C 0.12014 0.55625 0.12343 0.55649 0.12604 0.55811 L 0.13194 0.56204 C 0.13455 0.56574 0.13541 0.56737 0.13906 0.56968 C 0.14045 0.57061 0.14201 0.57107 0.1434 0.57176 C 0.14444 0.57362 0.14496 0.57616 0.14635 0.57755 C 0.14809 0.57894 0.15017 0.57871 0.15225 0.5794 C 0.15364 0.5801 0.15503 0.58079 0.15659 0.58149 C 0.1585 0.58218 0.16041 0.58241 0.16232 0.58334 C 0.16475 0.58449 0.16718 0.58588 0.16961 0.58727 C 0.171 0.58797 0.17257 0.5882 0.17396 0.58912 C 0.17586 0.59028 0.17795 0.59144 0.17968 0.59306 C 0.18177 0.59468 0.18333 0.59723 0.18541 0.59885 C 0.18819 0.6007 0.19427 0.60255 0.19427 0.60278 C 0.19566 0.60394 0.19687 0.60556 0.19861 0.60649 C 0.20121 0.60811 0.20937 0.61135 0.21302 0.61227 C 0.21632 0.6132 0.21979 0.61343 0.22309 0.61412 C 0.22552 0.61482 0.22795 0.61551 0.23038 0.61621 C 0.23229 0.61667 0.2342 0.6176 0.23628 0.61806 C 0.23715 0.61829 0.23819 0.61806 0.23906 0.61806 L 0.23906 0.61829 C 0.23576 0.61366 0.23177 0.60973 0.22899 0.60463 C 0.22691 0.6007 0.2283 0.59491 0.22604 0.59098 C 0.225 0.58912 0.22309 0.58843 0.2217 0.58727 C 0.22083 0.58519 0.21961 0.58334 0.21875 0.58149 C 0.21771 0.57894 0.21701 0.57616 0.21597 0.57362 C 0.21076 0.5625 0.21284 0.56968 0.20868 0.56019 C 0.20764 0.55764 0.20677 0.55487 0.20573 0.55232 C 0.20486 0.55047 0.20364 0.54862 0.20295 0.54653 C 0.19913 0.53658 0.20416 0.54445 0.19861 0.53704 C 0.19809 0.53496 0.19757 0.53311 0.19705 0.53125 C 0.19566 0.52477 0.19496 0.51806 0.19271 0.51181 C 0.18906 0.50209 0.19097 0.50649 0.18698 0.49838 C 0.18646 0.49445 0.18489 0.48125 0.18402 0.47709 C 0.18316 0.47315 0.18194 0.46945 0.18107 0.46551 C 0.18073 0.46297 0.17934 0.45463 0.1783 0.45186 C 0.17743 0.44977 0.17639 0.44815 0.17534 0.44607 C 0.17482 0.44422 0.17448 0.44213 0.17396 0.44028 C 0.17309 0.43774 0.1717 0.43542 0.171 0.43264 C 0.17031 0.4294 0.17014 0.42616 0.16961 0.42292 C 0.16927 0.42107 0.1684 0.41922 0.16805 0.41713 C 0.16666 0.40996 0.16718 0.40787 0.16527 0.40162 C 0.16441 0.39908 0.16336 0.39653 0.16232 0.39399 C 0.16059 0.39005 0.15764 0.38681 0.15659 0.38241 C 0.15607 0.38056 0.15555 0.37848 0.15503 0.37662 C 0.15451 0.37408 0.15451 0.3713 0.15364 0.36899 C 0.1526 0.36598 0.15069 0.36366 0.1493 0.36112 L 0.15225 0.35139 L 0.15364 0.34954 C 0.13455 0.28195 0.1467 0.33079 0.15069 0.16412 C 0.15086 0.15579 0.15468 0.14931 0.15937 0.14468 C 0.16059 0.14352 0.16371 0.14283 0.16371 0.14306 L 0.16371 0.14468 L 0.18993 0.14283 C 0.19757 0.14213 0.20521 0.14098 0.21302 0.14098 C 0.22465 0.14098 0.23628 0.14213 0.24774 0.14283 C 0.25312 0.14352 0.2585 0.14375 0.26371 0.14468 C 0.26562 0.14514 0.26753 0.1463 0.26944 0.14676 C 0.2743 0.14769 0.27916 0.14815 0.28402 0.14862 C 0.31059 0.15116 0.30121 0.14561 0.31163 0.15255 L 0.31163 0.15278 " pathEditMode="relative" rAng="0" ptsTypes="AAAAAAAAAAAAAAAAAAAAAAAAAAAAAAAAAAAAAAAAAAAAAAAAAAAAAAAAAAAAAAAAAAAAAAAAAAAAAAAAAAAAAAAA">
                                      <p:cBhvr>
                                        <p:cTn id="6" dur="5000" fill="hold"/>
                                        <p:tgtEl>
                                          <p:spTgt spid="10"/>
                                        </p:tgtEl>
                                        <p:attrNameLst>
                                          <p:attrName>ppt_x</p:attrName>
                                          <p:attrName>ppt_y</p:attrName>
                                        </p:attrNameLst>
                                      </p:cBhvr>
                                      <p:rCtr x="15243" y="30903"/>
                                    </p:animMotion>
                                  </p:childTnLst>
                                </p:cTn>
                              </p:par>
                              <p:par>
                                <p:cTn id="7" presetID="0" presetClass="path" presetSubtype="0" accel="50000" decel="50000" fill="hold" grpId="2" nodeType="withEffect">
                                  <p:stCondLst>
                                    <p:cond delay="0"/>
                                  </p:stCondLst>
                                  <p:childTnLst>
                                    <p:animMotion origin="layout" path="M 3.61111E-6 2.59259E-6 L 3.61111E-6 0.00023 C 0.00607 -0.03681 0.0052 -0.02385 0.00156 -0.08496 C 0.00121 -0.08866 -0.00052 -0.09167 -0.00157 -0.09514 C -0.00261 -0.09908 -0.00278 -0.10371 -0.00452 -0.10718 C -0.0066 -0.11135 -0.00938 -0.11482 -0.01059 -0.11922 C -0.01181 -0.12385 -0.01355 -0.13172 -0.01511 -0.13542 C -0.01684 -0.13982 -0.01962 -0.14329 -0.02118 -0.14769 C -0.02275 -0.15162 -0.02414 -0.15579 -0.0257 -0.15972 C -0.02761 -0.16389 -0.03177 -0.17176 -0.03177 -0.17153 C -0.03733 -0.19398 -0.02848 -0.16042 -0.03629 -0.18403 C -0.03768 -0.18797 -0.03802 -0.19236 -0.03941 -0.19607 C -0.04306 -0.20602 -0.04167 -0.20139 -0.04393 -0.21019 C -0.04341 -0.23241 -0.04341 -0.25463 -0.04236 -0.27685 C -0.04236 -0.27963 -0.04202 -0.28264 -0.04098 -0.28496 C -0.03993 -0.28704 -0.03785 -0.28773 -0.03629 -0.28912 C -0.03525 -0.29306 -0.03507 -0.29699 -0.03177 -0.29908 C -0.03143 -0.29931 -0.03177 -0.29769 -0.03177 -0.29699 L -0.03177 -0.29514 C -0.01216 -0.30301 -0.0158 -0.30324 0.00902 -0.30324 C 0.01163 -0.30324 0.01423 -0.30209 0.01666 -0.30116 C 0.05312 -0.28727 0.01666 -0.29954 0.03628 -0.29306 C 0.03784 -0.29167 0.03958 -0.29051 0.04097 -0.28912 C 0.04253 -0.28727 0.04357 -0.28426 0.04548 -0.28287 C 0.04826 -0.28079 0.05156 -0.28033 0.05451 -0.27894 L 0.05902 -0.27685 C 0.06059 -0.27616 0.06215 -0.27547 0.06371 -0.27477 C 0.07118 -0.27222 0.0677 -0.27385 0.0743 -0.27084 C 0.07517 -0.26945 0.07604 -0.26783 0.07725 -0.2669 C 0.08177 -0.26273 0.0875 -0.26088 0.09236 -0.2588 C 0.09895 -0.25579 0.09548 -0.25718 0.10295 -0.25463 C 0.10399 -0.25324 0.10468 -0.25139 0.10607 -0.2507 C 0.10937 -0.24861 0.11319 -0.24792 0.11666 -0.24653 C 0.11823 -0.24607 0.11979 -0.24537 0.12118 -0.24468 C 0.12639 -0.24144 0.13628 -0.23449 0.13628 -0.23426 C 0.13732 -0.23241 0.13784 -0.22963 0.13941 -0.22847 C 0.14166 -0.22662 0.14444 -0.22732 0.14705 -0.22639 C 0.15816 -0.22269 0.14288 -0.22431 0.16371 -0.22431 L 0.16371 -0.22408 C 0.16059 -0.23102 0.15746 -0.23773 0.15451 -0.24468 C 0.15347 -0.24722 0.15225 -0.24977 0.15156 -0.25255 C 0.15069 -0.25602 0.15086 -0.25949 0.15 -0.26273 C 0.1493 -0.26551 0.14774 -0.26806 0.14705 -0.27084 C 0.14184 -0.29121 0.14739 -0.28241 0.14097 -0.29097 C 0.13993 -0.29375 0.13871 -0.2963 0.13784 -0.29908 C 0.13732 -0.30116 0.13732 -0.30347 0.13628 -0.3051 C 0.13524 -0.30718 0.13333 -0.30787 0.13177 -0.30926 C 0.12986 -0.3132 0.12691 -0.31667 0.12569 -0.3213 C 0.12517 -0.32338 0.125 -0.3257 0.1243 -0.32732 C 0.12257 -0.33102 0.12014 -0.33403 0.11823 -0.3375 C 0.1158 -0.35023 0.11788 -0.34329 0.11059 -0.35764 L 0.11059 -0.35741 C 0.11007 -0.35972 0.10989 -0.36204 0.10902 -0.36366 C 0.09652 -0.38889 0.11145 -0.35278 0.10156 -0.37593 C 0.10034 -0.37847 0.0993 -0.38125 0.09843 -0.38403 C 0.09791 -0.38588 0.09774 -0.3882 0.09705 -0.39005 C 0.09618 -0.39213 0.09479 -0.39398 0.09392 -0.39607 C 0.09323 -0.39792 0.09305 -0.40023 0.09236 -0.40209 C 0.09166 -0.4044 0.09027 -0.40602 0.08941 -0.4081 C 0.08819 -0.41135 0.08732 -0.41505 0.08628 -0.41829 C 0.08593 -0.42361 0.08559 -0.42917 0.08489 -0.43449 C 0.08455 -0.43658 0.08333 -0.44051 0.08333 -0.44028 L 0.05902 -0.64468 C 0.05451 -0.64722 0.05017 -0.65023 0.04548 -0.65278 C 0.04201 -0.6544 0.03836 -0.65533 0.03489 -0.65672 C 0.02395 -0.66111 0.0375 -0.65625 0.0243 -0.66065 C 0.02222 -0.66204 0.02031 -0.66366 0.01823 -0.66482 C 0.00538 -0.6713 -0.01927 -0.66505 -0.0257 -0.66482 C -0.0283 -0.66412 -0.03073 -0.66343 -0.03334 -0.66273 C -0.05434 -0.65787 -0.04532 -0.66135 -0.05608 -0.65672 C -0.08889 -0.65741 -0.1217 -0.65672 -0.15452 -0.6588 C -0.15643 -0.6588 -0.15747 -0.66181 -0.15903 -0.66273 C -0.16094 -0.66389 -0.1632 -0.66412 -0.16511 -0.66482 C -0.17726 -0.66412 -0.18924 -0.66389 -0.20157 -0.66273 C -0.21094 -0.66204 -0.20868 -0.66065 -0.21667 -0.6588 C -0.22014 -0.65787 -0.22431 -0.65949 -0.22726 -0.65672 C -0.229 -0.6551 -0.22726 -0.65139 -0.22726 -0.64861 L -0.22726 -0.64653 L -0.23021 -0.62431 L -0.23021 -0.62408 " pathEditMode="relative" rAng="0" ptsTypes="AAAAAAAAAAAAAAAAAAAAAAAAAAAAAAAAAAAAAAAAAAAAAAAAAAAAAAAAAAAAAAAAAAAAAAAAAAAAAAAA">
                                      <p:cBhvr>
                                        <p:cTn id="8" dur="5000" fill="hold"/>
                                        <p:tgtEl>
                                          <p:spTgt spid="14"/>
                                        </p:tgtEl>
                                        <p:attrNameLst>
                                          <p:attrName>ppt_x</p:attrName>
                                          <p:attrName>ppt_y</p:attrName>
                                        </p:attrNameLst>
                                      </p:cBhvr>
                                      <p:rCtr x="-3333" y="-33380"/>
                                    </p:animMotion>
                                  </p:childTnLst>
                                </p:cTn>
                              </p:par>
                            </p:childTnLst>
                          </p:cTn>
                        </p:par>
                        <p:par>
                          <p:cTn id="9" fill="hold">
                            <p:stCondLst>
                              <p:cond delay="5000"/>
                            </p:stCondLst>
                            <p:childTnLst>
                              <p:par>
                                <p:cTn id="10" presetID="1" presetClass="exit" presetSubtype="0" fill="hold" grpId="1" nodeType="after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par>
                          <p:cTn id="12" fill="hold">
                            <p:stCondLst>
                              <p:cond delay="5000"/>
                            </p:stCondLst>
                            <p:childTnLst>
                              <p:par>
                                <p:cTn id="13" presetID="1" presetClass="exit" presetSubtype="0" fill="hold" grpId="1" nodeType="after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par>
                          <p:cTn id="15" fill="hold">
                            <p:stCondLst>
                              <p:cond delay="5000"/>
                            </p:stCondLst>
                            <p:childTnLst>
                              <p:par>
                                <p:cTn id="16" presetID="1" presetClass="entr" presetSubtype="0" fill="hold" grpId="1"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grpId="1"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5000"/>
                            </p:stCondLst>
                            <p:childTnLst>
                              <p:par>
                                <p:cTn id="22" presetID="0" presetClass="path" presetSubtype="0" accel="50000" decel="50000" fill="hold" grpId="0" nodeType="afterEffect">
                                  <p:stCondLst>
                                    <p:cond delay="0"/>
                                  </p:stCondLst>
                                  <p:childTnLst>
                                    <p:animMotion origin="layout" path="M 0 0 L 0 0 L 0.01302 -0.00394 C 0.0316 -0.00972 -0.00243 0 0.03177 -0.00972 C 0.0342 -0.01042 0.03663 -0.01088 0.03906 -0.01157 C 0.04323 -0.01296 0.04462 -0.01482 0.04913 -0.01551 C 0.08333 -0.01991 0.06094 -0.01505 0.08541 -0.01921 C 0.10677 -0.02315 0.08403 -0.01945 0.09982 -0.02315 C 0.1033 -0.02407 0.1066 -0.02454 0.11007 -0.02523 C 0.12726 -0.02338 0.12482 -0.02431 0.1375 -0.0213 C 0.13993 -0.0206 0.14253 -0.02014 0.14479 -0.01921 C 0.14774 -0.01829 0.15069 -0.01667 0.15347 -0.01551 L 0.15781 -0.01343 C 0.15937 -0.01296 0.16076 -0.01157 0.16215 -0.01157 L 0.21146 -0.01157 L 0.21146 -0.01157 C 0.21962 -0.01296 0.22795 -0.01389 0.23611 -0.01551 C 0.24097 -0.01644 0.25069 -0.01921 0.25069 -0.01921 C 0.26701 -0.01875 0.28351 -0.01852 0.29982 -0.01736 C 0.30139 -0.01736 0.30295 -0.01644 0.30416 -0.01551 C 0.30625 -0.01389 0.30798 -0.01157 0.31007 -0.00972 C 0.31146 -0.00833 0.31285 -0.00718 0.31441 -0.00579 C 0.31632 -0.00185 0.3191 0.00139 0.32014 0.00579 C 0.32378 0.02037 0.31892 0.00231 0.32448 0.01736 C 0.3283 0.02731 0.32326 0.01944 0.32882 0.02708 C 0.33455 0.05023 0.32934 0.02616 0.33316 0.05417 C 0.33403 0.05926 0.33385 0.06505 0.33611 0.06944 C 0.33715 0.07153 0.33819 0.07338 0.33906 0.07523 C 0.33976 0.07708 0.33958 0.0794 0.34045 0.08125 C 0.34166 0.08333 0.3434 0.08495 0.34479 0.08704 C 0.34531 0.08889 0.34601 0.09074 0.34618 0.09282 C 0.34687 0.09653 0.3467 0.10069 0.34774 0.1044 C 0.34861 0.10787 0.35156 0.11134 0.35347 0.11389 C 0.35573 0.12315 0.35521 0.1213 0.35937 0.13333 C 0.36024 0.13588 0.36128 0.13843 0.36215 0.14097 C 0.36285 0.14282 0.36302 0.14491 0.36371 0.14676 C 0.36441 0.14954 0.36562 0.15185 0.36649 0.15463 C 0.36719 0.15648 0.36805 0.16042 0.36805 0.16042 L 0.36805 0.16042 C 0.36996 0.1662 0.37222 0.17176 0.37378 0.17778 C 0.37465 0.18079 0.37465 0.18426 0.37517 0.1875 C 0.37552 0.18935 0.37621 0.1912 0.37673 0.19329 C 0.37726 0.19606 0.37847 0.2037 0.37951 0.20671 C 0.38038 0.2088 0.3816 0.21065 0.38246 0.2125 C 0.38298 0.21435 0.38351 0.21643 0.38385 0.21829 C 0.38455 0.22083 0.38472 0.22361 0.38541 0.22616 C 0.38611 0.2287 0.3875 0.23102 0.38819 0.2338 C 0.38889 0.23565 0.38906 0.23773 0.38976 0.23958 C 0.39149 0.24491 0.39375 0.24977 0.39548 0.25509 C 0.39774 0.2618 0.39687 0.26412 0.39844 0.27245 C 0.40104 0.28657 0.40069 0.28055 0.40416 0.29167 C 0.40486 0.29352 0.40503 0.2956 0.40573 0.29745 C 0.4066 0.30023 0.40764 0.30255 0.40851 0.30532 C 0.40955 0.30833 0.41024 0.3118 0.41146 0.31481 C 0.41319 0.31898 0.41614 0.32199 0.41719 0.32662 C 0.41771 0.32847 0.41805 0.33055 0.41875 0.33241 C 0.42552 0.35069 0.41701 0.31968 0.42448 0.34977 C 0.425 0.35162 0.42587 0.35347 0.42587 0.35555 L 0.42587 0.37106 L 0.42587 0.37106 C 0.42257 0.36643 0.41962 0.36134 0.4158 0.35741 C 0.41458 0.35625 0.41285 0.35648 0.41146 0.35555 C 0.40989 0.3544 0.40851 0.35301 0.40712 0.35162 C 0.40486 0.3493 0.4026 0.34537 0.40139 0.3419 C 0.40069 0.34005 0.40069 0.33796 0.39982 0.33611 C 0.39861 0.33333 0.39705 0.33102 0.39548 0.32847 C 0.39462 0.32708 0.3934 0.32616 0.39271 0.32454 C 0.38663 0.3125 0.39219 0.3213 0.38819 0.31111 C 0.38298 0.29722 0.3875 0.31458 0.38246 0.29745 C 0.38142 0.29375 0.38055 0.28981 0.37951 0.28588 C 0.37916 0.28403 0.37847 0.28218 0.37812 0.28009 C 0.3776 0.27755 0.3776 0.27477 0.37673 0.27245 C 0.37604 0.27083 0.37482 0.26991 0.37378 0.26852 C 0.37326 0.26667 0.37309 0.26458 0.37239 0.26273 C 0.37031 0.25741 0.36823 0.25532 0.3651 0.25116 C 0.36389 0.24606 0.36319 0.24236 0.36076 0.23773 C 0.36007 0.23611 0.35885 0.23495 0.35781 0.2338 C 0.35694 0.22986 0.3566 0.22546 0.35503 0.22222 L 0.34913 0.21065 C 0.34826 0.20671 0.34739 0.20162 0.34479 0.19907 C 0.34357 0.19768 0.34184 0.19768 0.34045 0.19699 C 0.33941 0.19583 0.33871 0.19398 0.3375 0.19329 C 0.33489 0.19143 0.32882 0.18935 0.32882 0.18935 L 0.32882 0.1912 L 0.31441 0.17778 C 0.31302 0.17639 0.31146 0.17523 0.31007 0.17384 C 0.30816 0.17199 0.30625 0.16991 0.30416 0.16805 C 0.29913 0.16366 0.28646 0.1544 0.28246 0.15255 C 0.28107 0.15208 0.27951 0.15139 0.27812 0.15069 C 0.27569 0.14954 0.27344 0.14792 0.27083 0.14676 C 0.26857 0.14583 0.26614 0.1456 0.26371 0.14491 C 0.26076 0.14305 0.25798 0.14074 0.25503 0.13912 C 0.25364 0.13819 0.25191 0.13819 0.25069 0.13727 C 0.23976 0.12986 0.24722 0.13241 0.23611 0.12755 C 0.22187 0.12106 0.23871 0.13403 0.21146 0.11597 C 0.20434 0.11111 0.20781 0.11296 0.20139 0.11018 C 0.19948 0.1081 0.19757 0.10625 0.19548 0.1044 C 0.19271 0.10162 0.18923 0.09977 0.1868 0.09653 C 0.17552 0.08148 0.19392 0.10648 0.18107 0.08704 C 0.17882 0.08356 0.17569 0.08102 0.17378 0.07731 L 0.16805 0.06574 C 0.16753 0.06319 0.16719 0.06042 0.16649 0.05787 C 0.16562 0.05417 0.16371 0.0463 0.16371 0.0463 C 0.16319 0.03727 0.16198 0.02824 0.16215 0.01921 C 0.1625 0.00764 0.1651 -0.01551 0.1651 -0.01551 L 0.1651 -0.01551 C 0.16562 -0.03357 0.16562 -0.05162 0.16649 -0.06968 C 0.16666 -0.07315 0.17014 -0.08056 0.17083 -0.0831 C 0.17344 -0.09074 0.17101 -0.0875 0.17517 -0.09468 C 0.18038 -0.10324 0.1776 -0.09398 0.1868 -0.10625 C 0.19809 -0.1213 0.17951 -0.09699 0.1941 -0.11389 C 0.1941 -0.11389 0.20625 -0.13032 0.20712 -0.13148 C 0.20816 -0.13264 0.20885 -0.13426 0.21007 -0.13519 L 0.21441 -0.13912 C 0.21701 -0.14445 0.22014 -0.14954 0.22014 -0.15648 L 0.22014 -0.16227 L 0.22014 -0.16227 C 0.22396 -0.16482 0.2283 -0.16667 0.23177 -0.17014 C 0.23489 -0.17292 0.23524 -0.1794 0.23611 -0.18357 C 0.23767 -0.19051 0.23732 -0.18889 0.24045 -0.19514 C 0.24097 -0.19699 0.24132 -0.19907 0.24184 -0.20093 C 0.24271 -0.20301 0.24427 -0.20463 0.24479 -0.20671 C 0.24566 -0.20972 0.24583 -0.2132 0.24618 -0.21644 C 0.24479 -0.26088 0.24479 -0.24468 0.24479 -0.26458 L 0.24479 -0.26458 " pathEditMode="relative" ptsTypes="AAAAAAAAAAAAAAAAAAAAAAAAAAAAAAAAAAAAAAAAAAAAAAAAAAAAAAAAAAAAAAAAAAAAAAAAAAAAAAAAAAAAAAAAAAAAAAAAAAAAAAAAAAAAAAAAAAAAAAAAAAAAA">
                                      <p:cBhvr>
                                        <p:cTn id="23" dur="5000" fill="hold"/>
                                        <p:tgtEl>
                                          <p:spTgt spid="9"/>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 0 L 0 0 C -0.00452 -0.00069 -0.00886 -0.00092 -0.0132 -0.00185 C -0.01459 -0.00231 -0.01598 -0.0037 -0.01754 -0.00393 C -0.03247 -0.00509 -0.0474 -0.00509 -0.0625 -0.00579 C -0.07205 -0.00625 -0.08177 -0.00717 -0.0915 -0.00764 C -0.11268 -0.01713 -0.09427 -0.00972 -0.14948 -0.00972 L -0.14948 -0.00764 C -0.16146 -0.00833 -0.17361 -0.00856 -0.18559 -0.00972 C -0.19844 -0.01088 -0.19011 -0.01342 -0.19861 -0.00972 C -0.20018 -0.00833 -0.20174 -0.00741 -0.20296 -0.00579 C -0.20851 0.00046 -0.20834 0.00093 -0.21181 0.00764 C -0.21164 0.00926 -0.21025 0.03218 -0.20747 0.03472 C -0.20452 0.03727 -0.20122 0.03912 -0.19861 0.04259 C -0.19775 0.04375 -0.19671 0.04491 -0.19584 0.0463 C -0.19462 0.04815 -0.19427 0.0507 -0.19289 0.05209 C -0.19167 0.05347 -0.18993 0.05347 -0.18855 0.05417 C -0.18507 0.05857 -0.18108 0.06227 -0.17848 0.06759 C -0.17743 0.06945 -0.17657 0.07176 -0.17552 0.07338 C -0.17327 0.07685 -0.17032 0.0794 -0.16823 0.0831 C -0.16285 0.09259 -0.16598 0.08889 -0.15955 0.09468 C -0.15903 0.09722 -0.15903 0.1 -0.15816 0.10232 C -0.15712 0.10486 -0.15504 0.10602 -0.15382 0.1081 C -0.15261 0.10996 -0.15157 0.11181 -0.15087 0.11389 C -0.14705 0.12408 -0.15209 0.11597 -0.14653 0.12361 C -0.14532 0.13125 -0.14271 0.15023 -0.14063 0.15834 C -0.13959 0.1625 -0.1349 0.17269 -0.13351 0.1757 C -0.13299 0.17847 -0.13247 0.18102 -0.13195 0.18357 C -0.13143 0.18681 -0.13125 0.19005 -0.13056 0.19329 C -0.12969 0.19699 -0.12761 0.20486 -0.12761 0.20486 C -0.12709 0.20926 -0.12657 0.21736 -0.12483 0.22222 C -0.12396 0.22431 -0.12257 0.22593 -0.12188 0.22801 C -0.12118 0.22986 -0.12049 0.2338 -0.12049 0.2338 L -0.12049 0.23565 C -0.11789 0.24121 -0.1125 0.25162 -0.11025 0.2588 C -0.10921 0.26273 -0.10834 0.26667 -0.1073 0.27037 L -0.10452 0.28195 C -0.104 0.28403 -0.10382 0.28611 -0.10296 0.28773 L -0.10018 0.29352 C -0.09966 0.2956 -0.09914 0.29746 -0.09861 0.29954 C -0.09809 0.30209 -0.09792 0.30463 -0.09723 0.30718 C -0.09358 0.31875 -0.09271 0.32014 -0.08855 0.32847 C -0.08802 0.33102 -0.08785 0.3338 -0.08698 0.33611 C -0.08646 0.3382 -0.08507 0.33982 -0.08421 0.3419 C -0.08264 0.3456 -0.08091 0.34954 -0.07986 0.35347 C -0.07796 0.36042 -0.075 0.38218 -0.07396 0.3882 C -0.07361 0.39144 -0.07309 0.39468 -0.07257 0.39792 C -0.07205 0.40046 -0.07153 0.40301 -0.07118 0.40579 C -0.07049 0.41019 -0.07032 0.41482 -0.06962 0.41921 C -0.06962 0.41991 -0.06962 0.41783 -0.06962 0.41736 L -0.06962 0.41528 C -0.07136 0.4132 -0.08177 0.40116 -0.08421 0.39398 C -0.08542 0.39028 -0.08542 0.38588 -0.08698 0.38241 C -0.08802 0.38056 -0.08907 0.37871 -0.08993 0.37662 C -0.09098 0.37431 -0.0915 0.3713 -0.09289 0.36898 C -0.09393 0.36713 -0.09584 0.36644 -0.09723 0.36505 C -0.10261 0.35093 -0.09705 0.36343 -0.10452 0.35162 C -0.11355 0.33704 -0.10174 0.35324 -0.11025 0.3419 C -0.11077 0.34005 -0.11094 0.33796 -0.11164 0.33611 C -0.11337 0.33218 -0.11754 0.32454 -0.11754 0.32454 C -0.11858 0.31852 -0.11893 0.31667 -0.12049 0.31111 C -0.12136 0.30787 -0.1224 0.30463 -0.12327 0.30139 C -0.12396 0.29884 -0.12414 0.29607 -0.12483 0.29352 C -0.12605 0.28773 -0.12761 0.28195 -0.12917 0.27616 C -0.12952 0.27431 -0.12969 0.27222 -0.13056 0.27037 C -0.14098 0.24977 -0.12483 0.28125 -0.13785 0.2588 C -0.13993 0.25509 -0.14358 0.24722 -0.14358 0.24722 C -0.14445 0.24375 -0.14618 0.23334 -0.14948 0.22986 C -0.15052 0.22871 -0.15226 0.22871 -0.15382 0.22801 C -0.15469 0.22662 -0.15556 0.225 -0.1566 0.22408 C -0.15955 0.22176 -0.16094 0.22222 -0.16389 0.22222 L -0.16389 0.22222 C -0.17223 0.22107 -0.18646 0.21968 -0.19427 0.21644 C -0.19844 0.21459 -0.20226 0.21181 -0.20591 0.20857 C -0.20747 0.20741 -0.20868 0.20533 -0.21025 0.20486 C -0.21355 0.20347 -0.21702 0.20347 -0.22049 0.20278 C -0.229 0.19445 -0.22292 0.19861 -0.23195 0.19514 C -0.2349 0.19398 -0.23785 0.19259 -0.2408 0.19121 L -0.24514 0.18935 C -0.24705 0.18727 -0.24861 0.18449 -0.25087 0.18357 C -0.25452 0.18195 -0.25868 0.18241 -0.2625 0.18148 C -0.26441 0.18125 -0.26632 0.18033 -0.26823 0.17963 L -0.27691 0.17199 C -0.28125 0.16806 -0.28212 0.16783 -0.28559 0.16227 C -0.28681 0.16042 -0.28733 0.1581 -0.28855 0.15648 C -0.2908 0.15301 -0.29341 0.15 -0.29584 0.14676 C -0.29671 0.1456 -0.29809 0.14468 -0.29879 0.14306 C -0.29966 0.14028 -0.3007 0.13796 -0.30157 0.13519 C -0.30226 0.13334 -0.30243 0.13125 -0.30313 0.1294 C -0.30382 0.12732 -0.30504 0.1257 -0.30591 0.12361 C -0.30695 0.12107 -0.30782 0.11852 -0.30886 0.11597 C -0.3099 0.1081 -0.31094 0.10046 -0.31181 0.09283 C -0.31302 0.08148 -0.31337 0.075 -0.31615 0.06366 C -0.31702 0.05996 -0.31771 0.05579 -0.31893 0.05209 L -0.32188 0.04445 C -0.32361 0.03148 -0.32605 0.03102 -0.32049 0.03472 L -0.31893 0.03681 C -0.31858 0.03033 -0.31823 0.02384 -0.31754 0.01736 C -0.31719 0.01505 -0.3132 0.00209 -0.3132 0.00185 C -0.3125 -0.00023 -0.31111 -0.00185 -0.31025 -0.00393 C -0.30452 -0.01944 -0.31129 -0.00833 -0.30157 -0.02129 C -0.30018 -0.02523 -0.29914 -0.0294 -0.29723 -0.03287 C -0.29618 -0.03472 -0.2941 -0.03495 -0.29289 -0.0368 C -0.2915 -0.03889 -0.29115 -0.04213 -0.28993 -0.04444 C -0.28924 -0.04606 -0.28802 -0.04699 -0.28716 -0.04838 C -0.28334 -0.06342 -0.28959 -0.04166 -0.27848 -0.06366 C -0.2757 -0.06898 -0.27257 -0.07639 -0.26823 -0.07916 L -0.2625 -0.0831 C -0.26146 -0.08495 -0.26094 -0.0875 -0.25955 -0.08889 C -0.25834 -0.09004 -0.2566 -0.09004 -0.25521 -0.09074 C -0.2533 -0.0919 -0.25105 -0.09282 -0.24948 -0.09467 C -0.24671 -0.09745 -0.24549 -0.10301 -0.24219 -0.1044 L -0.23351 -0.1081 C -0.23195 -0.10879 -0.23056 -0.10972 -0.22917 -0.11018 L -0.22327 -0.11204 C -0.21268 -0.12153 -0.22396 -0.10995 -0.21754 -0.12176 C -0.21598 -0.12477 -0.21181 -0.1294 -0.21181 -0.1294 C -0.21077 -0.13194 -0.21042 -0.13518 -0.20886 -0.13727 C -0.20782 -0.13866 -0.20539 -0.1375 -0.20452 -0.13912 C -0.2033 -0.1412 -0.20365 -0.14421 -0.20296 -0.14676 C -0.20261 -0.14884 -0.20209 -0.15069 -0.20157 -0.15254 C -0.20105 -0.15648 -0.2007 -0.16041 -0.20018 -0.16412 C -0.19983 -0.1662 -0.19861 -0.16991 -0.19861 -0.16991 L -0.19861 -0.16991 C -0.19532 -0.17708 -0.19046 -0.18333 -0.18855 -0.1912 C -0.18802 -0.19329 -0.1882 -0.1956 -0.18716 -0.19699 C -0.18559 -0.19907 -0.18316 -0.19954 -0.18125 -0.20092 C -0.17726 -0.21736 -0.18299 -0.19722 -0.17691 -0.21065 C -0.17622 -0.21227 -0.17622 -0.21458 -0.17552 -0.21643 C -0.17466 -0.21852 -0.17344 -0.22014 -0.17257 -0.22222 C -0.17205 -0.22338 -0.17171 -0.22477 -0.17118 -0.22592 L -0.17118 -0.22407 L -0.17118 -0.22222 " pathEditMode="relative" ptsTypes="AAAAAAAAAAAAAAAAAAAAAAAAAAAAAAAAAAAAAAAAAAAAAAAAAAAAAAAAAAAAAAAAAAAAAAAAAAAAAAAAAAAAAAAAAAAAAAAAAAAAAAAAAAAAAAAAAAAAAAAAAAAAAAAAAAAAA">
                                      <p:cBhvr>
                                        <p:cTn id="25" dur="5000" fill="hold"/>
                                        <p:tgtEl>
                                          <p:spTgt spid="13"/>
                                        </p:tgtEl>
                                        <p:attrNameLst>
                                          <p:attrName>ppt_x</p:attrName>
                                          <p:attrName>ppt_y</p:attrName>
                                        </p:attrNameLst>
                                      </p:cBhvr>
                                    </p:animMotion>
                                  </p:childTnLst>
                                </p:cTn>
                              </p:par>
                            </p:childTnLst>
                          </p:cTn>
                        </p:par>
                        <p:par>
                          <p:cTn id="26" fill="hold">
                            <p:stCondLst>
                              <p:cond delay="10000"/>
                            </p:stCondLst>
                            <p:childTnLst>
                              <p:par>
                                <p:cTn id="27" presetID="1" presetClass="exit" presetSubtype="0" fill="hold" grpId="2" nodeType="after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par>
                          <p:cTn id="29" fill="hold">
                            <p:stCondLst>
                              <p:cond delay="10000"/>
                            </p:stCondLst>
                            <p:childTnLst>
                              <p:par>
                                <p:cTn id="30" presetID="1" presetClass="exit" presetSubtype="0" fill="hold" grpId="2" nodeType="afterEffect">
                                  <p:stCondLst>
                                    <p:cond delay="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ntr" presetSubtype="0" fill="hold" grpId="2"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2"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10000"/>
                            </p:stCondLst>
                            <p:childTnLst>
                              <p:par>
                                <p:cTn id="37" presetID="0" presetClass="path" presetSubtype="0" accel="50000" decel="50000" fill="hold" grpId="3" nodeType="afterEffect">
                                  <p:stCondLst>
                                    <p:cond delay="0"/>
                                  </p:stCondLst>
                                  <p:childTnLst>
                                    <p:animMotion origin="layout" path="M 3.61111E-6 -4.07407E-6 L 3.61111E-6 -4.07407E-6 C -0.00052 -0.00648 -0.0007 -0.01226 -0.00157 -0.01828 C -0.00226 -0.02314 -0.004 -0.02754 -0.00452 -0.0324 C -0.00903 -0.08055 -0.00278 -0.0537 -0.00764 -0.07291 C -0.00799 -0.08356 -0.00834 -0.09444 -0.00903 -0.10509 C -0.0092 -0.10787 -0.01129 -0.12037 -0.01216 -0.12338 C -0.01302 -0.12754 -0.01459 -0.13148 -0.01511 -0.13541 C -0.01563 -0.13888 -0.01598 -0.14236 -0.01667 -0.14583 C -0.01754 -0.14976 -0.0191 -0.15347 -0.01962 -0.15763 C -0.02014 -0.16134 -0.02049 -0.16458 -0.02118 -0.16782 C -0.02257 -0.17384 -0.02483 -0.17963 -0.0257 -0.18588 C -0.0283 -0.2037 -0.02882 -0.20439 -0.03021 -0.22037 C -0.03091 -0.22638 -0.03108 -0.2324 -0.03177 -0.23842 C -0.03212 -0.2412 -0.03316 -0.24375 -0.03334 -0.24652 C -0.03368 -0.25254 -0.03334 -0.25879 -0.03334 -0.26481 L -0.0349 -0.26481 C -0.03073 -0.26805 -0.02691 -0.27176 -0.02275 -0.27476 C -0.0198 -0.27708 -0.0132 -0.27801 -0.01059 -0.27893 C -0.00903 -0.27939 -0.00764 -0.28032 -0.00608 -0.28101 C 0.00816 -0.28032 0.02222 -0.28009 0.03645 -0.27893 C 0.03802 -0.2787 0.03941 -0.27731 0.04097 -0.27685 C 0.0434 -0.27615 0.046 -0.27546 0.04843 -0.27476 C 0.05104 -0.27361 0.05347 -0.27199 0.05607 -0.27083 C 0.05764 -0.27013 0.05937 -0.27013 0.06059 -0.26875 C 0.07031 -0.25833 0.05677 -0.26574 0.06823 -0.26064 C 0.06961 -0.25926 0.071 -0.25763 0.07274 -0.25671 C 0.07569 -0.25486 0.08177 -0.25254 0.08177 -0.25231 C 0.08333 -0.25138 0.08472 -0.24953 0.08628 -0.24861 C 0.09149 -0.24606 0.09774 -0.2456 0.10295 -0.24259 C 0.11215 -0.23726 0.10677 -0.24004 0.1151 -0.23032 C 0.1177 -0.22731 0.12274 -0.22407 0.12569 -0.22222 C 0.1283 -0.22083 0.13073 -0.21921 0.13333 -0.21828 C 0.13628 -0.21713 0.13941 -0.21666 0.14236 -0.2162 C 0.16007 -0.21388 0.16007 -0.21435 0.1743 -0.21435 L 0.1743 -0.21412 C 0.17066 -0.21828 0.16684 -0.22199 0.16354 -0.22638 C 0.1618 -0.2287 0.16093 -0.23217 0.15902 -0.23449 C 0.15607 -0.23842 0.15364 -0.23888 0.15 -0.24051 C 0.14791 -0.24398 0.14635 -0.24768 0.14392 -0.25069 C 0.14218 -0.25254 0.13958 -0.25277 0.13784 -0.25463 C 0.13541 -0.2574 0.12847 -0.27314 0.12725 -0.27476 L 0.11961 -0.28495 C 0.11458 -0.30532 0.12413 -0.27037 0.11215 -0.29907 C 0.11093 -0.30208 0.11145 -0.30601 0.11059 -0.30926 C 0.10989 -0.31203 0.10833 -0.31458 0.10764 -0.31736 C 0.10642 -0.32129 0.10625 -0.32569 0.10451 -0.32939 C 0.10295 -0.33287 0.10121 -0.33588 0.1 -0.33958 C 0.09861 -0.34328 0.09791 -0.34768 0.09705 -0.35162 C 0.09652 -0.3537 0.09618 -0.35578 0.09548 -0.35763 L 0.09236 -0.36574 C 0.09184 -0.36921 0.09184 -0.37268 0.09097 -0.37592 C 0.09027 -0.37824 0.08836 -0.37963 0.08784 -0.38194 C 0.0868 -0.38773 0.08715 -0.39398 0.08628 -0.4 C 0.08611 -0.40231 0.08524 -0.40416 0.08489 -0.40625 C 0.0842 -0.40879 0.08385 -0.41157 0.08333 -0.41435 C 0.08281 -0.42176 0.08246 -0.42916 0.08177 -0.43657 C 0.07864 -0.46828 0.07882 -0.45185 0.07882 -0.46273 L 0.05902 -0.65463 C 0.05503 -0.65671 0.05104 -0.65879 0.04705 -0.66064 C 0.04166 -0.66296 0.0375 -0.66319 0.03177 -0.66481 C 0.02986 -0.66527 0.02777 -0.6662 0.02569 -0.66666 C 0.0243 -0.66805 0.02291 -0.67013 0.02118 -0.67083 C 0.01632 -0.67291 0.01111 -0.67314 0.00607 -0.67476 C -0.00539 -0.6787 0.00208 -0.67638 -0.01667 -0.68078 C -0.02587 -0.68009 -0.03872 -0.67939 -0.04844 -0.67685 C -0.05 -0.67638 -0.05139 -0.67546 -0.05295 -0.67476 C -0.05556 -0.67407 -0.05816 -0.67361 -0.06059 -0.67291 C -0.06216 -0.67222 -0.06355 -0.67106 -0.06511 -0.67083 C -0.07223 -0.66921 -0.08629 -0.66666 -0.08629 -0.66643 C -0.08785 -0.6662 -0.08924 -0.66481 -0.0908 -0.66481 C -0.15608 -0.65972 -0.11702 -0.66273 -0.16059 -0.66481 C -0.18125 -0.66574 -0.20191 -0.6662 -0.22257 -0.66666 C -0.21702 -0.66921 -0.21441 -0.67083 -0.20747 -0.67083 C -0.20486 -0.67083 -0.20157 -0.67152 -0.2 -0.66875 C -0.19827 -0.6662 -0.2 -0.66203 -0.2 -0.65879 L -0.2 -0.65856 " pathEditMode="relative" rAng="0" ptsTypes="AAAAAAAAAAAAAAAAAAAAAAAAAAAAAAAAAAAAAAAAAAAAAAAAAAAAAAAAAAAAAAAAAAAAAAAAAAAAA">
                                      <p:cBhvr>
                                        <p:cTn id="38" dur="5000" fill="hold"/>
                                        <p:tgtEl>
                                          <p:spTgt spid="15"/>
                                        </p:tgtEl>
                                        <p:attrNameLst>
                                          <p:attrName>ppt_x</p:attrName>
                                          <p:attrName>ppt_y</p:attrName>
                                        </p:attrNameLst>
                                      </p:cBhvr>
                                      <p:rCtr x="-2413" y="-34028"/>
                                    </p:animMotion>
                                  </p:childTnLst>
                                </p:cTn>
                              </p:par>
                              <p:par>
                                <p:cTn id="39" presetID="0" presetClass="path" presetSubtype="0" accel="50000" decel="50000" fill="hold" grpId="3" nodeType="withEffect">
                                  <p:stCondLst>
                                    <p:cond delay="0"/>
                                  </p:stCondLst>
                                  <p:childTnLst>
                                    <p:animMotion origin="layout" path="M 0 0 L 0 0 C -0.00052 0.00602 -0.00104 0.01204 -0.00156 0.01806 C -0.00191 0.02246 -0.00329 0.06273 -0.00607 0.07871 C -0.00694 0.08357 -0.00816 0.0882 -0.00902 0.09283 C -0.00816 0.12917 -0.00798 0.16551 -0.00607 0.20185 C -0.0059 0.20625 -0.00364 0.20996 -0.00312 0.21412 C -0.00208 0.2206 -0.00225 0.22755 -0.00156 0.23426 C -0.00069 0.24098 0.00053 0.24769 0.00157 0.2544 C 0.00365 0.29422 0.00296 0.27338 0.00296 0.31713 L 0.00296 0.32107 C 0.00157 0.33195 -0.00086 0.3426 -0.00156 0.35348 C -0.00381 0.38565 -0.00468 0.39977 -0.00156 0.42616 C -0.00069 0.43357 -0.00034 0.44121 0.00157 0.44838 C 0.00417 0.4588 0.00938 0.47176 0.01511 0.48079 C 0.0165 0.48287 0.01841 0.48449 0.01962 0.48681 C 0.02726 0.50023 0.02865 0.50787 0.03785 0.51898 C 0.04098 0.52292 0.04497 0.5257 0.04844 0.52917 C 0.0533 0.53403 0.06615 0.55 0.07119 0.55139 C 0.09375 0.55741 0.08125 0.5551 0.10903 0.55741 C 0.11112 0.5581 0.11337 0.5581 0.11511 0.55949 C 0.1191 0.56273 0.12119 0.57037 0.1257 0.57153 C 0.13664 0.57454 0.14792 0.57153 0.15903 0.57153 L 0.15903 0.57153 C 0.17014 0.57223 0.18125 0.57408 0.19237 0.57361 C 0.19601 0.57338 0.2007 0.57338 0.20296 0.56968 C 0.20591 0.56482 0.20487 0.55741 0.20608 0.55139 C 0.20643 0.54931 0.20712 0.54746 0.20764 0.54537 C 0.20712 0.53449 0.20764 0.52361 0.20608 0.51297 C 0.20521 0.50718 0.20226 0.50209 0.2 0.49676 C 0.19462 0.48426 0.19619 0.48681 0.18941 0.48079 C 0.18733 0.47662 0.18542 0.47246 0.18334 0.46852 C 0.18039 0.4632 0.17691 0.4581 0.17431 0.45232 C 0.17136 0.44607 0.1658 0.4294 0.16355 0.42223 C 0.16303 0.42014 0.16285 0.41806 0.16216 0.41598 C 0.15139 0.38403 0.16337 0.42523 0.15452 0.38982 C 0.15365 0.38635 0.15244 0.3831 0.15157 0.37963 C 0.15035 0.3757 0.14983 0.37153 0.14844 0.3676 C 0.14462 0.35602 0.14549 0.36713 0.14549 0.35556 L 0.14549 0.35556 C 0.14497 0.31898 0.14393 0.28264 0.14393 0.2463 C 0.14393 0.2294 0.14375 0.2125 0.14549 0.19584 C 0.14636 0.18704 0.15191 0.18449 0.15608 0.17963 C 0.17709 0.15533 0.14896 0.18449 0.16823 0.1676 C 0.18421 0.15324 0.16546 0.16204 0.19393 0.15741 C 0.20903 0.1551 0.22414 0.15162 0.23941 0.14931 L 0.26667 0.14537 L 0.32882 0.14931 C 0.33282 0.14977 0.33698 0.15 0.34098 0.15139 C 0.35712 0.15741 0.33039 0.15556 0.35313 0.15556 L 0.35313 0.15556 " pathEditMode="relative" ptsTypes="AAAAAAAAAAAAAAAAAAAAAAAAAAAAAAAAAAAAAAAAAAAAAAAAAAA">
                                      <p:cBhvr>
                                        <p:cTn id="40" dur="4900" fill="hold"/>
                                        <p:tgtEl>
                                          <p:spTgt spid="16"/>
                                        </p:tgtEl>
                                        <p:attrNameLst>
                                          <p:attrName>ppt_x</p:attrName>
                                          <p:attrName>ppt_y</p:attrName>
                                        </p:attrNameLst>
                                      </p:cBhvr>
                                    </p:animMotion>
                                  </p:childTnLst>
                                </p:cTn>
                              </p:par>
                            </p:childTnLst>
                          </p:cTn>
                        </p:par>
                        <p:par>
                          <p:cTn id="41" fill="hold">
                            <p:stCondLst>
                              <p:cond delay="15000"/>
                            </p:stCondLst>
                            <p:childTnLst>
                              <p:par>
                                <p:cTn id="42" presetID="1" presetClass="exit" presetSubtype="0" fill="hold" grpId="1" nodeType="afterEffect">
                                  <p:stCondLst>
                                    <p:cond delay="0"/>
                                  </p:stCondLst>
                                  <p:childTnLst>
                                    <p:set>
                                      <p:cBhvr>
                                        <p:cTn id="43" dur="1" fill="hold">
                                          <p:stCondLst>
                                            <p:cond delay="0"/>
                                          </p:stCondLst>
                                        </p:cTn>
                                        <p:tgtEl>
                                          <p:spTgt spid="15"/>
                                        </p:tgtEl>
                                        <p:attrNameLst>
                                          <p:attrName>style.visibility</p:attrName>
                                        </p:attrNameLst>
                                      </p:cBhvr>
                                      <p:to>
                                        <p:strVal val="hidden"/>
                                      </p:to>
                                    </p:set>
                                  </p:childTnLst>
                                </p:cTn>
                              </p:par>
                            </p:childTnLst>
                          </p:cTn>
                        </p:par>
                        <p:par>
                          <p:cTn id="44" fill="hold">
                            <p:stCondLst>
                              <p:cond delay="15000"/>
                            </p:stCondLst>
                            <p:childTnLst>
                              <p:par>
                                <p:cTn id="45" presetID="1" presetClass="exit" presetSubtype="0" fill="hold" grpId="1" nodeType="after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par>
                          <p:cTn id="47" fill="hold">
                            <p:stCondLst>
                              <p:cond delay="15000"/>
                            </p:stCondLst>
                            <p:childTnLst>
                              <p:par>
                                <p:cTn id="48" presetID="1" presetClass="entr" presetSubtype="0" fill="hold" grpId="1"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15000"/>
                            </p:stCondLst>
                            <p:childTnLst>
                              <p:par>
                                <p:cTn id="51" presetID="1" presetClass="entr" presetSubtype="0" fill="hold" grpId="1" nodeType="after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15000"/>
                            </p:stCondLst>
                            <p:childTnLst>
                              <p:par>
                                <p:cTn id="54" presetID="0" presetClass="path" presetSubtype="0" accel="50000" decel="50000" fill="hold" grpId="0" nodeType="afterEffect">
                                  <p:stCondLst>
                                    <p:cond delay="0"/>
                                  </p:stCondLst>
                                  <p:childTnLst>
                                    <p:animMotion origin="layout" path="M 3.33333E-6 -3.7037E-6 L 3.33333E-6 0.00024 L 0.01302 -0.00393 C 0.03159 -0.00972 -0.00243 -3.7037E-6 0.03177 -0.00972 C 0.0342 -0.01041 0.03663 -0.01088 0.03906 -0.01157 C 0.04323 -0.01296 0.04461 -0.01481 0.04913 -0.01551 C 0.08333 -0.0199 0.06093 -0.01504 0.08541 -0.01921 C 0.10677 -0.02314 0.08402 -0.01944 0.09982 -0.02314 C 0.1033 -0.02407 0.10659 -0.02453 0.11007 -0.02523 C 0.12725 -0.02338 0.12482 -0.0243 0.1375 -0.02129 C 0.13993 -0.0206 0.14253 -0.02014 0.14479 -0.01921 C 0.14774 -0.01828 0.15069 -0.01666 0.15347 -0.01551 L 0.15781 -0.01342 C 0.15937 -0.01296 0.16076 -0.01157 0.16215 -0.01157 L 0.21146 -0.01157 L 0.21146 -0.01134 C 0.21961 -0.01296 0.22795 -0.01389 0.23611 -0.01551 C 0.24097 -0.01666 0.25069 -0.01921 0.25069 -0.01898 C 0.26701 -0.01875 0.28333 -0.01851 0.29982 -0.01736 C 0.30139 -0.01736 0.30295 -0.01666 0.30416 -0.01551 C 0.30625 -0.01389 0.30798 -0.01157 0.31007 -0.00972 C 0.31146 -0.00833 0.31284 -0.00717 0.31441 -0.00578 C 0.31632 -0.00185 0.31909 0.00139 0.32014 0.00579 C 0.32378 0.02037 0.31892 0.00232 0.32448 0.01736 C 0.3283 0.02732 0.32326 0.01922 0.32882 0.02709 C 0.33455 0.05024 0.32934 0.02616 0.33316 0.05417 C 0.33402 0.0588 0.33385 0.06459 0.33611 0.06945 C 0.33715 0.07153 0.33819 0.07315 0.33906 0.07524 C 0.33975 0.07709 0.33958 0.07894 0.34045 0.08125 C 0.34166 0.08311 0.3434 0.08473 0.34479 0.08704 C 0.34531 0.08889 0.346 0.09028 0.34618 0.09283 C 0.34687 0.09607 0.3467 0.10047 0.34774 0.1044 C 0.34861 0.10764 0.35156 0.11135 0.35347 0.11343 C 0.35573 0.12315 0.35521 0.1213 0.35937 0.13334 C 0.36024 0.13588 0.36128 0.13843 0.36215 0.14098 C 0.36284 0.14283 0.36302 0.14491 0.36371 0.14676 C 0.36441 0.14954 0.36562 0.15186 0.36649 0.15463 C 0.36718 0.15649 0.36805 0.16042 0.36805 0.16065 L 0.36805 0.16042 C 0.36996 0.16621 0.37222 0.17176 0.37378 0.17778 C 0.37465 0.18079 0.37465 0.18426 0.37517 0.1875 C 0.37552 0.18936 0.37621 0.19121 0.37673 0.19329 C 0.37725 0.19607 0.37847 0.20371 0.37951 0.20672 C 0.38038 0.2088 0.38159 0.21065 0.38246 0.2125 C 0.38298 0.21436 0.3835 0.21644 0.38385 0.21829 C 0.38455 0.22084 0.38472 0.22361 0.38541 0.22616 C 0.38611 0.22871 0.3875 0.23102 0.38819 0.2338 C 0.38889 0.23565 0.38906 0.23774 0.38975 0.23959 C 0.39149 0.24491 0.39375 0.24977 0.39548 0.2551 C 0.39774 0.26181 0.39687 0.26412 0.39843 0.27246 C 0.40104 0.28658 0.40069 0.28033 0.40416 0.29167 C 0.40486 0.29329 0.40503 0.29561 0.40573 0.29746 C 0.40659 0.30024 0.40764 0.30255 0.4085 0.30533 C 0.40955 0.30834 0.41024 0.31181 0.41146 0.31482 C 0.41319 0.31899 0.41614 0.32199 0.41718 0.32662 C 0.41771 0.32848 0.41805 0.33056 0.41875 0.33241 C 0.42552 0.3507 0.41701 0.31968 0.42448 0.34977 C 0.425 0.35162 0.42586 0.35348 0.42586 0.35556 L 0.42586 0.37084 L 0.42586 0.3713 C 0.42257 0.36644 0.41961 0.36135 0.4158 0.35741 C 0.41458 0.35625 0.41284 0.35649 0.41146 0.35556 C 0.40989 0.3544 0.4085 0.35301 0.40711 0.35162 C 0.40486 0.34931 0.4026 0.34537 0.40139 0.3419 C 0.40069 0.34005 0.40069 0.33774 0.39982 0.33611 C 0.39861 0.33334 0.39705 0.33102 0.39548 0.32848 C 0.39461 0.32709 0.3934 0.32616 0.39271 0.32454 C 0.38663 0.3125 0.39218 0.3213 0.38819 0.31111 C 0.38298 0.29723 0.3875 0.31459 0.38246 0.29746 C 0.38142 0.29375 0.38055 0.28982 0.37951 0.28588 C 0.37916 0.28403 0.37847 0.28218 0.37812 0.2801 C 0.3776 0.27755 0.3776 0.27454 0.37673 0.27246 C 0.37604 0.27084 0.37482 0.26991 0.37378 0.26852 C 0.37326 0.26667 0.37309 0.26459 0.37239 0.26274 C 0.37031 0.25741 0.36823 0.25533 0.3651 0.25116 C 0.36389 0.24584 0.36319 0.24236 0.36076 0.23774 C 0.36007 0.23611 0.35885 0.23496 0.35781 0.2338 C 0.35694 0.22986 0.35659 0.22547 0.35503 0.22223 L 0.34913 0.21065 C 0.34826 0.20672 0.34739 0.20162 0.34479 0.19908 C 0.34357 0.19769 0.34184 0.19769 0.34045 0.19699 C 0.33941 0.19584 0.33871 0.19399 0.3375 0.19329 C 0.33489 0.19144 0.32882 0.18936 0.32882 0.18959 L 0.32882 0.19121 L 0.31441 0.17778 C 0.31302 0.17639 0.31146 0.17524 0.31007 0.17385 C 0.30816 0.17199 0.30625 0.16991 0.30416 0.16806 C 0.29913 0.16366 0.28646 0.1544 0.28246 0.15255 C 0.28107 0.15209 0.27951 0.15139 0.27812 0.1507 C 0.27569 0.14954 0.27343 0.14792 0.27083 0.14676 C 0.26857 0.14584 0.26614 0.14561 0.26371 0.14491 C 0.26076 0.14306 0.25798 0.14074 0.25503 0.13912 C 0.25364 0.1382 0.25191 0.1382 0.25069 0.13727 C 0.23975 0.12986 0.24722 0.13195 0.23611 0.12755 C 0.22187 0.12061 0.23854 0.13403 0.21146 0.11598 C 0.20434 0.11111 0.20781 0.11297 0.20139 0.11019 C 0.19948 0.10764 0.19757 0.10625 0.19548 0.1044 C 0.19271 0.10162 0.18923 0.09977 0.1868 0.09607 C 0.17552 0.08149 0.19392 0.10625 0.18107 0.08704 C 0.17882 0.08311 0.17569 0.08102 0.17378 0.07732 L 0.16805 0.06574 C 0.16753 0.0632 0.16718 0.06019 0.16649 0.05741 C 0.16562 0.05417 0.16371 0.0463 0.16371 0.04653 C 0.16319 0.03727 0.16198 0.02824 0.16215 0.01922 C 0.1625 0.00764 0.1651 -0.01551 0.1651 -0.01527 L 0.1651 -0.01551 C 0.16562 -0.03356 0.16562 -0.05162 0.16649 -0.06967 C 0.16666 -0.07314 0.17014 -0.08055 0.17083 -0.0831 C 0.17343 -0.09074 0.171 -0.0875 0.17517 -0.09467 C 0.18038 -0.10324 0.1776 -0.09398 0.1868 -0.10625 C 0.19809 -0.12129 0.17951 -0.09699 0.19409 -0.11389 C 0.19409 -0.11365 0.20625 -0.13032 0.20711 -0.13148 C 0.20816 -0.13264 0.20885 -0.13426 0.21007 -0.13518 L 0.21441 -0.13912 C 0.21701 -0.14444 0.22014 -0.14953 0.22014 -0.15648 L 0.22014 -0.16226 L 0.22014 -0.16203 C 0.22378 -0.16481 0.2283 -0.16666 0.23177 -0.17014 C 0.23489 -0.17291 0.23524 -0.17939 0.23611 -0.18356 C 0.23767 -0.19051 0.23732 -0.18889 0.24045 -0.19514 C 0.24097 -0.19699 0.24132 -0.19907 0.24184 -0.20092 C 0.24271 -0.20301 0.24427 -0.20463 0.24479 -0.20671 C 0.24566 -0.20972 0.24583 -0.21319 0.24618 -0.21643 C 0.24479 -0.26088 0.24479 -0.24467 0.24479 -0.26458 L 0.24479 -0.26435 " pathEditMode="relative" rAng="0" ptsTypes="AAAAAAAAAAAAAAAAAAAAAAAAAAAAAAAAAAAAAAAAAAAAAAAAAAAAAAAAAAAAAAAAAAAAAAAAAAAAAAAAAAAAAAAAAAAAAAAAAAAAAAAAAAAAAAAAAAAAAAAAAAAAA">
                                      <p:cBhvr>
                                        <p:cTn id="55" dur="5000" fill="hold"/>
                                        <p:tgtEl>
                                          <p:spTgt spid="17"/>
                                        </p:tgtEl>
                                        <p:attrNameLst>
                                          <p:attrName>ppt_x</p:attrName>
                                          <p:attrName>ppt_y</p:attrName>
                                        </p:attrNameLst>
                                      </p:cBhvr>
                                      <p:rCtr x="21285" y="5324"/>
                                    </p:animMotion>
                                  </p:childTnLst>
                                </p:cTn>
                              </p:par>
                              <p:par>
                                <p:cTn id="56" presetID="0" presetClass="path" presetSubtype="0" accel="50000" decel="50000" fill="hold" grpId="0" nodeType="withEffect">
                                  <p:stCondLst>
                                    <p:cond delay="0"/>
                                  </p:stCondLst>
                                  <p:childTnLst>
                                    <p:animMotion origin="layout" path="M 5E-6 7.40741E-7 L 5E-6 0.00023 C -0.00451 -0.0007 -0.00885 -0.00093 -0.0132 -0.00185 C -0.01459 -0.00232 -0.01598 -0.0037 -0.01754 -0.00394 C -0.03247 -0.00509 -0.0474 -0.00509 -0.0625 -0.00579 C -0.07204 -0.00625 -0.08177 -0.00718 -0.0915 -0.00764 C -0.11268 -0.01713 -0.09427 -0.00972 -0.14948 -0.00972 L -0.14948 -0.00764 C -0.16146 -0.00833 -0.17362 -0.00857 -0.1856 -0.00972 C -0.19844 -0.01088 -0.19011 -0.01343 -0.19862 -0.00972 C -0.20018 -0.00833 -0.20174 -0.00741 -0.20296 -0.00579 C -0.20851 0.00046 -0.20834 0.00093 -0.21181 0.00764 C -0.21164 0.00926 -0.21025 0.03218 -0.20747 0.03472 C -0.20452 0.03727 -0.20122 0.03912 -0.19862 0.04259 C -0.19775 0.04375 -0.19671 0.04491 -0.19584 0.0463 C -0.19462 0.04815 -0.19428 0.05069 -0.19289 0.05208 C -0.19167 0.05347 -0.18994 0.05347 -0.18855 0.05417 C -0.18507 0.05856 -0.18108 0.06227 -0.17848 0.06759 C -0.17744 0.06944 -0.17657 0.07176 -0.17553 0.07338 C -0.17327 0.07685 -0.17032 0.0794 -0.16823 0.0831 C -0.16285 0.09259 -0.16598 0.08889 -0.15955 0.09468 C -0.15903 0.09722 -0.15903 0.1 -0.15816 0.10231 C -0.15712 0.10486 -0.15504 0.10602 -0.15382 0.1081 C -0.15261 0.10995 -0.15157 0.1118 -0.15087 0.11389 C -0.14705 0.12407 -0.15209 0.11597 -0.14653 0.12361 C -0.14532 0.13125 -0.14271 0.15023 -0.14063 0.15833 C -0.13959 0.1625 -0.1349 0.17268 -0.13351 0.17569 C -0.13299 0.17847 -0.13247 0.18102 -0.13195 0.18356 C -0.13143 0.1868 -0.13125 0.19005 -0.13056 0.19329 C -0.12969 0.19699 -0.12761 0.20486 -0.12761 0.20509 C -0.12709 0.20926 -0.12657 0.21736 -0.12483 0.22222 C -0.12396 0.2243 -0.12257 0.22593 -0.12188 0.22801 C -0.12119 0.22986 -0.12049 0.2338 -0.12049 0.23403 L -0.12049 0.23565 C -0.11789 0.2412 -0.1125 0.25162 -0.11025 0.2588 C -0.10921 0.26273 -0.10834 0.26667 -0.1073 0.27037 L -0.10452 0.28194 C -0.104 0.28403 -0.10382 0.28611 -0.10296 0.28773 L -0.10018 0.29352 C -0.09965 0.2956 -0.09913 0.29745 -0.09861 0.29954 C -0.0981 0.30208 -0.09791 0.30463 -0.09722 0.30718 C -0.09357 0.31875 -0.0927 0.32014 -0.08854 0.32847 C -0.08802 0.33102 -0.08784 0.3338 -0.08698 0.33611 C -0.08645 0.33819 -0.08506 0.33981 -0.0842 0.3419 C -0.08263 0.3456 -0.0809 0.34954 -0.07987 0.35347 C -0.07795 0.36042 -0.075 0.38218 -0.07395 0.38819 C -0.07361 0.39143 -0.0731 0.39468 -0.07256 0.39792 C -0.07204 0.40046 -0.07152 0.40301 -0.07118 0.40579 C -0.07049 0.41018 -0.07031 0.41481 -0.06961 0.41921 C -0.06961 0.41991 -0.06961 0.41782 -0.06961 0.41736 L -0.06961 0.41528 C -0.07135 0.41319 -0.08177 0.40116 -0.0842 0.39398 C -0.08541 0.39028 -0.08541 0.38588 -0.08698 0.38241 C -0.08802 0.38055 -0.08906 0.3787 -0.08994 0.37662 C -0.09097 0.3743 -0.0915 0.3713 -0.09289 0.36898 C -0.09393 0.36713 -0.09584 0.36643 -0.09722 0.36505 C -0.10261 0.35093 -0.09704 0.36343 -0.10452 0.35162 C -0.11355 0.33704 -0.10174 0.35324 -0.11025 0.3419 C -0.11077 0.34005 -0.11094 0.33796 -0.11164 0.33611 C -0.11337 0.33218 -0.11754 0.32454 -0.11754 0.32477 C -0.11858 0.31852 -0.11893 0.31667 -0.12049 0.31111 C -0.12136 0.30787 -0.1224 0.30463 -0.12327 0.30139 C -0.12396 0.29884 -0.12414 0.29606 -0.12483 0.29352 C -0.12605 0.28773 -0.12761 0.28194 -0.12917 0.27616 C -0.12952 0.2743 -0.12969 0.27222 -0.13056 0.27037 C -0.14098 0.24977 -0.12483 0.28125 -0.13785 0.2588 C -0.13994 0.25509 -0.14358 0.24722 -0.14358 0.24745 C -0.14445 0.24375 -0.14619 0.23333 -0.14948 0.22986 C -0.15053 0.2287 -0.15226 0.2287 -0.15382 0.22801 C -0.15469 0.22662 -0.15556 0.225 -0.1566 0.22407 C -0.15955 0.22176 -0.16094 0.22222 -0.16389 0.22222 L -0.16389 0.22245 C -0.17223 0.22106 -0.18646 0.21968 -0.19428 0.21643 C -0.19844 0.21458 -0.20226 0.2118 -0.20591 0.20856 C -0.20747 0.20741 -0.20869 0.20532 -0.21025 0.20486 C -0.21355 0.20347 -0.21702 0.20347 -0.22049 0.20278 C -0.229 0.19444 -0.22292 0.19861 -0.23195 0.19514 C -0.2349 0.19398 -0.23785 0.19259 -0.2408 0.1912 L -0.24514 0.18935 C -0.24705 0.18727 -0.24862 0.18449 -0.25087 0.18356 C -0.25452 0.18194 -0.25869 0.18241 -0.2625 0.18148 C -0.26441 0.18125 -0.26632 0.18032 -0.26823 0.17963 L -0.27691 0.17199 C -0.28125 0.16805 -0.28212 0.16782 -0.2856 0.16227 C -0.28681 0.16042 -0.28733 0.1581 -0.28855 0.15648 C -0.2908 0.15301 -0.29341 0.15 -0.29584 0.14676 C -0.29671 0.1456 -0.2981 0.14468 -0.29879 0.14305 C -0.29966 0.14028 -0.3007 0.13796 -0.30157 0.13518 C -0.30226 0.13333 -0.30244 0.13125 -0.30313 0.1294 C -0.30382 0.12731 -0.30504 0.12569 -0.30591 0.12361 C -0.30695 0.12106 -0.30782 0.11852 -0.30886 0.11597 C -0.3099 0.1081 -0.31094 0.10046 -0.31181 0.09282 C -0.31303 0.08148 -0.31337 0.075 -0.31615 0.06366 C -0.31702 0.05995 -0.31771 0.05579 -0.31893 0.05208 L -0.32188 0.04444 C -0.32362 0.03148 -0.32605 0.03102 -0.32049 0.03472 L -0.31893 0.0368 C -0.31858 0.03032 -0.31823 0.02384 -0.31754 0.01736 C -0.31719 0.01505 -0.3132 0.00208 -0.3132 0.00185 C -0.3125 -0.00023 -0.31112 -0.00185 -0.31025 -0.00394 C -0.30452 -0.01945 -0.31129 -0.00833 -0.30157 -0.0213 C -0.30018 -0.02523 -0.29914 -0.0294 -0.29723 -0.03287 C -0.29619 -0.03472 -0.2941 -0.03495 -0.29289 -0.03681 C -0.2915 -0.03889 -0.29115 -0.04213 -0.28994 -0.04445 C -0.28924 -0.04607 -0.28803 -0.04699 -0.28716 -0.04838 C -0.28334 -0.06343 -0.28959 -0.04167 -0.27848 -0.06366 C -0.2757 -0.06898 -0.27257 -0.07639 -0.26823 -0.07917 L -0.2625 -0.0831 C -0.26146 -0.08495 -0.26094 -0.0875 -0.25955 -0.08889 C -0.25834 -0.09005 -0.2566 -0.09005 -0.25521 -0.09074 C -0.2533 -0.0919 -0.25105 -0.09282 -0.24948 -0.09468 C -0.24671 -0.09745 -0.24549 -0.10301 -0.24219 -0.1044 L -0.23351 -0.1081 C -0.23195 -0.1088 -0.23056 -0.10972 -0.22917 -0.11019 L -0.22327 -0.11204 C -0.21268 -0.12153 -0.22396 -0.10995 -0.21754 -0.12176 C -0.21598 -0.12477 -0.21181 -0.1294 -0.21181 -0.12917 C -0.21077 -0.13195 -0.21042 -0.13519 -0.20886 -0.13727 C -0.20782 -0.13866 -0.20539 -0.1375 -0.20452 -0.13912 C -0.2033 -0.1412 -0.20365 -0.14421 -0.20296 -0.14676 C -0.20261 -0.14884 -0.20209 -0.1507 -0.20157 -0.15255 C -0.20105 -0.15648 -0.2007 -0.16042 -0.20018 -0.16412 C -0.19983 -0.1662 -0.19862 -0.16991 -0.19862 -0.16968 L -0.19862 -0.16991 C -0.19532 -0.17708 -0.19046 -0.18333 -0.18855 -0.1912 C -0.18803 -0.19329 -0.1882 -0.1956 -0.18716 -0.19699 C -0.1856 -0.19907 -0.18316 -0.19954 -0.18125 -0.20093 C -0.17726 -0.21736 -0.18299 -0.19722 -0.17691 -0.21065 C -0.17622 -0.21227 -0.17622 -0.21458 -0.17553 -0.21644 C -0.17466 -0.21852 -0.17344 -0.22014 -0.17257 -0.22222 C -0.17205 -0.22338 -0.17171 -0.22477 -0.17119 -0.22593 L -0.17119 -0.22407 L -0.17119 -0.22222 " pathEditMode="relative" rAng="0" ptsTypes="AAAAAAAAAAAAAAAAAAAAAAAAAAAAAAAAAAAAAAAAAAAAAAAAAAAAAAAAAAAAAAAAAAAAAAAAAAAAAAAAAAAAAAAAAAAAAAAAAAAAAAAAAAAAAAAAAAAAAAAAAAAAAAAAAAAAA">
                                      <p:cBhvr>
                                        <p:cTn id="57" dur="5000" fill="hold"/>
                                        <p:tgtEl>
                                          <p:spTgt spid="18"/>
                                        </p:tgtEl>
                                        <p:attrNameLst>
                                          <p:attrName>ppt_x</p:attrName>
                                          <p:attrName>ppt_y</p:attrName>
                                        </p:attrNameLst>
                                      </p:cBhvr>
                                      <p:rCtr x="-16198" y="9653"/>
                                    </p:animMotion>
                                  </p:childTnLst>
                                </p:cTn>
                              </p:par>
                            </p:childTnLst>
                          </p:cTn>
                        </p:par>
                        <p:par>
                          <p:cTn id="58" fill="hold">
                            <p:stCondLst>
                              <p:cond delay="20000"/>
                            </p:stCondLst>
                            <p:childTnLst>
                              <p:par>
                                <p:cTn id="59" presetID="1" presetClass="exit" presetSubtype="0" fill="hold" grpId="2" nodeType="afterEffect">
                                  <p:stCondLst>
                                    <p:cond delay="0"/>
                                  </p:stCondLst>
                                  <p:childTnLst>
                                    <p:set>
                                      <p:cBhvr>
                                        <p:cTn id="60" dur="1" fill="hold">
                                          <p:stCondLst>
                                            <p:cond delay="0"/>
                                          </p:stCondLst>
                                        </p:cTn>
                                        <p:tgtEl>
                                          <p:spTgt spid="17"/>
                                        </p:tgtEl>
                                        <p:attrNameLst>
                                          <p:attrName>style.visibility</p:attrName>
                                        </p:attrNameLst>
                                      </p:cBhvr>
                                      <p:to>
                                        <p:strVal val="hidden"/>
                                      </p:to>
                                    </p:set>
                                  </p:childTnLst>
                                </p:cTn>
                              </p:par>
                            </p:childTnLst>
                          </p:cTn>
                        </p:par>
                        <p:par>
                          <p:cTn id="61" fill="hold">
                            <p:stCondLst>
                              <p:cond delay="20000"/>
                            </p:stCondLst>
                            <p:childTnLst>
                              <p:par>
                                <p:cTn id="62" presetID="1" presetClass="exit" presetSubtype="0" fill="hold" grpId="2" nodeType="after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1" presetClass="entr" presetSubtype="0" fill="hold" grpId="2" nodeType="with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par>
                                <p:cTn id="68" presetID="0" presetClass="path" presetSubtype="0" accel="50000" decel="50000" fill="hold" grpId="0" nodeType="withEffect">
                                  <p:stCondLst>
                                    <p:cond delay="0"/>
                                  </p:stCondLst>
                                  <p:childTnLst>
                                    <p:animMotion origin="layout" path="M 3.33333E-6 -3.7037E-7 L 3.33333E-6 0.00023 C -0.00122 0.0919 -0.00243 0.10324 3.33333E-6 0.19306 C 0.00017 0.19699 0.00104 0.20069 0.00156 0.20463 C 0.00208 0.21042 0.00243 0.2162 0.00295 0.22199 C 0.00243 0.23935 0.00277 0.25694 0.00156 0.27431 C 0.00104 0.28056 -0.00035 0.28009 -0.00278 0.28009 L -0.00278 0.28773 C -0.0033 0.29861 -0.00365 0.30972 -0.00434 0.3206 C -0.00469 0.32569 -0.00573 0.33079 -0.00573 0.33611 C -0.00573 0.34074 -0.00973 0.39699 -0.00139 0.41898 L 0.00156 0.42685 C 0.00208 0.43194 0.0033 0.44259 0.00434 0.44815 C 0.00468 0.45 0.00538 0.45185 0.0059 0.45394 C 0.00642 0.45648 0.00677 0.45903 0.00729 0.46157 C 0.00868 0.46736 0.01093 0.47292 0.01163 0.47894 C 0.01423 0.5 0.01163 0.4831 0.01458 0.4963 C 0.0151 0.49884 0.0151 0.50162 0.01597 0.50417 C 0.01718 0.50764 0.01909 0.51042 0.02031 0.51366 C 0.02152 0.5169 0.02187 0.52037 0.02326 0.52338 C 0.0243 0.52569 0.02552 0.52894 0.0276 0.52917 C 0.04149 0.53102 0.05555 0.52917 0.06961 0.52917 L 0.06961 0.53495 L 0.08264 0.53889 C 0.08455 0.53958 0.08663 0.53982 0.08836 0.54074 C 0.09184 0.54259 0.09496 0.54537 0.09861 0.54653 C 0.10382 0.54861 0.1092 0.54907 0.11458 0.55046 C 0.11545 0.55185 0.11614 0.55347 0.11736 0.5544 C 0.12014 0.55625 0.12343 0.55648 0.12604 0.5581 L 0.13194 0.56204 C 0.13455 0.56574 0.13541 0.56736 0.13906 0.56968 C 0.14045 0.5706 0.14201 0.57107 0.1434 0.57176 C 0.14444 0.57361 0.14496 0.57616 0.14635 0.57755 C 0.14809 0.57894 0.15017 0.5787 0.15225 0.5794 C 0.15364 0.58009 0.15503 0.58079 0.15659 0.58148 C 0.1585 0.58218 0.16041 0.58241 0.16232 0.58333 C 0.16475 0.58449 0.16718 0.58588 0.16961 0.58727 C 0.171 0.58796 0.17257 0.58819 0.17396 0.58912 C 0.17586 0.59028 0.17795 0.59144 0.17968 0.59306 C 0.18177 0.59468 0.18333 0.59722 0.18541 0.59884 C 0.18819 0.60069 0.19427 0.60255 0.19427 0.60278 C 0.19566 0.60394 0.19687 0.60556 0.19861 0.60648 C 0.20121 0.6081 0.20937 0.61134 0.21302 0.61227 C 0.21632 0.61319 0.21979 0.61343 0.22309 0.61412 C 0.22552 0.61482 0.22795 0.61551 0.23038 0.6162 C 0.23229 0.61667 0.2342 0.61759 0.23628 0.61806 C 0.23715 0.61829 0.23819 0.61806 0.23906 0.61806 L 0.23906 0.61829 C 0.23576 0.61366 0.23177 0.60972 0.22899 0.60463 C 0.22691 0.60069 0.2283 0.59491 0.22604 0.59097 C 0.225 0.58912 0.22309 0.58843 0.2217 0.58727 C 0.22083 0.58519 0.21961 0.58333 0.21875 0.58148 C 0.21771 0.57894 0.21701 0.57616 0.21597 0.57361 C 0.21076 0.5625 0.21284 0.56968 0.20868 0.56019 C 0.20764 0.55764 0.20677 0.55486 0.20573 0.55232 C 0.20486 0.55046 0.20364 0.54861 0.20295 0.54653 C 0.19913 0.53657 0.20416 0.54444 0.19861 0.53704 C 0.19809 0.53495 0.19757 0.5331 0.19705 0.53125 C 0.19566 0.52477 0.19496 0.51806 0.19271 0.51181 C 0.18906 0.50208 0.19097 0.50648 0.18698 0.49838 C 0.18646 0.49444 0.18489 0.48125 0.18402 0.47708 C 0.18316 0.47315 0.18194 0.46944 0.18107 0.46551 C 0.18073 0.46296 0.17934 0.45463 0.1783 0.45185 C 0.17743 0.44977 0.17639 0.44815 0.17534 0.44607 C 0.17482 0.44421 0.17448 0.44213 0.17396 0.44028 C 0.17309 0.43773 0.1717 0.43542 0.171 0.43264 C 0.17031 0.4294 0.17014 0.42616 0.16961 0.42292 C 0.16927 0.42107 0.1684 0.41921 0.16805 0.41713 C 0.16666 0.40995 0.16718 0.40787 0.16527 0.40162 C 0.16441 0.39907 0.16336 0.39653 0.16232 0.39398 C 0.16059 0.39005 0.15764 0.38681 0.15659 0.38241 C 0.15607 0.38056 0.15555 0.37847 0.15503 0.37662 C 0.15451 0.37407 0.15451 0.3713 0.15364 0.36898 C 0.1526 0.36597 0.15069 0.36366 0.1493 0.36111 L 0.15225 0.35139 L 0.15364 0.34954 C 0.13455 0.28194 0.1467 0.33079 0.15069 0.16412 C 0.15086 0.15579 0.15468 0.14931 0.15937 0.14468 C 0.16059 0.14352 0.16371 0.14282 0.16371 0.14306 L 0.16371 0.14468 L 0.18993 0.14282 C 0.19757 0.14213 0.20521 0.14097 0.21302 0.14097 C 0.22465 0.14097 0.23628 0.14213 0.24774 0.14282 C 0.25312 0.14352 0.2585 0.14375 0.26371 0.14468 C 0.26562 0.14514 0.26753 0.1463 0.26944 0.14676 C 0.2743 0.14769 0.27916 0.14815 0.28402 0.14861 C 0.31059 0.15116 0.30121 0.1456 0.31163 0.15255 L 0.31163 0.15278 " pathEditMode="relative" rAng="0" ptsTypes="AAAAAAAAAAAAAAAAAAAAAAAAAAAAAAAAAAAAAAAAAAAAAAAAAAAAAAAAAAAAAAAAAAAAAAAAAAAAAAAAAAAAAAAA">
                                      <p:cBhvr>
                                        <p:cTn id="69" dur="5000" fill="hold"/>
                                        <p:tgtEl>
                                          <p:spTgt spid="19"/>
                                        </p:tgtEl>
                                        <p:attrNameLst>
                                          <p:attrName>ppt_x</p:attrName>
                                          <p:attrName>ppt_y</p:attrName>
                                        </p:attrNameLst>
                                      </p:cBhvr>
                                      <p:rCtr x="15243" y="30903"/>
                                    </p:animMotion>
                                  </p:childTnLst>
                                </p:cTn>
                              </p:par>
                              <p:par>
                                <p:cTn id="70" presetID="0" presetClass="path" presetSubtype="0" accel="50000" decel="50000" fill="hold" grpId="3" nodeType="withEffect">
                                  <p:stCondLst>
                                    <p:cond delay="0"/>
                                  </p:stCondLst>
                                  <p:childTnLst>
                                    <p:animMotion origin="layout" path="M 0 0 L 0 0 C -0.01232 -0.11134 0.00174 0.00208 -0.01666 -0.10926 C -0.02013 -0.13056 -0.02569 -0.17384 -0.02569 -0.17384 C -0.02812 -0.21482 -0.02795 -0.20046 -0.02569 -0.25671 C -0.02552 -0.26204 -0.02465 -0.27616 -0.02274 -0.2831 C -0.02187 -0.28588 -0.02135 -0.28889 -0.01961 -0.29097 C -0.01857 -0.29259 -0.01666 -0.29283 -0.0151 -0.29306 C -0.00815 -0.29421 -0.00104 -0.29445 0.00608 -0.29514 C 0.00816 -0.29584 0.01007 -0.29722 0.01216 -0.29722 C 0.02744 -0.29722 0.02952 -0.29607 0.04098 -0.29306 C 0.04358 -0.29051 0.04844 -0.28542 0.05157 -0.2831 C 0.05348 -0.28148 0.05573 -0.28079 0.05764 -0.27894 C 0.06042 -0.27593 0.0625 -0.27199 0.06511 -0.26875 C 0.0665 -0.26736 0.06841 -0.26644 0.0698 -0.26482 C 0.07136 -0.26296 0.0724 -0.26019 0.07431 -0.2588 C 0.07813 -0.25556 0.0823 -0.25347 0.08646 -0.2507 C 0.08785 -0.24792 0.08924 -0.24514 0.09098 -0.24259 C 0.09185 -0.24121 0.09393 -0.23866 0.09393 -0.23866 L 0.09393 -0.22847 C 0.09948 -0.22778 0.10521 -0.22778 0.1106 -0.22639 C 0.12014 -0.22408 0.11771 -0.22338 0.12431 -0.21829 C 0.12917 -0.21459 0.13247 -0.2132 0.13785 -0.21019 C 0.14653 -0.21227 0.15591 -0.21111 0.16372 -0.21621 C 0.16858 -0.21968 0.16233 -0.24398 0.16216 -0.24468 C 0.16129 -0.24815 0.1606 -0.25162 0.15921 -0.25463 C 0.15799 -0.25718 0.15591 -0.25857 0.15452 -0.26088 C 0.15296 -0.26343 0.15139 -0.26597 0.15 -0.26875 C 0.14879 -0.2713 0.14827 -0.27454 0.14705 -0.27685 C 0.14375 -0.28334 0.13872 -0.28796 0.13646 -0.29514 C 0.13073 -0.31273 0.13455 -0.30556 0.12587 -0.31736 C 0.12431 -0.32199 0.12257 -0.32662 0.12119 -0.33148 C 0.11997 -0.33611 0.11928 -0.34097 0.11823 -0.3456 C 0.11737 -0.34977 0.11615 -0.35371 0.11511 -0.35787 C 0.11181 -0.38727 0.11216 -0.37523 0.11216 -0.39421 L 0.1106 -0.39213 C 0.1066 -0.40093 0.10278 -0.40972 0.09844 -0.41829 C 0.09566 -0.42408 0.09167 -0.42847 0.08941 -0.43449 C 0.08369 -0.44977 0.08698 -0.44306 0.08039 -0.45486 C 0.07882 -0.46088 0.07605 -0.46644 0.07587 -0.47292 C 0.075 -0.49584 0.075 -0.51713 0.07275 -0.53959 C 0.07223 -0.54514 0.07084 -0.55232 0.0698 -0.55787 C 0.06667 -0.59884 0.06823 -0.5713 0.06823 -0.64074 L 0.06823 -0.63658 C 0.05504 -0.63889 0.04966 -0.63866 0.03941 -0.64259 C 0.03785 -0.64329 0.03629 -0.64398 0.0349 -0.64468 C 0.03125 -0.64653 0.02796 -0.64954 0.02431 -0.6507 C 0.02032 -0.65209 0.01615 -0.65209 0.01216 -0.65278 C -0.00086 -0.6632 0.01025 -0.65579 -0.00451 -0.66088 C -0.00972 -0.6625 -0.01458 -0.66505 -0.01961 -0.6669 C -0.02777 -0.66968 -0.03541 -0.66991 -0.04392 -0.67084 L -0.11979 -0.66898 C -0.12534 -0.66875 -0.1309 -0.66829 -0.13645 -0.6669 C -0.14027 -0.66597 -0.14357 -0.66134 -0.14704 -0.6588 C -0.1519 -0.65533 -0.15677 -0.65116 -0.16215 -0.64861 C -0.17083 -0.64491 -0.16232 -0.64838 -0.17274 -0.64468 C -0.17638 -0.64329 -0.17986 -0.64167 -0.18333 -0.64074 C -0.18836 -0.63912 -0.19843 -0.63658 -0.19843 -0.63658 L -0.19843 -0.63449 L -0.19843 -0.63449 " pathEditMode="relative" ptsTypes="AAAAAAAAAAAAAAAAAAAAAAAAAAAAAAAAAAAAAAAAAAAAAAAAAAAAAAAAAAAA">
                                      <p:cBhvr>
                                        <p:cTn id="71" dur="5000" fill="hold"/>
                                        <p:tgtEl>
                                          <p:spTgt spid="20"/>
                                        </p:tgtEl>
                                        <p:attrNameLst>
                                          <p:attrName>ppt_x</p:attrName>
                                          <p:attrName>ppt_y</p:attrName>
                                        </p:attrNameLst>
                                      </p:cBhvr>
                                    </p:animMotion>
                                  </p:childTnLst>
                                </p:cTn>
                              </p:par>
                            </p:childTnLst>
                          </p:cTn>
                        </p:par>
                        <p:par>
                          <p:cTn id="72" fill="hold">
                            <p:stCondLst>
                              <p:cond delay="25000"/>
                            </p:stCondLst>
                            <p:childTnLst>
                              <p:par>
                                <p:cTn id="73" presetID="1" presetClass="exit" presetSubtype="0" fill="hold" grpId="1" nodeType="after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par>
                          <p:cTn id="75" fill="hold">
                            <p:stCondLst>
                              <p:cond delay="25000"/>
                            </p:stCondLst>
                            <p:childTnLst>
                              <p:par>
                                <p:cTn id="76" presetID="1" presetClass="exit" presetSubtype="0" fill="hold" grpId="1" nodeType="after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25000"/>
                            </p:stCondLst>
                            <p:childTnLst>
                              <p:par>
                                <p:cTn id="79" presetID="1" presetClass="entr" presetSubtype="0" fill="hold" grpId="1" nodeType="after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par>
                          <p:cTn id="81" fill="hold">
                            <p:stCondLst>
                              <p:cond delay="25000"/>
                            </p:stCondLst>
                            <p:childTnLst>
                              <p:par>
                                <p:cTn id="82" presetID="1" presetClass="entr" presetSubtype="0" fill="hold" grpId="1" nodeType="after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par>
                          <p:cTn id="84" fill="hold">
                            <p:stCondLst>
                              <p:cond delay="25000"/>
                            </p:stCondLst>
                            <p:childTnLst>
                              <p:par>
                                <p:cTn id="85" presetID="0" presetClass="path" presetSubtype="0" accel="50000" decel="50000" fill="hold" grpId="2" nodeType="afterEffect">
                                  <p:stCondLst>
                                    <p:cond delay="0"/>
                                  </p:stCondLst>
                                  <p:childTnLst>
                                    <p:animMotion origin="layout" path="M 8.33333E-7 -1.48148E-6 L 8.33333E-7 -1.48148E-6 C 0.0059 -0.00208 0.01198 -0.00486 0.01805 -0.00602 C 0.02604 -0.00764 0.03437 -0.00648 0.04236 -0.0081 C 0.04757 -0.00903 0.05295 -0.01296 0.05746 -0.01621 L 0.12864 -0.01412 C 0.13177 -0.01389 0.13472 -0.0125 0.13785 -0.01204 C 0.15347 -0.00972 0.15173 -0.00996 0.1651 -0.00996 L 0.1651 -0.00996 L 0.21962 -0.01412 C 0.22274 -0.01435 0.22569 -0.01621 0.22882 -0.01621 C 0.23785 -0.01551 0.24687 -0.01343 0.25607 -0.01204 L 0.26823 -0.00394 C 0.27222 -0.00139 0.27604 0.00208 0.28021 0.00417 L 0.28941 0.0081 C 0.29479 0.01389 0.29844 0.01713 0.30295 0.0243 C 0.30416 0.02616 0.30486 0.02847 0.30607 0.03032 C 0.31059 0.03727 0.31632 0.04236 0.31962 0.05046 C 0.32101 0.0537 0.32153 0.05741 0.32274 0.06065 C 0.32413 0.06481 0.32587 0.06875 0.32726 0.07268 C 0.3283 0.07616 0.32899 0.07963 0.33021 0.08287 C 0.33298 0.08912 0.33646 0.09491 0.33941 0.10116 C 0.34149 0.10555 0.34618 0.12037 0.34687 0.12338 C 0.34809 0.12731 0.34878 0.13148 0.35 0.13542 C 0.35139 0.14028 0.35312 0.14467 0.35451 0.14954 C 0.35521 0.15208 0.35503 0.15509 0.35607 0.15764 C 0.3651 0.18194 0.3566 0.15023 0.36354 0.17384 C 0.36389 0.1743 0.36354 0.17523 0.36354 0.17569 L 0.3651 0.18194 C 0.36614 0.18796 0.36666 0.19421 0.36823 0.2 C 0.36979 0.20671 0.37951 0.2331 0.38177 0.23842 C 0.3842 0.24398 0.38715 0.24907 0.38941 0.25463 C 0.39114 0.25903 0.39219 0.26412 0.39392 0.26875 C 0.39531 0.27222 0.39722 0.27523 0.39844 0.27893 C 0.39982 0.28264 0.40035 0.28704 0.40156 0.29097 C 0.40451 0.30046 0.40694 0.30347 0.40903 0.31319 C 0.41024 0.31875 0.4125 0.33403 0.41354 0.34143 C 0.38785 0.34722 0.4059 0.34653 0.36823 0.29491 C 0.36146 0.28588 0.35503 0.27616 0.34844 0.26667 C 0.34757 0.26528 0.34618 0.26435 0.34548 0.26273 C 0.34236 0.25671 0.33958 0.25023 0.33628 0.24444 C 0.31215 0.20231 0.33628 0.2493 0.31962 0.2162 C 0.3191 0.21412 0.31857 0.21227 0.31823 0.21018 C 0.31441 0.18773 0.31805 0.18356 0.3151 0.15162 C 0.31493 0.14977 0.31319 0.14861 0.31215 0.14745 C 0.30503 0.14074 0.30573 0.1419 0.29844 0.13935 C 0.29601 0.13611 0.29375 0.13217 0.2908 0.1294 C 0.28871 0.12731 0.28594 0.12639 0.28333 0.12523 C 0.27569 0.12176 0.26788 0.11944 0.26059 0.11528 C 0.24531 0.10648 0.25382 0.10972 0.23472 0.10717 C 0.23177 0.10579 0.22882 0.10417 0.22569 0.10301 C 0.22274 0.10208 0.21962 0.10208 0.21666 0.10116 C 0.21198 0.0993 0.20399 0.09375 0.2 0.09097 C 0.19791 0.08634 0.19635 0.08125 0.19392 0.07685 C 0.17986 0.05116 0.19653 0.09167 0.18177 0.05463 C 0.17916 0.04792 0.17413 0.03449 0.17413 0.03449 L 0.17726 0.02824 L 0.17726 0.02824 C 0.1816 -0.03704 0.17691 -0.02732 0.19236 -0.07871 C 0.19444 -0.08565 0.19722 -0.09236 0.2 -0.09884 C 0.20226 -0.1044 0.21441 -0.12222 0.2151 -0.12315 C 0.21736 -0.12616 0.22048 -0.12801 0.22274 -0.13125 C 0.22517 -0.13496 0.22691 -0.13912 0.22882 -0.14329 C 0.23229 -0.15116 0.23437 -0.15486 0.23628 -0.16366 C 0.24653 -0.21088 0.23559 -0.16667 0.2408 -0.18773 C 0.24132 -0.1919 0.24184 -0.19583 0.24236 -0.2 C 0.24375 -0.21204 0.24427 -0.21783 0.24548 -0.23033 L 0.23785 -0.29074 L 0.23785 -0.29074 " pathEditMode="relative" ptsTypes="AAAAAAAAAAAAAAAAAAAAAAAAAAAAAAAAAAAAAAAAAAAAAAAAAAAAAAAAAAAAAAAAAAAAA">
                                      <p:cBhvr>
                                        <p:cTn id="86" dur="5000" fill="hold"/>
                                        <p:tgtEl>
                                          <p:spTgt spid="23"/>
                                        </p:tgtEl>
                                        <p:attrNameLst>
                                          <p:attrName>ppt_x</p:attrName>
                                          <p:attrName>ppt_y</p:attrName>
                                        </p:attrNameLst>
                                      </p:cBhvr>
                                    </p:animMotion>
                                  </p:childTnLst>
                                </p:cTn>
                              </p:par>
                              <p:par>
                                <p:cTn id="87" presetID="0" presetClass="path" presetSubtype="0" accel="50000" decel="50000" fill="hold" grpId="2" nodeType="withEffect">
                                  <p:stCondLst>
                                    <p:cond delay="0"/>
                                  </p:stCondLst>
                                  <p:childTnLst>
                                    <p:animMotion origin="layout" path="M -2.77778E-6 5.18519E-6 L -2.77778E-6 5.18519E-6 C -0.00764 -0.00069 -0.01528 -0.00092 -0.02274 -0.00208 C -0.03455 -0.00346 -0.03056 -0.00532 -0.0441 -0.00601 C -0.06771 -0.00717 -0.09149 -0.0074 -0.11528 -0.00809 C -0.11667 -0.00879 -0.11823 -0.00925 -0.11979 -0.00995 C -0.12187 -0.01134 -0.12361 -0.01411 -0.12587 -0.01411 C -0.13559 -0.01342 -0.14497 -0.00995 -0.15469 -0.00809 C -0.16458 -0.01249 -0.16927 -0.01527 -0.18333 -0.00809 C -0.18628 -0.00647 -0.18542 5.18519E-6 -0.18646 0.00417 L -0.18785 0.01018 L -0.18941 0.01621 C -0.18941 0.01714 -0.18941 0.04561 -0.18646 0.05464 C -0.18576 0.05672 -0.1842 0.05857 -0.18333 0.06066 C -0.18073 0.06691 -0.18003 0.07177 -0.17587 0.07686 C -0.17309 0.0801 -0.16979 0.08218 -0.16667 0.08496 C -0.16528 0.08635 -0.16372 0.08751 -0.16215 0.0889 C -0.16024 0.09098 -0.15833 0.09329 -0.15608 0.09491 C -0.15417 0.09654 -0.15208 0.09769 -0.15 0.09908 C -0.14913 0.10116 -0.14826 0.10348 -0.14705 0.1051 C -0.14566 0.10672 -0.1434 0.10718 -0.14253 0.10904 C -0.1408 0.11274 -0.1408 0.11737 -0.13941 0.1213 C -0.13264 0.13959 -0.13594 0.13241 -0.13038 0.14353 C -0.12656 0.16413 -0.13177 0.13843 -0.12587 0.15973 C -0.1217 0.17454 -0.12743 0.16158 -0.12135 0.17385 C -0.12083 0.1764 -0.12066 0.17941 -0.11979 0.18195 C -0.1184 0.18635 -0.11615 0.18866 -0.11372 0.19191 L -0.11372 0.19191 C -0.11215 0.20001 -0.11076 0.20811 -0.1092 0.21621 C -0.10833 0.22038 -0.10694 0.22408 -0.10608 0.22825 C -0.10503 0.23404 -0.10347 0.24353 -0.10156 0.24862 C -0.10052 0.25116 -0.09948 0.25394 -0.09861 0.25649 C -0.0908 0.27987 -0.1 0.25487 -0.09253 0.27478 C -0.08941 0.29538 -0.09253 0.2764 -0.08941 0.29098 C -0.08889 0.29353 -0.08872 0.29654 -0.08802 0.29908 C -0.08125 0.31968 -0.08872 0.28566 -0.08194 0.31529 C -0.08073 0.32038 -0.07986 0.32593 -0.07882 0.33126 C -0.07778 0.33681 -0.07708 0.34214 -0.07587 0.34746 L -0.07274 0.3595 C -0.07222 0.36575 -0.07205 0.37177 -0.07135 0.37779 C -0.07101 0.37987 -0.07014 0.38172 -0.06979 0.3838 C -0.0691 0.38843 -0.0658 0.39468 -0.06823 0.39792 C -0.07031 0.4007 -0.07153 0.39144 -0.07274 0.38797 C -0.07465 0.38265 -0.07552 0.37686 -0.07743 0.37177 C -0.08212 0.3588 -0.08628 0.34515 -0.09253 0.33334 C -0.09705 0.32454 -0.1026 0.31667 -0.10608 0.30718 C -0.10712 0.30441 -0.10833 0.30186 -0.1092 0.29908 C -0.11076 0.29376 -0.11181 0.28797 -0.11372 0.28288 C -0.11545 0.27802 -0.11771 0.27339 -0.11979 0.26876 C -0.12396 0.24121 -0.11753 0.27107 -0.12587 0.25464 C -0.12691 0.25232 -0.12622 0.24885 -0.12726 0.24654 C -0.12847 0.24399 -0.13038 0.24237 -0.13194 0.24052 C -0.13524 0.22732 -0.13056 0.24029 -0.13802 0.23241 C -0.13941 0.23079 -0.13958 0.22779 -0.14097 0.2264 C -0.15365 0.21135 -0.14566 0.22223 -0.15469 0.21621 C -0.15625 0.21505 -0.15747 0.2132 -0.1592 0.21204 C -0.16198 0.21042 -0.16823 0.20811 -0.16823 0.20811 C -0.1809 0.19121 -0.16024 0.21691 -0.18646 0.19607 C -0.18889 0.19399 -0.19149 0.19191 -0.19392 0.18982 C -0.19792 0.18704 -0.20347 0.1838 -0.20764 0.18195 C -0.20955 0.18103 -0.21163 0.18056 -0.21372 0.17987 C -0.21771 0.1757 -0.22153 0.1713 -0.22587 0.1676 C -0.22708 0.16667 -0.22882 0.16644 -0.23038 0.16575 C -0.24149 0.15927 -0.2309 0.16297 -0.24549 0.15973 C -0.24757 0.15765 -0.24913 0.15464 -0.25156 0.15348 C -0.25538 0.15186 -0.25972 0.15255 -0.26372 0.15163 C -0.2658 0.15116 -0.26771 0.15024 -0.26979 0.14954 C -0.2717 0.14677 -0.27309 0.1426 -0.27587 0.14144 C -0.28212 0.1389 -0.28889 0.14029 -0.29549 0.13936 C -0.29896 0.1389 -0.3026 0.1382 -0.30608 0.13751 C -0.30816 0.13612 -0.31007 0.13427 -0.31215 0.13334 C -0.31458 0.13218 -0.31771 0.13334 -0.31979 0.13126 C -0.3217 0.12941 -0.32552 0.11204 -0.32569 0.11112 C -0.32535 0.09422 -0.32552 0.07732 -0.32431 0.06066 C -0.32361 0.05279 -0.32049 0.04746 -0.31823 0.04052 C -0.31146 0.01968 -0.32378 0.05302 -0.31372 0.0264 C -0.31076 0.00834 -0.31042 0.0007 -0.30608 -0.01411 C -0.30469 -0.01897 -0.30347 -0.02384 -0.30156 -0.02823 C -0.30052 -0.03078 -0.29844 -0.03217 -0.29705 -0.03425 C -0.29601 -0.03772 -0.29514 -0.0412 -0.29392 -0.04444 C -0.29271 -0.04791 -0.2901 -0.05069 -0.28941 -0.05439 C -0.28819 -0.0611 -0.28854 -0.06805 -0.28785 -0.07476 C -0.28767 -0.07754 -0.28698 -0.08009 -0.28646 -0.08286 C -0.2849 -0.08981 -0.28333 -0.09675 -0.28038 -0.103 C -0.27899 -0.10578 -0.2776 -0.10856 -0.27587 -0.1111 C -0.27448 -0.11272 -0.27292 -0.11388 -0.27118 -0.11504 C -0.26302 -0.12106 -0.25677 -0.12522 -0.24844 -0.12916 C -0.24549 -0.13078 -0.24236 -0.13171 -0.23941 -0.13333 C -0.23733 -0.13448 -0.23542 -0.13587 -0.23333 -0.13726 C -0.23177 -0.13842 -0.23056 -0.1405 -0.22882 -0.14143 C -0.22691 -0.14235 -0.22465 -0.14235 -0.22274 -0.14328 C -0.22066 -0.14444 -0.21875 -0.14629 -0.21667 -0.14745 C -0.21424 -0.14884 -0.21163 -0.14999 -0.2092 -0.15138 C -0.20868 -0.15346 -0.20868 -0.15601 -0.20764 -0.1574 C -0.20642 -0.15902 -0.20451 -0.15856 -0.20312 -0.15948 C -0.20243 -0.15995 -0.20208 -0.16087 -0.20156 -0.16157 L -0.2 -0.16365 C -0.20486 -0.19513 -0.20243 -0.17476 -0.20451 -0.21411 C -0.20503 -0.22221 -0.20608 -0.23819 -0.20608 -0.23819 L -0.20608 -0.23634 " pathEditMode="relative" ptsTypes="AAAAAAAAAAAAAAAAAAAAAAAAAAAAAAAAAAAAAAAAAAAAAAAAAAAAAAAAAAAAAAAAAAAAAAAAAAAAAAAAAAAAAAAAAAAAAAAAAAAA">
                                      <p:cBhvr>
                                        <p:cTn id="88" dur="5000" fill="hold"/>
                                        <p:tgtEl>
                                          <p:spTgt spid="24"/>
                                        </p:tgtEl>
                                        <p:attrNameLst>
                                          <p:attrName>ppt_x</p:attrName>
                                          <p:attrName>ppt_y</p:attrName>
                                        </p:attrNameLst>
                                      </p:cBhvr>
                                    </p:animMotion>
                                  </p:childTnLst>
                                </p:cTn>
                              </p:par>
                            </p:childTnLst>
                          </p:cTn>
                        </p:par>
                        <p:par>
                          <p:cTn id="89" fill="hold">
                            <p:stCondLst>
                              <p:cond delay="30000"/>
                            </p:stCondLst>
                            <p:childTnLst>
                              <p:par>
                                <p:cTn id="90" presetID="1" presetClass="exit" presetSubtype="0" fill="hold" grpId="3" nodeType="afterEffect">
                                  <p:stCondLst>
                                    <p:cond delay="0"/>
                                  </p:stCondLst>
                                  <p:childTnLst>
                                    <p:set>
                                      <p:cBhvr>
                                        <p:cTn id="91" dur="1" fill="hold">
                                          <p:stCondLst>
                                            <p:cond delay="0"/>
                                          </p:stCondLst>
                                        </p:cTn>
                                        <p:tgtEl>
                                          <p:spTgt spid="23"/>
                                        </p:tgtEl>
                                        <p:attrNameLst>
                                          <p:attrName>style.visibility</p:attrName>
                                        </p:attrNameLst>
                                      </p:cBhvr>
                                      <p:to>
                                        <p:strVal val="hidden"/>
                                      </p:to>
                                    </p:set>
                                  </p:childTnLst>
                                </p:cTn>
                              </p:par>
                            </p:childTnLst>
                          </p:cTn>
                        </p:par>
                        <p:par>
                          <p:cTn id="92" fill="hold">
                            <p:stCondLst>
                              <p:cond delay="30000"/>
                            </p:stCondLst>
                            <p:childTnLst>
                              <p:par>
                                <p:cTn id="93" presetID="1" presetClass="exit" presetSubtype="0" fill="hold" grpId="3" nodeType="afterEffect">
                                  <p:stCondLst>
                                    <p:cond delay="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ntr" presetSubtype="0" fill="hold" grpId="2" nodeType="with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par>
                                <p:cTn id="99" presetID="0" presetClass="path" presetSubtype="0" accel="50000" decel="50000" fill="hold" grpId="0" nodeType="withEffect">
                                  <p:stCondLst>
                                    <p:cond delay="0"/>
                                  </p:stCondLst>
                                  <p:childTnLst>
                                    <p:animMotion origin="layout" path="M 3.33333E-6 -2.22222E-6 L 3.33333E-6 0.00023 C -0.00122 0.0919 -0.00243 0.10324 3.33333E-6 0.19306 C 0.00017 0.19699 0.00104 0.2007 0.00156 0.20463 C 0.00208 0.21042 0.00243 0.21621 0.00295 0.22199 C 0.00243 0.23935 0.00277 0.25695 0.00156 0.27431 C 0.00104 0.28056 -0.00035 0.28009 -0.00278 0.28009 L -0.00278 0.28773 C -0.0033 0.29861 -0.00365 0.30972 -0.00434 0.3206 C -0.00469 0.3257 -0.00573 0.33079 -0.00573 0.33611 C -0.00573 0.34074 -0.00973 0.39699 -0.00139 0.41898 L 0.00156 0.42685 C 0.00208 0.43195 0.0033 0.44259 0.00434 0.44815 C 0.00468 0.45 0.00538 0.45185 0.0059 0.45394 C 0.00642 0.45648 0.00677 0.45903 0.00729 0.46158 C 0.00868 0.46736 0.01093 0.47292 0.01163 0.47894 C 0.01423 0.5 0.01163 0.4831 0.01458 0.4963 C 0.0151 0.49884 0.0151 0.50162 0.01597 0.50417 C 0.01718 0.50764 0.01909 0.51042 0.02031 0.51366 C 0.02152 0.5169 0.02187 0.52037 0.02326 0.52338 C 0.0243 0.5257 0.02552 0.52894 0.0276 0.52917 C 0.04149 0.53102 0.05555 0.52917 0.06961 0.52917 L 0.06961 0.53496 L 0.08264 0.53889 C 0.08455 0.53959 0.08663 0.53982 0.08836 0.54074 C 0.09184 0.54259 0.09496 0.54537 0.09861 0.54653 C 0.10382 0.54861 0.1092 0.54908 0.11458 0.55047 C 0.11545 0.55185 0.11614 0.55347 0.11736 0.5544 C 0.12014 0.55625 0.12343 0.55648 0.12604 0.5581 L 0.13194 0.56204 C 0.13455 0.56574 0.13541 0.56736 0.13906 0.56968 C 0.14045 0.5706 0.14201 0.57107 0.1434 0.57176 C 0.14444 0.57361 0.14496 0.57616 0.14635 0.57755 C 0.14809 0.57894 0.15017 0.57871 0.15225 0.5794 C 0.15364 0.58009 0.15503 0.58079 0.15659 0.58148 C 0.1585 0.58218 0.16041 0.58241 0.16232 0.58334 C 0.16475 0.58449 0.16718 0.58588 0.16961 0.58727 C 0.171 0.58797 0.17257 0.5882 0.17396 0.58912 C 0.17586 0.59028 0.17795 0.59144 0.17968 0.59306 C 0.18177 0.59468 0.18333 0.59722 0.18541 0.59884 C 0.18819 0.6007 0.19427 0.60255 0.19427 0.60278 C 0.19566 0.60394 0.19687 0.60556 0.19861 0.60648 C 0.20121 0.6081 0.20937 0.61134 0.21302 0.61227 C 0.21632 0.6132 0.21979 0.61343 0.22309 0.61412 C 0.22552 0.61482 0.22795 0.61551 0.23038 0.61621 C 0.23229 0.61667 0.2342 0.61759 0.23628 0.61806 C 0.23715 0.61829 0.23819 0.61806 0.23906 0.61806 L 0.23906 0.61829 C 0.23576 0.61366 0.23177 0.60972 0.22899 0.60463 C 0.22691 0.6007 0.2283 0.59491 0.22604 0.59097 C 0.225 0.58912 0.22309 0.58843 0.2217 0.58727 C 0.22083 0.58519 0.21961 0.58334 0.21875 0.58148 C 0.21771 0.57894 0.21701 0.57616 0.21597 0.57361 C 0.21076 0.5625 0.21284 0.56968 0.20868 0.56019 C 0.20764 0.55764 0.20677 0.55486 0.20573 0.55232 C 0.20486 0.55047 0.20364 0.54861 0.20295 0.54653 C 0.19913 0.53658 0.20416 0.54445 0.19861 0.53704 C 0.19809 0.53496 0.19757 0.5331 0.19705 0.53125 C 0.19566 0.52477 0.19496 0.51806 0.19271 0.51181 C 0.18906 0.50209 0.19097 0.50648 0.18698 0.49838 C 0.18646 0.49445 0.18489 0.48125 0.18402 0.47709 C 0.18316 0.47315 0.18194 0.46945 0.18107 0.46551 C 0.18073 0.46297 0.17934 0.45463 0.1783 0.45185 C 0.17743 0.44977 0.17639 0.44815 0.17534 0.44607 C 0.17482 0.44422 0.17448 0.44213 0.17396 0.44028 C 0.17309 0.43773 0.1717 0.43542 0.171 0.43264 C 0.17031 0.4294 0.17014 0.42616 0.16961 0.42292 C 0.16927 0.42107 0.1684 0.41922 0.16805 0.41713 C 0.16666 0.40996 0.16718 0.40787 0.16527 0.40162 C 0.16441 0.39908 0.16336 0.39653 0.16232 0.39398 C 0.16059 0.39005 0.15764 0.38681 0.15659 0.38241 C 0.15607 0.38056 0.15555 0.37847 0.15503 0.37662 C 0.15451 0.37408 0.15451 0.3713 0.15364 0.36898 C 0.1526 0.36597 0.15069 0.36366 0.1493 0.36111 L 0.15225 0.35139 L 0.15364 0.34954 C 0.13455 0.28195 0.1467 0.33079 0.15069 0.16412 C 0.15086 0.15579 0.15468 0.14931 0.15937 0.14468 C 0.16059 0.14352 0.16371 0.14283 0.16371 0.14306 L 0.16371 0.14468 L 0.18993 0.14283 C 0.19757 0.14213 0.20521 0.14097 0.21302 0.14097 C 0.22465 0.14097 0.23628 0.14213 0.24774 0.14283 C 0.25312 0.14352 0.2585 0.14375 0.26371 0.14468 C 0.26562 0.14514 0.26753 0.1463 0.26944 0.14676 C 0.2743 0.14769 0.27916 0.14815 0.28402 0.14861 C 0.31059 0.15116 0.30121 0.1456 0.31163 0.15255 L 0.31163 0.15278 " pathEditMode="relative" rAng="0" ptsTypes="AAAAAAAAAAAAAAAAAAAAAAAAAAAAAAAAAAAAAAAAAAAAAAAAAAAAAAAAAAAAAAAAAAAAAAAAAAAAAAAAAAAAAAAA">
                                      <p:cBhvr>
                                        <p:cTn id="100" dur="5000" fill="hold"/>
                                        <p:tgtEl>
                                          <p:spTgt spid="21"/>
                                        </p:tgtEl>
                                        <p:attrNameLst>
                                          <p:attrName>ppt_x</p:attrName>
                                          <p:attrName>ppt_y</p:attrName>
                                        </p:attrNameLst>
                                      </p:cBhvr>
                                      <p:rCtr x="15243" y="30903"/>
                                    </p:animMotion>
                                  </p:childTnLst>
                                </p:cTn>
                              </p:par>
                              <p:par>
                                <p:cTn id="101" presetID="0" presetClass="path" presetSubtype="0" accel="50000" decel="50000" fill="hold" grpId="3" nodeType="withEffect">
                                  <p:stCondLst>
                                    <p:cond delay="0"/>
                                  </p:stCondLst>
                                  <p:childTnLst>
                                    <p:animMotion origin="layout" path="M 0 0 L 0 0 C -0.00208 -0.00625 -0.00434 -0.01204 -0.00607 -0.01829 C -0.00798 -0.02523 -0.01076 -0.0419 -0.01215 -0.04861 C -0.01354 -0.05532 -0.0151 -0.06204 -0.01666 -0.06875 C -0.01718 -0.07361 -0.01788 -0.07824 -0.01823 -0.08287 C -0.01875 -0.08958 -0.01892 -0.09653 -0.01979 -0.10324 C -0.02048 -0.10856 -0.02187 -0.11389 -0.02274 -0.11921 C -0.02691 -0.14699 -0.02083 -0.11921 -0.02725 -0.1537 C -0.02864 -0.16041 -0.03038 -0.16713 -0.03177 -0.17384 C -0.03194 -0.17454 -0.03645 -0.21412 -0.03645 -0.22037 C -0.03645 -0.22986 -0.03576 -0.23912 -0.03489 -0.24861 C -0.03472 -0.25069 -0.0342 -0.25278 -0.03333 -0.25463 C -0.03177 -0.25764 -0.02482 -0.26528 -0.02274 -0.26666 C -0.02083 -0.26805 -0.01875 -0.26805 -0.01666 -0.26875 C -0.0151 -0.26944 -0.01215 -0.27083 -0.01215 -0.27083 L -0.01215 -0.27291 C 0.01771 -0.28009 0.00851 -0.27963 0.05452 -0.27291 C 0.05625 -0.27245 0.05747 -0.26991 0.05903 -0.26875 C 0.06841 -0.2625 0.05851 -0.27338 0.07118 -0.26065 C 0.07292 -0.25903 0.07396 -0.25648 0.0757 -0.25463 C 0.07865 -0.25162 0.08177 -0.24954 0.08473 -0.24653 C 0.08733 -0.24398 0.08959 -0.24051 0.09236 -0.23842 C 0.09723 -0.23495 0.10365 -0.23403 0.10903 -0.23241 C 0.11111 -0.23194 0.11302 -0.23102 0.11511 -0.23032 C 0.1257 -0.23171 0.13646 -0.23148 0.14688 -0.23449 C 0.14861 -0.23495 0.14809 -0.24051 0.15 -0.24051 C 0.15139 -0.24051 0.15 -0.23657 0.15 -0.23449 L 0.15 -0.23449 C 0.14844 -0.24329 0.14671 -0.25185 0.14532 -0.26065 C 0.14219 -0.28217 0.1408 -0.30416 0.13629 -0.32546 C 0.13525 -0.33009 0.13455 -0.33495 0.13334 -0.33958 C 0.13108 -0.34768 0.12309 -0.36227 0.11962 -0.36574 C 0.11754 -0.36782 0.11528 -0.36944 0.11355 -0.37176 C 0.11233 -0.37361 0.11146 -0.37569 0.11059 -0.37778 C 0.10851 -0.38264 0.10677 -0.3875 0.10452 -0.39213 C 0.10122 -0.39838 0.09792 -0.40486 0.09393 -0.41018 C 0.09132 -0.41366 0.08837 -0.41643 0.08629 -0.42037 C 0.08438 -0.42407 0.08334 -0.42847 0.08177 -0.43241 C 0.08039 -0.43588 0.07882 -0.43912 0.07726 -0.44259 C 0.07622 -0.44467 0.075 -0.44629 0.07414 -0.44861 C 0.07014 -0.46065 0.07361 -0.46389 0.06962 -0.45879 L 0.06962 -0.45671 C 0.07014 -0.48148 0.07049 -0.50648 0.07118 -0.53148 C 0.07188 -0.55995 0.07431 -0.57222 0.07118 -0.6 C 0.07084 -0.60301 0.0691 -0.60555 0.06806 -0.6081 C 0.06546 -0.62569 0.06823 -0.61111 0.06355 -0.62847 C 0.06146 -0.63634 0.06042 -0.64491 0.05747 -0.65254 C 0.05608 -0.65671 0.05469 -0.66088 0.05296 -0.66481 C 0.05209 -0.6669 0.0507 -0.66852 0.05 -0.67083 C 0.04879 -0.67407 0.04844 -0.67801 0.04688 -0.68102 C 0.04584 -0.68287 0.04375 -0.68333 0.04236 -0.68495 C 0.0408 -0.6868 0.03959 -0.68935 0.03785 -0.69097 C 0.03125 -0.69791 0.02934 -0.69884 0.02275 -0.70301 C 0.00556 -0.70254 -0.01163 -0.70278 -0.02882 -0.70116 C -0.0335 -0.70069 -0.03784 -0.69838 -0.04253 -0.69699 C -0.04444 -0.69653 -0.04652 -0.69606 -0.04843 -0.69514 C -0.05069 -0.69398 -0.05243 -0.6919 -0.05451 -0.69097 C -0.05746 -0.68981 -0.06059 -0.68958 -0.06371 -0.68889 C -0.06614 -0.68704 -0.06875 -0.68495 -0.07118 -0.68287 C -0.07274 -0.68171 -0.07413 -0.67986 -0.07586 -0.67893 C -0.08368 -0.6743 -0.09184 -0.67037 -0.1 -0.66666 C -0.10156 -0.6662 -0.10295 -0.66528 -0.10451 -0.66481 C -0.10711 -0.66389 -0.10954 -0.66342 -0.11215 -0.66273 C -0.11423 -0.66134 -0.11597 -0.65879 -0.11823 -0.65879 C -0.13871 -0.65787 -0.15382 -0.66018 -0.17274 -0.66273 C -0.17482 -0.66342 -0.17673 -0.66528 -0.17882 -0.66481 C -0.18159 -0.66389 -0.18628 -0.65879 -0.18628 -0.65879 L -0.18628 -0.65879 " pathEditMode="relative" ptsTypes="AAAAAAAAAAAAAAAAAAAAAAAAAAAAAAAAAAAAAAAAAAAAAAAAAAAAAAAAAAAAAAAAAAAAA">
                                      <p:cBhvr>
                                        <p:cTn id="102" dur="5000" fill="hold"/>
                                        <p:tgtEl>
                                          <p:spTgt spid="22"/>
                                        </p:tgtEl>
                                        <p:attrNameLst>
                                          <p:attrName>ppt_x</p:attrName>
                                          <p:attrName>ppt_y</p:attrName>
                                        </p:attrNameLst>
                                      </p:cBhvr>
                                    </p:animMotion>
                                  </p:childTnLst>
                                </p:cTn>
                              </p:par>
                            </p:childTnLst>
                          </p:cTn>
                        </p:par>
                        <p:par>
                          <p:cTn id="103" fill="hold">
                            <p:stCondLst>
                              <p:cond delay="35000"/>
                            </p:stCondLst>
                            <p:childTnLst>
                              <p:par>
                                <p:cTn id="104" presetID="1" presetClass="exit" presetSubtype="0" fill="hold" grpId="1" nodeType="after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childTnLst>
                          </p:cTn>
                        </p:par>
                        <p:par>
                          <p:cTn id="106" fill="hold">
                            <p:stCondLst>
                              <p:cond delay="35000"/>
                            </p:stCondLst>
                            <p:childTnLst>
                              <p:par>
                                <p:cTn id="107" presetID="1" presetClass="exit" presetSubtype="0" fill="hold" grpId="1" nodeType="afterEffect">
                                  <p:stCondLst>
                                    <p:cond delay="0"/>
                                  </p:stCondLst>
                                  <p:childTnLst>
                                    <p:set>
                                      <p:cBhvr>
                                        <p:cTn id="108" dur="1" fill="hold">
                                          <p:stCondLst>
                                            <p:cond delay="0"/>
                                          </p:stCondLst>
                                        </p:cTn>
                                        <p:tgtEl>
                                          <p:spTgt spid="22"/>
                                        </p:tgtEl>
                                        <p:attrNameLst>
                                          <p:attrName>style.visibility</p:attrName>
                                        </p:attrNameLst>
                                      </p:cBhvr>
                                      <p:to>
                                        <p:strVal val="hidden"/>
                                      </p:to>
                                    </p:set>
                                  </p:childTnLst>
                                </p:cTn>
                              </p:par>
                            </p:childTnLst>
                          </p:cTn>
                        </p:par>
                        <p:par>
                          <p:cTn id="109" fill="hold">
                            <p:stCondLst>
                              <p:cond delay="35000"/>
                            </p:stCondLst>
                            <p:childTnLst>
                              <p:par>
                                <p:cTn id="110" presetID="1" presetClass="entr" presetSubtype="0" fill="hold" grpId="0" nodeType="afterEffect">
                                  <p:stCondLst>
                                    <p:cond delay="0"/>
                                  </p:stCondLst>
                                  <p:childTnLst>
                                    <p:set>
                                      <p:cBhvr>
                                        <p:cTn id="111" dur="1" fill="hold">
                                          <p:stCondLst>
                                            <p:cond delay="0"/>
                                          </p:stCondLst>
                                        </p:cTn>
                                        <p:tgtEl>
                                          <p:spTgt spid="26"/>
                                        </p:tgtEl>
                                        <p:attrNameLst>
                                          <p:attrName>style.visibility</p:attrName>
                                        </p:attrNameLst>
                                      </p:cBhvr>
                                      <p:to>
                                        <p:strVal val="visible"/>
                                      </p:to>
                                    </p:set>
                                  </p:childTnLst>
                                </p:cTn>
                              </p:par>
                            </p:childTnLst>
                          </p:cTn>
                        </p:par>
                        <p:par>
                          <p:cTn id="112" fill="hold">
                            <p:stCondLst>
                              <p:cond delay="35000"/>
                            </p:stCondLst>
                            <p:childTnLst>
                              <p:par>
                                <p:cTn id="113" presetID="1" presetClass="entr" presetSubtype="0"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35000"/>
                            </p:stCondLst>
                            <p:childTnLst>
                              <p:par>
                                <p:cTn id="116" presetID="0" presetClass="path" presetSubtype="0" accel="50000" decel="50000" fill="hold" grpId="1" nodeType="afterEffect">
                                  <p:stCondLst>
                                    <p:cond delay="0"/>
                                  </p:stCondLst>
                                  <p:childTnLst>
                                    <p:animMotion origin="layout" path="M -2.77778E-6 -3.7037E-6 L -2.77778E-6 0.00024 C 0.00591 -0.00208 0.01198 -0.00486 0.01806 -0.00601 C 0.02604 -0.00764 0.03438 -0.00648 0.04236 -0.0081 C 0.04757 -0.00902 0.05295 -0.01296 0.05747 -0.0162 L 0.12865 -0.01412 C 0.13177 -0.01389 0.13473 -0.0125 0.13785 -0.01203 C 0.15348 -0.00972 0.15174 -0.00995 0.16511 -0.00995 L 0.16511 -0.00972 L 0.21962 -0.01412 C 0.22275 -0.01435 0.2257 -0.0162 0.22882 -0.0162 C 0.23768 -0.01551 0.24688 -0.01342 0.25608 -0.01203 L 0.26823 -0.00393 C 0.27223 -0.00139 0.27604 0.00209 0.28021 0.00417 L 0.28941 0.00811 C 0.29479 0.01389 0.29844 0.01713 0.30295 0.02431 C 0.30417 0.02616 0.30486 0.02848 0.30608 0.03033 C 0.31059 0.03727 0.31632 0.04236 0.31962 0.05047 C 0.32101 0.05371 0.32153 0.05741 0.32275 0.06065 C 0.32413 0.06482 0.32587 0.06875 0.32726 0.07246 C 0.3283 0.07616 0.329 0.07963 0.33021 0.08287 C 0.33299 0.08912 0.33646 0.09491 0.33941 0.10116 C 0.3415 0.10556 0.34618 0.12037 0.34688 0.12338 C 0.34809 0.12732 0.34879 0.13149 0.35 0.13542 C 0.35139 0.14028 0.35313 0.14468 0.35452 0.14954 C 0.35521 0.15209 0.35504 0.1551 0.35608 0.15764 C 0.36511 0.18195 0.3566 0.15024 0.36354 0.17385 C 0.36389 0.17431 0.36354 0.17524 0.36354 0.1757 L 0.36511 0.18195 C 0.36615 0.18797 0.36667 0.19422 0.36823 0.2 C 0.36979 0.20672 0.37952 0.23311 0.38177 0.23843 C 0.3842 0.24399 0.38716 0.24908 0.38941 0.25463 C 0.39115 0.25903 0.39219 0.26412 0.39393 0.26875 C 0.39532 0.27223 0.39723 0.27524 0.39844 0.27894 C 0.39983 0.28264 0.40035 0.28704 0.40157 0.29098 C 0.40452 0.30047 0.40695 0.30348 0.40903 0.3132 C 0.41025 0.31875 0.4125 0.33403 0.41354 0.34144 C 0.38785 0.34723 0.40591 0.34653 0.36823 0.29491 C 0.36146 0.28588 0.35504 0.27616 0.34844 0.26667 C 0.34757 0.26528 0.34618 0.26436 0.34549 0.26274 C 0.34236 0.25672 0.33959 0.25024 0.33629 0.24445 C 0.31216 0.20232 0.33629 0.24931 0.31962 0.21621 C 0.3191 0.21412 0.31858 0.21227 0.31823 0.21019 C 0.31441 0.18774 0.31806 0.18357 0.31511 0.15162 C 0.31493 0.14977 0.3132 0.14861 0.31216 0.14746 C 0.30504 0.14074 0.30573 0.1419 0.29844 0.13936 C 0.29601 0.13611 0.29375 0.13218 0.2908 0.12894 C 0.28872 0.12732 0.28594 0.12639 0.28334 0.12524 C 0.2757 0.12176 0.26788 0.11922 0.26042 0.11528 C 0.24532 0.10625 0.25382 0.10949 0.23455 0.10718 C 0.23177 0.10579 0.22882 0.10417 0.2257 0.10301 C 0.22275 0.10209 0.21962 0.10209 0.21667 0.10116 C 0.21181 0.09931 0.204 0.09352 0.2 0.09098 C 0.19792 0.08635 0.19636 0.08125 0.19393 0.07686 C 0.17986 0.05116 0.19653 0.09167 0.18177 0.05463 C 0.17917 0.04792 0.17413 0.03449 0.17413 0.03473 L 0.17726 0.02824 L 0.17726 0.02848 C 0.1816 -0.03703 0.17691 -0.02731 0.19236 -0.0787 C 0.19445 -0.08564 0.19723 -0.09236 0.2 -0.09884 C 0.20226 -0.10439 0.21424 -0.12222 0.21511 -0.12314 C 0.21736 -0.12615 0.22049 -0.12801 0.22275 -0.13125 C 0.22518 -0.13495 0.22691 -0.13912 0.22882 -0.14328 C 0.23212 -0.15115 0.23438 -0.15486 0.23611 -0.16365 C 0.24653 -0.21088 0.23559 -0.16666 0.2408 -0.18773 C 0.24132 -0.19189 0.24184 -0.19583 0.24236 -0.2 C 0.24375 -0.21203 0.24427 -0.21782 0.24549 -0.23032 L 0.23768 -0.29074 L 0.23768 -0.29051 " pathEditMode="relative" rAng="0" ptsTypes="AAAAAAAAAAAAAAAAAAAAAAAAAAAAAAAAAAAAAAAAAAAAAAAAAAAAAAAAAAAAAAAAAAAAA">
                                      <p:cBhvr>
                                        <p:cTn id="117" dur="5000" fill="hold"/>
                                        <p:tgtEl>
                                          <p:spTgt spid="26"/>
                                        </p:tgtEl>
                                        <p:attrNameLst>
                                          <p:attrName>ppt_x</p:attrName>
                                          <p:attrName>ppt_y</p:attrName>
                                        </p:attrNameLst>
                                      </p:cBhvr>
                                      <p:rCtr x="20677" y="2639"/>
                                    </p:animMotion>
                                  </p:childTnLst>
                                </p:cTn>
                              </p:par>
                              <p:par>
                                <p:cTn id="118" presetID="0" presetClass="path" presetSubtype="0" accel="50000" decel="50000" fill="hold" grpId="1" nodeType="withEffect">
                                  <p:stCondLst>
                                    <p:cond delay="0"/>
                                  </p:stCondLst>
                                  <p:childTnLst>
                                    <p:animMotion origin="layout" path="M 2.5E-6 7.40741E-7 L 2.5E-6 0.00023 C -0.00764 -0.0007 -0.01528 -0.00116 -0.02275 -0.00208 C -0.03455 -0.00347 -0.03056 -0.00532 -0.0441 -0.00602 C -0.06771 -0.00718 -0.0915 -0.00741 -0.11528 -0.0081 C -0.11667 -0.0088 -0.11823 -0.00926 -0.11979 -0.00995 C -0.12188 -0.01134 -0.12361 -0.01412 -0.12587 -0.01412 C -0.13559 -0.01343 -0.14497 -0.00995 -0.15469 -0.0081 C -0.16459 -0.0125 -0.16927 -0.01528 -0.18334 -0.0081 C -0.18629 -0.00648 -0.18542 7.40741E-7 -0.18646 0.00417 L -0.18785 0.01018 L -0.18941 0.0162 C -0.18941 0.01713 -0.18941 0.0456 -0.18646 0.05463 C -0.18577 0.05648 -0.1842 0.05856 -0.18334 0.06042 C -0.18073 0.0669 -0.18004 0.07176 -0.17587 0.07662 C -0.17309 0.07986 -0.16979 0.08171 -0.16667 0.08426 C -0.16528 0.08634 -0.16372 0.08704 -0.16216 0.08889 C -0.16025 0.09074 -0.15834 0.09329 -0.15608 0.09468 C -0.15417 0.09606 -0.15209 0.09722 -0.15 0.09861 C -0.14913 0.10116 -0.14827 0.10347 -0.14705 0.10509 C -0.14566 0.10625 -0.14341 0.10718 -0.14254 0.10903 C -0.1408 0.11273 -0.1408 0.11667 -0.13941 0.1213 C -0.13264 0.13958 -0.13594 0.13218 -0.13038 0.14352 C -0.12656 0.16412 -0.13177 0.13843 -0.12587 0.15949 C -0.1217 0.17454 -0.12743 0.16157 -0.12136 0.17361 C -0.12084 0.17616 -0.12066 0.1794 -0.11979 0.18194 C -0.11841 0.18634 -0.11615 0.18866 -0.11372 0.1919 L -0.11372 0.19213 C -0.11216 0.2 -0.11077 0.2081 -0.1092 0.2162 C -0.10834 0.22037 -0.10695 0.22407 -0.10608 0.22824 C -0.10504 0.23403 -0.10347 0.24352 -0.10156 0.24861 C -0.10052 0.25116 -0.09948 0.25393 -0.09861 0.25648 C -0.0908 0.27986 -0.1 0.25486 -0.09254 0.27477 C -0.08941 0.29537 -0.09254 0.27639 -0.08941 0.29097 C -0.08889 0.29305 -0.08872 0.29653 -0.08802 0.29907 C -0.08125 0.31968 -0.08872 0.28542 -0.08195 0.31505 C -0.08073 0.32037 -0.07986 0.32593 -0.07882 0.33125 C -0.07778 0.3368 -0.07709 0.34213 -0.07587 0.34745 L -0.07275 0.35903 C -0.07222 0.36551 -0.07205 0.37176 -0.07136 0.37778 C -0.07101 0.37986 -0.07014 0.38171 -0.06979 0.3838 C -0.0691 0.38843 -0.0658 0.39468 -0.06823 0.39792 C -0.07031 0.40069 -0.07153 0.39143 -0.07275 0.3875 C -0.07466 0.38241 -0.07552 0.37685 -0.07743 0.37176 C -0.08212 0.3588 -0.08629 0.34491 -0.09254 0.33333 C -0.09705 0.32407 -0.10261 0.31643 -0.10608 0.30718 C -0.10712 0.3044 -0.10834 0.30185 -0.1092 0.29907 C -0.11077 0.29375 -0.11181 0.28796 -0.11372 0.28287 C -0.11545 0.27801 -0.11771 0.27338 -0.11979 0.26852 C -0.12396 0.2412 -0.11754 0.27106 -0.12587 0.2544 C -0.12691 0.25231 -0.12622 0.24884 -0.12726 0.24653 C -0.12847 0.24398 -0.13038 0.24236 -0.13195 0.24051 C -0.13525 0.22731 -0.13056 0.24005 -0.13802 0.23241 C -0.13941 0.23079 -0.13959 0.22778 -0.14097 0.22639 C -0.15365 0.21134 -0.14566 0.22222 -0.15469 0.2162 C -0.15625 0.21505 -0.15747 0.21319 -0.1592 0.21204 C -0.16198 0.21042 -0.16823 0.2081 -0.16823 0.20833 C -0.18091 0.1912 -0.16025 0.2169 -0.18646 0.19606 C -0.18889 0.19398 -0.1915 0.1919 -0.19393 0.18981 C -0.19792 0.18704 -0.20347 0.1838 -0.20764 0.18194 C -0.20955 0.18102 -0.21163 0.18055 -0.21372 0.17986 C -0.21771 0.17569 -0.22153 0.17106 -0.22587 0.16713 C -0.22709 0.16667 -0.22882 0.16574 -0.23038 0.16574 C -0.2415 0.15926 -0.23091 0.16296 -0.24549 0.15949 C -0.24757 0.15764 -0.24913 0.15417 -0.25156 0.15301 C -0.25538 0.15162 -0.25972 0.15255 -0.26372 0.15162 C -0.2658 0.15116 -0.26771 0.15023 -0.26979 0.14907 C -0.2717 0.14653 -0.27309 0.14259 -0.27587 0.1412 C -0.28212 0.13866 -0.28889 0.14005 -0.29549 0.13866 C -0.29896 0.13866 -0.30261 0.13819 -0.30608 0.1375 C -0.30816 0.13611 -0.31007 0.13426 -0.31216 0.13333 C -0.31459 0.13218 -0.31771 0.13333 -0.31979 0.13102 C -0.3217 0.1294 -0.32552 0.11157 -0.3257 0.11111 C -0.32535 0.09421 -0.32552 0.07731 -0.32431 0.06042 C -0.32361 0.05255 -0.32049 0.04745 -0.31823 0.04028 C -0.31146 0.01968 -0.32379 0.05301 -0.31372 0.02639 C -0.31077 0.00833 -0.31042 0.00069 -0.30608 -0.01412 C -0.30469 -0.01898 -0.30347 -0.02384 -0.30156 -0.02824 C -0.30052 -0.03079 -0.29844 -0.03218 -0.29705 -0.03426 C -0.29601 -0.03773 -0.29514 -0.0412 -0.29393 -0.04445 C -0.29271 -0.04792 -0.29011 -0.0507 -0.28941 -0.0544 C -0.2882 -0.06157 -0.28854 -0.06806 -0.28785 -0.075 C -0.28768 -0.07755 -0.28698 -0.08032 -0.28646 -0.08287 C -0.2849 -0.08982 -0.28334 -0.09676 -0.28038 -0.10324 C -0.279 -0.10579 -0.27761 -0.1088 -0.27587 -0.11134 C -0.27448 -0.11296 -0.27292 -0.11389 -0.27118 -0.11505 C -0.26302 -0.12107 -0.25677 -0.12523 -0.24844 -0.12917 C -0.24549 -0.13079 -0.24236 -0.13171 -0.23941 -0.13333 C -0.23733 -0.13449 -0.23542 -0.13588 -0.23334 -0.13727 C -0.23177 -0.13843 -0.23056 -0.14051 -0.22882 -0.14144 C -0.22691 -0.14236 -0.22466 -0.14236 -0.22275 -0.14329 C -0.22066 -0.14445 -0.21875 -0.1463 -0.21667 -0.14745 C -0.21424 -0.14884 -0.21163 -0.15 -0.2092 -0.15139 C -0.20868 -0.15347 -0.20868 -0.15602 -0.20764 -0.15741 C -0.20643 -0.15903 -0.20452 -0.15857 -0.20313 -0.15949 C -0.20243 -0.15995 -0.20209 -0.16088 -0.20156 -0.16157 L -0.2 -0.16366 C -0.20486 -0.19514 -0.20243 -0.17477 -0.20452 -0.21412 C -0.20504 -0.22222 -0.20608 -0.2382 -0.20608 -0.23796 L -0.20608 -0.23634 " pathEditMode="relative" rAng="0" ptsTypes="AAAAAAAAAAAAAAAAAAAAAAAAAAAAAAAAAAAAAAAAAAAAAAAAAAAAAAAAAAAAAAAAAAAAAAAAAAAAAAAAAAAAAAAAAAAAAAAAAAAA">
                                      <p:cBhvr>
                                        <p:cTn id="119" dur="5000" fill="hold"/>
                                        <p:tgtEl>
                                          <p:spTgt spid="27"/>
                                        </p:tgtEl>
                                        <p:attrNameLst>
                                          <p:attrName>ppt_x</p:attrName>
                                          <p:attrName>ppt_y</p:attrName>
                                        </p:attrNameLst>
                                      </p:cBhvr>
                                      <p:rCtr x="-16285" y="8009"/>
                                    </p:animMotion>
                                  </p:childTnLst>
                                </p:cTn>
                              </p:par>
                            </p:childTnLst>
                          </p:cTn>
                        </p:par>
                        <p:par>
                          <p:cTn id="120" fill="hold">
                            <p:stCondLst>
                              <p:cond delay="40000"/>
                            </p:stCondLst>
                            <p:childTnLst>
                              <p:par>
                                <p:cTn id="121" presetID="1" presetClass="exit" presetSubtype="0" fill="hold" grpId="2"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childTnLst>
                          </p:cTn>
                        </p:par>
                        <p:par>
                          <p:cTn id="123" fill="hold">
                            <p:stCondLst>
                              <p:cond delay="40000"/>
                            </p:stCondLst>
                            <p:childTnLst>
                              <p:par>
                                <p:cTn id="124" presetID="1" presetClass="exit" presetSubtype="0" fill="hold" grpId="2" nodeType="afterEffect">
                                  <p:stCondLst>
                                    <p:cond delay="0"/>
                                  </p:stCondLst>
                                  <p:childTnLst>
                                    <p:set>
                                      <p:cBhvr>
                                        <p:cTn id="125"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3" grpId="0" animBg="1"/>
      <p:bldP spid="13" grpId="1" animBg="1"/>
      <p:bldP spid="13" grpId="2" animBg="1"/>
      <p:bldP spid="14" grpId="1" animBg="1"/>
      <p:bldP spid="14" grpId="2" animBg="1"/>
      <p:bldP spid="15" grpId="1" animBg="1"/>
      <p:bldP spid="15" grpId="2" animBg="1"/>
      <p:bldP spid="15" grpId="3" animBg="1"/>
      <p:bldP spid="16" grpId="1" animBg="1"/>
      <p:bldP spid="16" grpId="2" animBg="1"/>
      <p:bldP spid="16" grpId="3" animBg="1"/>
      <p:bldP spid="17" grpId="0" animBg="1"/>
      <p:bldP spid="17" grpId="1" animBg="1"/>
      <p:bldP spid="17" grpId="2" animBg="1"/>
      <p:bldP spid="18" grpId="0" animBg="1"/>
      <p:bldP spid="18" grpId="1" animBg="1"/>
      <p:bldP spid="18" grpId="2" animBg="1"/>
      <p:bldP spid="19" grpId="0" animBg="1"/>
      <p:bldP spid="19" grpId="1" animBg="1"/>
      <p:bldP spid="19" grpId="2" animBg="1"/>
      <p:bldP spid="20" grpId="1" animBg="1"/>
      <p:bldP spid="20" grpId="2" animBg="1"/>
      <p:bldP spid="20" grpId="3" animBg="1"/>
      <p:bldP spid="21" grpId="0" animBg="1"/>
      <p:bldP spid="21" grpId="1" animBg="1"/>
      <p:bldP spid="21" grpId="2" animBg="1"/>
      <p:bldP spid="22" grpId="1" animBg="1"/>
      <p:bldP spid="22" grpId="2" animBg="1"/>
      <p:bldP spid="22" grpId="3" animBg="1"/>
      <p:bldP spid="23" grpId="1" animBg="1"/>
      <p:bldP spid="23" grpId="2" animBg="1"/>
      <p:bldP spid="23" grpId="3" animBg="1"/>
      <p:bldP spid="24" grpId="1" animBg="1"/>
      <p:bldP spid="24" grpId="2" animBg="1"/>
      <p:bldP spid="24" grpId="3" animBg="1"/>
      <p:bldP spid="26" grpId="0" animBg="1"/>
      <p:bldP spid="26" grpId="1" animBg="1"/>
      <p:bldP spid="26" grpId="2" animBg="1"/>
      <p:bldP spid="27" grpId="0" animBg="1"/>
      <p:bldP spid="27" grpId="1" animBg="1"/>
      <p:bldP spid="27" grpId="2"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92587</TotalTime>
  <Words>8996</Words>
  <Application>Microsoft Office PowerPoint</Application>
  <PresentationFormat>On-screen Show (4:3)</PresentationFormat>
  <Paragraphs>1288</Paragraphs>
  <Slides>163</Slides>
  <Notes>11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163</vt:i4>
      </vt:variant>
    </vt:vector>
  </HeadingPairs>
  <TitlesOfParts>
    <vt:vector size="173" baseType="lpstr">
      <vt:lpstr>Arial</vt:lpstr>
      <vt:lpstr>Calibri</vt:lpstr>
      <vt:lpstr>Calibri Light</vt:lpstr>
      <vt:lpstr>Symbol</vt:lpstr>
      <vt:lpstr>Times New Roman</vt:lpstr>
      <vt:lpstr>Trebuchet MS</vt:lpstr>
      <vt:lpstr>Default Design</vt:lpstr>
      <vt:lpstr>3_Default Design</vt:lpstr>
      <vt:lpstr>4_Default Design</vt:lpstr>
      <vt:lpstr>5_Default Design</vt:lpstr>
      <vt:lpstr>Human Body Systems</vt:lpstr>
      <vt:lpstr>Welcome to Your Body!</vt:lpstr>
      <vt:lpstr>What do you know?</vt:lpstr>
      <vt:lpstr>How to we ‘build’ an organism?</vt:lpstr>
      <vt:lpstr>Facts about Cells</vt:lpstr>
      <vt:lpstr>In more complex organisms, cells are not only specialized but group together to form tissue.</vt:lpstr>
      <vt:lpstr>Different tissues working together to perform a particular function represent the next level of organization – the organ.</vt:lpstr>
      <vt:lpstr>PowerPoint Presentation</vt:lpstr>
      <vt:lpstr>Different organs and tissues work together in an organ system.  An organism may have many - or only a few - organ systems.</vt:lpstr>
      <vt:lpstr>Other Organ Systems</vt:lpstr>
      <vt:lpstr>The organism itself represents the highest level or organization.  If an organism is complex, it will consist of trillions of cells grouped into tissues, organs, and organ systems.  If an organism is simple, it meets its needs with a body made up of only a few types of specialized cells … or just one single cell!</vt:lpstr>
      <vt:lpstr>PowerPoint Presentation</vt:lpstr>
      <vt:lpstr>The Human Body:  An Insider’s 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Skin Cross-section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Bones of the Skeleton label the left side of the skeleton in this order</vt:lpstr>
      <vt:lpstr>Bones of the Skeleton label the right side of the skeleton in this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Conversion Chart</vt:lpstr>
      <vt:lpstr>PowerPoint Presentation</vt:lpstr>
      <vt:lpstr>PowerPoint Presentation</vt:lpstr>
      <vt:lpstr>PowerPoint Presentation</vt:lpstr>
      <vt:lpstr>PowerPoint Presentation</vt:lpstr>
      <vt:lpstr>PowerPoint Presentation</vt:lpstr>
      <vt:lpstr>PowerPoint Presentation</vt:lpstr>
    </vt:vector>
  </TitlesOfParts>
  <Company>Atlanta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Skeletal, Muscular, and Integumentary Systems</dc:title>
  <dc:creator>Melissa Zaher;Gretchen Vikingson</dc:creator>
  <cp:lastModifiedBy>Diehl April D</cp:lastModifiedBy>
  <cp:revision>571</cp:revision>
  <dcterms:created xsi:type="dcterms:W3CDTF">2007-01-10T14:43:42Z</dcterms:created>
  <dcterms:modified xsi:type="dcterms:W3CDTF">2017-10-27T12:55:26Z</dcterms:modified>
  <cp:contentStatus/>
</cp:coreProperties>
</file>