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86" r:id="rId5"/>
    <p:sldId id="287" r:id="rId6"/>
    <p:sldId id="259" r:id="rId7"/>
    <p:sldId id="260" r:id="rId8"/>
    <p:sldId id="296" r:id="rId9"/>
    <p:sldId id="288" r:id="rId10"/>
    <p:sldId id="297" r:id="rId11"/>
    <p:sldId id="261" r:id="rId12"/>
    <p:sldId id="262" r:id="rId13"/>
    <p:sldId id="263" r:id="rId14"/>
    <p:sldId id="264" r:id="rId15"/>
    <p:sldId id="265" r:id="rId16"/>
    <p:sldId id="266" r:id="rId17"/>
    <p:sldId id="283" r:id="rId18"/>
    <p:sldId id="284" r:id="rId19"/>
    <p:sldId id="277" r:id="rId20"/>
    <p:sldId id="269" r:id="rId21"/>
    <p:sldId id="298" r:id="rId22"/>
    <p:sldId id="270" r:id="rId23"/>
    <p:sldId id="307" r:id="rId24"/>
    <p:sldId id="308" r:id="rId25"/>
    <p:sldId id="309" r:id="rId26"/>
    <p:sldId id="310" r:id="rId27"/>
    <p:sldId id="271" r:id="rId28"/>
    <p:sldId id="278" r:id="rId29"/>
    <p:sldId id="300" r:id="rId30"/>
    <p:sldId id="301" r:id="rId31"/>
    <p:sldId id="299" r:id="rId32"/>
    <p:sldId id="273" r:id="rId33"/>
    <p:sldId id="289" r:id="rId34"/>
    <p:sldId id="274" r:id="rId35"/>
    <p:sldId id="302" r:id="rId36"/>
    <p:sldId id="303" r:id="rId37"/>
    <p:sldId id="304" r:id="rId38"/>
    <p:sldId id="275" r:id="rId39"/>
    <p:sldId id="306" r:id="rId40"/>
    <p:sldId id="305" r:id="rId41"/>
    <p:sldId id="290" r:id="rId42"/>
    <p:sldId id="276" r:id="rId43"/>
    <p:sldId id="291" r:id="rId44"/>
    <p:sldId id="292" r:id="rId45"/>
    <p:sldId id="282" r:id="rId46"/>
    <p:sldId id="279" r:id="rId47"/>
    <p:sldId id="280" r:id="rId48"/>
    <p:sldId id="28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076112" y="6630137"/>
            <a:ext cx="2818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eorgia" panose="02040502050405020303" pitchFamily="18" charset="0"/>
              </a:rPr>
              <a:t>Nitty Gritty Science,</a:t>
            </a:r>
            <a:r>
              <a:rPr lang="en-US" sz="900" baseline="0" dirty="0" smtClean="0">
                <a:latin typeface="Georgia" panose="02040502050405020303" pitchFamily="18" charset="0"/>
              </a:rPr>
              <a:t> LLC ©2016</a:t>
            </a:r>
            <a:endParaRPr lang="en-US" sz="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4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0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6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076112" y="6630137"/>
            <a:ext cx="2818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Georgia" panose="02040502050405020303" pitchFamily="18" charset="0"/>
              </a:rPr>
              <a:t>Nitty Gritty Science,</a:t>
            </a:r>
            <a:r>
              <a:rPr lang="en-US" sz="900" baseline="0" dirty="0" smtClean="0">
                <a:latin typeface="Georgia" panose="02040502050405020303" pitchFamily="18" charset="0"/>
              </a:rPr>
              <a:t> LLC ©2016</a:t>
            </a:r>
            <a:endParaRPr lang="en-US" sz="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2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6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2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7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1966AF6-152B-473B-83BA-92AB6B6FB2C2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C3C8DA-0E18-48A5-A0FB-4F78DA8839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661052"/>
            <a:ext cx="762000" cy="18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ixabay.com/en/abstract-abstraction-acceleration-164329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ixabay.com/en/plane-aircraft-take-off-sky-5089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ixabay.com/en/bicycle-girl-cycling-people-29250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estockphotos.biz/stockphoto/152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pixabay.com/en/teamwork-sailors-military-ship-606822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ixabay.com/en/motorcycle-racing-motorcycle-race-5802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ixabay.com/en/skateboard-skate-park-skater-boy-497706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het.colorado.edu/sims/html/forces-and-motion-basics/latest/forces-and-motion-basics_en.html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pexels.com/photo/rocket-launch-space-discovery-23795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en.wikipedia.org/wiki/Projectile_motion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pixabay.com/en/carousel-munich-tradition-ride-939399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978025"/>
            <a:ext cx="8991600" cy="228917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eorgia" pitchFamily="18" charset="0"/>
              </a:rPr>
              <a:t>Motion And Forces</a:t>
            </a:r>
            <a:endParaRPr lang="en-US" sz="6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Track athlete: </a:t>
            </a:r>
            <a:r>
              <a:rPr lang="en-US" sz="2800" dirty="0" smtClean="0"/>
              <a:t>the runner </a:t>
            </a:r>
            <a:r>
              <a:rPr lang="en-US" sz="2800" dirty="0"/>
              <a:t>travels </a:t>
            </a:r>
            <a:r>
              <a:rPr lang="en-US" sz="2800" dirty="0" smtClean="0"/>
              <a:t>800 meters in 2 minutes 40 seconds.  What was the runner’s speed (in meters per seconds)?</a:t>
            </a:r>
            <a:endParaRPr lang="en-US" sz="2800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 descr="Image result for the speed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56" y="3505200"/>
            <a:ext cx="3672488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19200" y="5105400"/>
            <a:ext cx="6705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Speed = 800 meters </a:t>
            </a:r>
            <a:r>
              <a:rPr lang="en-US" kern="0" dirty="0" smtClean="0">
                <a:sym typeface="Symbol" panose="05050102010706020507" pitchFamily="18" charset="2"/>
              </a:rPr>
              <a:t> 160 seconds</a:t>
            </a:r>
          </a:p>
          <a:p>
            <a:pPr marL="0" indent="0">
              <a:buNone/>
            </a:pPr>
            <a:r>
              <a:rPr lang="en-US" sz="2800" kern="0" dirty="0" smtClean="0">
                <a:sym typeface="Symbol" panose="05050102010706020507" pitchFamily="18" charset="2"/>
              </a:rPr>
              <a:t>	</a:t>
            </a:r>
            <a:r>
              <a:rPr lang="en-US" kern="0" dirty="0">
                <a:sym typeface="Symbol" panose="05050102010706020507" pitchFamily="18" charset="2"/>
              </a:rPr>
              <a:t> </a:t>
            </a:r>
            <a:r>
              <a:rPr lang="en-US" kern="0" dirty="0" smtClean="0">
                <a:sym typeface="Symbol" panose="05050102010706020507" pitchFamily="18" charset="2"/>
              </a:rPr>
              <a:t>   = 5 m/s</a:t>
            </a:r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700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347712"/>
              </p:ext>
            </p:extLst>
          </p:nvPr>
        </p:nvGraphicFramePr>
        <p:xfrm>
          <a:off x="381000" y="1218474"/>
          <a:ext cx="8382000" cy="419172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94000"/>
                <a:gridCol w="2794000"/>
                <a:gridCol w="2794000"/>
              </a:tblGrid>
              <a:tr h="907143">
                <a:tc>
                  <a:txBody>
                    <a:bodyPr/>
                    <a:lstStyle/>
                    <a:p>
                      <a:pPr algn="ctr"/>
                      <a:r>
                        <a:rPr lang="en-US" sz="2600" b="0" kern="1200" dirty="0" smtClean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Type of Speed</a:t>
                      </a:r>
                      <a:endParaRPr lang="en-US" sz="2600" b="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kern="1200" dirty="0" smtClean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Description</a:t>
                      </a:r>
                      <a:endParaRPr lang="en-US" sz="2600" b="0" dirty="0">
                        <a:latin typeface="Georgi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kern="1200" dirty="0" smtClean="0"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Example</a:t>
                      </a:r>
                      <a:endParaRPr lang="en-US" sz="2600" b="0" dirty="0"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885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Georgia" pitchFamily="18" charset="0"/>
                          <a:ea typeface="Times New Roman"/>
                        </a:rPr>
                        <a:t>INSTANTANEOUS</a:t>
                      </a:r>
                      <a:endParaRPr lang="en-US" sz="2400" b="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latin typeface="Georgia" pitchFamily="18" charset="0"/>
                          <a:ea typeface="Times New Roman"/>
                        </a:rPr>
                        <a:t>Speed at any given point in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latin typeface="Georgia" pitchFamily="18" charset="0"/>
                          <a:ea typeface="Times New Roman"/>
                        </a:rPr>
                        <a:t>Driving a car and looking down at speedometer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071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latin typeface="Georgia" pitchFamily="18" charset="0"/>
                          <a:ea typeface="Times New Roman"/>
                        </a:rPr>
                        <a:t>AVERAGE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latin typeface="Georgia" pitchFamily="18" charset="0"/>
                          <a:ea typeface="Times New Roman"/>
                        </a:rPr>
                        <a:t>Total distance traveled divided by total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latin typeface="Georgia" pitchFamily="18" charset="0"/>
                          <a:ea typeface="Times New Roman"/>
                        </a:rPr>
                        <a:t>Taking a road trip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071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>
                          <a:effectLst/>
                          <a:latin typeface="Georgia" pitchFamily="18" charset="0"/>
                          <a:ea typeface="Times New Roman"/>
                        </a:rPr>
                        <a:t>CONSTANT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latin typeface="Georgia" pitchFamily="18" charset="0"/>
                          <a:ea typeface="Times New Roman"/>
                        </a:rPr>
                        <a:t>Speed that does not vary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latin typeface="Georgia" pitchFamily="18" charset="0"/>
                          <a:ea typeface="Times New Roman"/>
                        </a:rPr>
                        <a:t>Putting car in cruise control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1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82" y="166428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Georgia" pitchFamily="18" charset="0"/>
              </a:rPr>
              <a:t>Graphing Motion</a:t>
            </a:r>
            <a:endParaRPr lang="en-US" sz="30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7617" y="163957"/>
            <a:ext cx="5347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</a:rPr>
              <a:t>Motion of an </a:t>
            </a:r>
            <a:r>
              <a:rPr lang="en-US" sz="2800" b="1" dirty="0" smtClean="0">
                <a:latin typeface="Arial Narrow" panose="020B0606020202030204" pitchFamily="34" charset="0"/>
              </a:rPr>
              <a:t>object can </a:t>
            </a:r>
            <a:r>
              <a:rPr lang="en-US" sz="2800" b="1" dirty="0">
                <a:latin typeface="Arial Narrow" panose="020B0606020202030204" pitchFamily="34" charset="0"/>
              </a:rPr>
              <a:t>be plotted on a </a:t>
            </a:r>
            <a:r>
              <a:rPr lang="en-US" sz="2800" b="1" dirty="0" smtClean="0">
                <a:latin typeface="Arial Narrow" panose="020B0606020202030204" pitchFamily="34" charset="0"/>
              </a:rPr>
              <a:t>distance </a:t>
            </a:r>
            <a:r>
              <a:rPr lang="en-US" sz="2800" b="1" dirty="0">
                <a:latin typeface="Arial Narrow" panose="020B0606020202030204" pitchFamily="34" charset="0"/>
              </a:rPr>
              <a:t>– </a:t>
            </a:r>
            <a:r>
              <a:rPr lang="en-US" sz="2800" b="1" dirty="0" smtClean="0">
                <a:latin typeface="Arial Narrow" panose="020B0606020202030204" pitchFamily="34" charset="0"/>
              </a:rPr>
              <a:t>time graph</a:t>
            </a:r>
            <a:r>
              <a:rPr lang="en-US" sz="28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690" y="5616714"/>
            <a:ext cx="299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itchFamily="18" charset="0"/>
              </a:rPr>
              <a:t>X axis -&gt; </a:t>
            </a:r>
            <a:r>
              <a:rPr lang="en-US" sz="2000" dirty="0" smtClean="0">
                <a:latin typeface="Georgia" pitchFamily="18" charset="0"/>
              </a:rPr>
              <a:t>TIME</a:t>
            </a:r>
          </a:p>
          <a:p>
            <a:r>
              <a:rPr lang="en-US" sz="2000" dirty="0">
                <a:latin typeface="Georgia" pitchFamily="18" charset="0"/>
              </a:rPr>
              <a:t>Y axis -&gt; DISTANCE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9865" y="1518880"/>
            <a:ext cx="29168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The slope of a line on a distance – time graph gives the speed of an object in motion</a:t>
            </a:r>
            <a:r>
              <a:rPr lang="en-US" sz="2400" dirty="0" smtClean="0">
                <a:latin typeface="Arial Narrow" panose="020B0606020202030204" pitchFamily="34" charset="0"/>
              </a:rPr>
              <a:t>.</a:t>
            </a:r>
          </a:p>
          <a:p>
            <a:pPr algn="ctr"/>
            <a:endParaRPr lang="en-US" sz="1200" dirty="0">
              <a:latin typeface="Arial Narrow" panose="020B0606020202030204" pitchFamily="34" charset="0"/>
            </a:endParaRPr>
          </a:p>
          <a:p>
            <a:pPr algn="ctr"/>
            <a:r>
              <a:rPr lang="en-US" sz="2400" u="sng" dirty="0" smtClean="0">
                <a:latin typeface="Arial Narrow" panose="020B0606020202030204" pitchFamily="34" charset="0"/>
              </a:rPr>
              <a:t>RISE</a:t>
            </a:r>
          </a:p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RUN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779266" y="2295256"/>
            <a:ext cx="1362082" cy="351647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990946" y="1448671"/>
            <a:ext cx="5150402" cy="3907667"/>
            <a:chOff x="3131640" y="2528887"/>
            <a:chExt cx="2888160" cy="219127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562350" y="2528887"/>
              <a:ext cx="0" cy="18573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562350" y="4386262"/>
              <a:ext cx="20764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57600" y="2662237"/>
              <a:ext cx="1828800" cy="15335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131640" y="2547698"/>
              <a:ext cx="314325" cy="17776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Georgia" pitchFamily="18" charset="0"/>
                  <a:ea typeface="Times New Roman"/>
                </a:rPr>
                <a:t>Y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Georgia" pitchFamily="18" charset="0"/>
                  <a:ea typeface="Times New Roman"/>
                </a:rPr>
                <a:t> </a:t>
              </a:r>
              <a:endParaRPr lang="en-US" sz="2000" dirty="0" smtClean="0">
                <a:effectLst/>
                <a:latin typeface="Georgia" pitchFamily="18" charset="0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Georgia" pitchFamily="18" charset="0"/>
                  <a:ea typeface="Times New Roman"/>
                </a:rPr>
                <a:t>D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Georgia" pitchFamily="18" charset="0"/>
                  <a:ea typeface="Times New Roman"/>
                </a:rPr>
                <a:t>I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Georgia" pitchFamily="18" charset="0"/>
                  <a:ea typeface="Times New Roman"/>
                </a:rPr>
                <a:t>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Georgia" pitchFamily="18" charset="0"/>
                  <a:ea typeface="Times New Roman"/>
                </a:rPr>
                <a:t>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Georgia" pitchFamily="18" charset="0"/>
                  <a:ea typeface="Times New Roman"/>
                </a:rPr>
                <a:t>A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Georgia" pitchFamily="18" charset="0"/>
                  <a:ea typeface="Times New Roman"/>
                </a:rPr>
                <a:t>N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Georgia" pitchFamily="18" charset="0"/>
                  <a:ea typeface="Times New Roman"/>
                </a:rPr>
                <a:t>C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Georgia" pitchFamily="18" charset="0"/>
                  <a:ea typeface="Times New Roman"/>
                </a:rPr>
                <a:t>E</a:t>
              </a:r>
              <a:endParaRPr lang="en-US" sz="2000" dirty="0">
                <a:effectLst/>
                <a:latin typeface="Georgia" pitchFamily="18" charset="0"/>
                <a:ea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4286250" y="4495799"/>
              <a:ext cx="666750" cy="2243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Georgia" pitchFamily="18" charset="0"/>
                  <a:ea typeface="Times New Roman"/>
                </a:rPr>
                <a:t>TIME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7865" y="4191000"/>
              <a:ext cx="291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Georgia" pitchFamily="18" charset="0"/>
                </a:rPr>
                <a:t>X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64119" y="5270617"/>
            <a:ext cx="2916841" cy="120032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Note:  the STRAIGHT line means that speed is CONSTANT!</a:t>
            </a:r>
          </a:p>
        </p:txBody>
      </p:sp>
    </p:spTree>
    <p:extLst>
      <p:ext uri="{BB962C8B-B14F-4D97-AF65-F5344CB8AC3E}">
        <p14:creationId xmlns:p14="http://schemas.microsoft.com/office/powerpoint/2010/main" val="30321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Georgia" pitchFamily="18" charset="0"/>
              </a:rPr>
              <a:t>Acceleration</a:t>
            </a:r>
            <a:endParaRPr lang="en-US" sz="6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010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Velocity </a:t>
            </a:r>
            <a:r>
              <a:rPr lang="en-US" dirty="0">
                <a:latin typeface="Georgia" pitchFamily="18" charset="0"/>
              </a:rPr>
              <a:t>– includes speed of an object and the direction of its motion</a:t>
            </a:r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So …. what </a:t>
            </a: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is the difference between </a:t>
            </a:r>
            <a:endParaRPr lang="en-US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speed </a:t>
            </a: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&amp; </a:t>
            </a: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velocity?</a:t>
            </a:r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Georgia" pitchFamily="18" charset="0"/>
              </a:rPr>
              <a:t>Velocity </a:t>
            </a:r>
            <a:r>
              <a:rPr lang="en-US" b="1" dirty="0">
                <a:latin typeface="Georgia" pitchFamily="18" charset="0"/>
              </a:rPr>
              <a:t>includes direction where as speed does </a:t>
            </a:r>
            <a:r>
              <a:rPr lang="en-US" b="1" dirty="0" smtClean="0">
                <a:latin typeface="Georgia" pitchFamily="18" charset="0"/>
              </a:rPr>
              <a:t>not.</a:t>
            </a:r>
            <a:endParaRPr lang="en-US" b="1" dirty="0">
              <a:latin typeface="Georgia" pitchFamily="18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92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>
                <a:solidFill>
                  <a:srgbClr val="FF0000"/>
                </a:solidFill>
                <a:latin typeface="Georgia" pitchFamily="18" charset="0"/>
              </a:rPr>
              <a:t>Acceleration</a:t>
            </a:r>
            <a:r>
              <a:rPr lang="en-US" sz="3400" dirty="0">
                <a:latin typeface="Georgia" pitchFamily="18" charset="0"/>
              </a:rPr>
              <a:t> – rate of chance of velocity</a:t>
            </a:r>
            <a:r>
              <a:rPr lang="en-US" sz="3400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3600" dirty="0">
              <a:latin typeface="Georgia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3600" dirty="0">
              <a:latin typeface="Georgia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3600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sz="3400" b="1" dirty="0" smtClean="0">
                <a:latin typeface="Georgia" pitchFamily="18" charset="0"/>
              </a:rPr>
              <a:t>Acceleration </a:t>
            </a:r>
            <a:r>
              <a:rPr lang="en-US" sz="3400" b="1" dirty="0">
                <a:latin typeface="Georgia" pitchFamily="18" charset="0"/>
              </a:rPr>
              <a:t>occurs when an </a:t>
            </a:r>
            <a:r>
              <a:rPr lang="en-US" sz="3400" b="1" dirty="0" smtClean="0">
                <a:latin typeface="Georgia" pitchFamily="18" charset="0"/>
              </a:rPr>
              <a:t>object changes </a:t>
            </a:r>
            <a:r>
              <a:rPr lang="en-US" sz="3400" b="1" dirty="0">
                <a:latin typeface="Georgia" pitchFamily="18" charset="0"/>
              </a:rPr>
              <a:t>speed, its direction, or both.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14" y="1676400"/>
            <a:ext cx="4351486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317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10234"/>
            <a:ext cx="5334000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  <a:t>Calculating Acceleration</a:t>
            </a:r>
            <a:endParaRPr lang="en-US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Image result for calculating accel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7836"/>
            <a:ext cx="7653551" cy="57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800" dirty="0" smtClean="0">
                <a:solidFill>
                  <a:srgbClr val="FF0000"/>
                </a:solidFill>
                <a:latin typeface="Georgia" pitchFamily="18" charset="0"/>
              </a:rPr>
              <a:t>Positive Acceleration</a:t>
            </a:r>
          </a:p>
          <a:p>
            <a:r>
              <a:rPr lang="en-US" dirty="0" smtClean="0"/>
              <a:t>When </a:t>
            </a:r>
            <a:r>
              <a:rPr lang="en-US" dirty="0"/>
              <a:t>acceleration is </a:t>
            </a:r>
            <a:r>
              <a:rPr lang="en-US" b="1" dirty="0"/>
              <a:t>i</a:t>
            </a:r>
            <a:r>
              <a:rPr lang="en-US" b="1" dirty="0" smtClean="0"/>
              <a:t>ncreasing</a:t>
            </a:r>
            <a:r>
              <a:rPr lang="en-US" dirty="0"/>
              <a:t>, we say </a:t>
            </a:r>
            <a:r>
              <a:rPr lang="en-US" dirty="0" smtClean="0"/>
              <a:t>it is </a:t>
            </a:r>
            <a:r>
              <a:rPr lang="en-US" b="1" dirty="0"/>
              <a:t>p</a:t>
            </a:r>
            <a:r>
              <a:rPr lang="en-US" b="1" dirty="0" smtClean="0"/>
              <a:t>ositive</a:t>
            </a:r>
            <a:r>
              <a:rPr lang="en-US" dirty="0" smtClean="0"/>
              <a:t> </a:t>
            </a:r>
            <a:r>
              <a:rPr lang="en-US" dirty="0"/>
              <a:t>and its graph has an </a:t>
            </a:r>
            <a:r>
              <a:rPr lang="en-US" b="1" dirty="0"/>
              <a:t>upward angled line.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Georgia" pitchFamily="18" charset="0"/>
              </a:rPr>
              <a:t>The </a:t>
            </a:r>
            <a:r>
              <a:rPr lang="en-US" sz="3600" dirty="0">
                <a:latin typeface="Georgia" pitchFamily="18" charset="0"/>
              </a:rPr>
              <a:t>plane is speeding up so acceleration is </a:t>
            </a:r>
            <a:r>
              <a:rPr lang="en-US" sz="3600" dirty="0" smtClean="0">
                <a:latin typeface="Georgia" pitchFamily="18" charset="0"/>
              </a:rPr>
              <a:t>positive.</a:t>
            </a:r>
            <a:endParaRPr lang="en-US" sz="3600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r="19662"/>
          <a:stretch/>
        </p:blipFill>
        <p:spPr>
          <a:xfrm>
            <a:off x="5791200" y="2438400"/>
            <a:ext cx="2928582" cy="2547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86" y="2275425"/>
            <a:ext cx="2682473" cy="238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Negative Acceleration</a:t>
            </a:r>
          </a:p>
          <a:p>
            <a:pPr marL="0" indent="0">
              <a:buNone/>
            </a:pPr>
            <a:r>
              <a:rPr lang="en-US" sz="2800" dirty="0" smtClean="0"/>
              <a:t>When </a:t>
            </a:r>
            <a:r>
              <a:rPr lang="en-US" sz="2800" dirty="0"/>
              <a:t>acceleration is </a:t>
            </a:r>
            <a:r>
              <a:rPr lang="en-US" sz="2800" b="1" dirty="0"/>
              <a:t>d</a:t>
            </a:r>
            <a:r>
              <a:rPr lang="en-US" sz="2800" b="1" dirty="0" smtClean="0"/>
              <a:t>ecreasing</a:t>
            </a:r>
            <a:r>
              <a:rPr lang="en-US" sz="2800" dirty="0"/>
              <a:t>, we say it is </a:t>
            </a:r>
            <a:r>
              <a:rPr lang="en-US" sz="2800" b="1" dirty="0"/>
              <a:t>n</a:t>
            </a:r>
            <a:r>
              <a:rPr lang="en-US" sz="2800" b="1" dirty="0" smtClean="0"/>
              <a:t>egative</a:t>
            </a:r>
            <a:r>
              <a:rPr lang="en-US" sz="2800" dirty="0" smtClean="0"/>
              <a:t> </a:t>
            </a:r>
            <a:r>
              <a:rPr lang="en-US" sz="2800" dirty="0"/>
              <a:t>and its graph has a </a:t>
            </a:r>
            <a:r>
              <a:rPr lang="en-US" sz="2800" b="1" dirty="0"/>
              <a:t>downward angled </a:t>
            </a:r>
            <a:r>
              <a:rPr lang="en-US" sz="2800" b="1" dirty="0" smtClean="0"/>
              <a:t>line.</a:t>
            </a:r>
            <a:endParaRPr lang="en-US" sz="2800" b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Georgia" pitchFamily="18" charset="0"/>
              </a:rPr>
              <a:t>The </a:t>
            </a:r>
            <a:r>
              <a:rPr lang="en-US" sz="2900" dirty="0">
                <a:latin typeface="Georgia" pitchFamily="18" charset="0"/>
              </a:rPr>
              <a:t>bike is slowing down so acceleration is </a:t>
            </a:r>
            <a:r>
              <a:rPr lang="en-US" sz="2900" dirty="0" smtClean="0">
                <a:latin typeface="Georgia" pitchFamily="18" charset="0"/>
              </a:rPr>
              <a:t>negative.</a:t>
            </a:r>
            <a:endParaRPr lang="en-US" sz="2900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2759604"/>
            <a:ext cx="2743200" cy="3736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3383565" cy="30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Georgia" pitchFamily="18" charset="0"/>
              </a:rPr>
              <a:t>Motion And Forces</a:t>
            </a:r>
            <a:endParaRPr lang="en-US" sz="6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90817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Georgia" pitchFamily="18" charset="0"/>
              </a:rPr>
              <a:t>Describing Motion</a:t>
            </a:r>
            <a:endParaRPr lang="en-US" sz="6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6019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Force </a:t>
            </a:r>
            <a:r>
              <a:rPr lang="en-US" dirty="0">
                <a:latin typeface="Georgia" pitchFamily="18" charset="0"/>
              </a:rPr>
              <a:t>— a push or pull applied to an object.</a:t>
            </a: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3352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2004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4959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Net Force </a:t>
            </a:r>
            <a:r>
              <a:rPr lang="en-US" sz="2800" dirty="0" smtClean="0">
                <a:latin typeface="Georgia" pitchFamily="18" charset="0"/>
              </a:rPr>
              <a:t>– When two or more forces act on an object at the same time</a:t>
            </a: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9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COMBINED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      forces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UNBALANCED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      forces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BALANCED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Georgia" pitchFamily="18" charset="0"/>
              </a:rPr>
              <a:t>    forces</a:t>
            </a:r>
          </a:p>
        </p:txBody>
      </p:sp>
      <p:pic>
        <p:nvPicPr>
          <p:cNvPr id="3074" name="Picture 2" descr="Image result for net fo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5" t="11319" r="3368" b="10903"/>
          <a:stretch/>
        </p:blipFill>
        <p:spPr bwMode="auto">
          <a:xfrm>
            <a:off x="3581400" y="914400"/>
            <a:ext cx="5029200" cy="567812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981200" y="2819400"/>
            <a:ext cx="1295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1200" y="4343400"/>
            <a:ext cx="1295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5867400"/>
            <a:ext cx="12954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Georgia" pitchFamily="18" charset="0"/>
              </a:rPr>
              <a:t>Friction</a:t>
            </a:r>
            <a:r>
              <a:rPr lang="en-US" sz="2800" dirty="0">
                <a:latin typeface="Georgia" pitchFamily="18" charset="0"/>
              </a:rPr>
              <a:t> – </a:t>
            </a:r>
            <a:r>
              <a:rPr lang="en-US" sz="2800" dirty="0" smtClean="0">
                <a:latin typeface="Georgia" pitchFamily="18" charset="0"/>
              </a:rPr>
              <a:t>the resistance that one surface or object encounters when moving over another.  Or ….</a:t>
            </a:r>
          </a:p>
          <a:p>
            <a:pPr marL="0" indent="0">
              <a:buNone/>
            </a:pPr>
            <a:endParaRPr lang="en-US" sz="800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sz="2800" i="1" dirty="0" smtClean="0">
                <a:latin typeface="Georgia" pitchFamily="18" charset="0"/>
              </a:rPr>
              <a:t>the </a:t>
            </a:r>
            <a:r>
              <a:rPr lang="en-US" sz="2800" i="1" dirty="0">
                <a:latin typeface="Georgia" pitchFamily="18" charset="0"/>
              </a:rPr>
              <a:t>force that </a:t>
            </a:r>
            <a:r>
              <a:rPr lang="en-US" sz="2800" b="1" i="1" u="sng" dirty="0">
                <a:latin typeface="Georgia" pitchFamily="18" charset="0"/>
              </a:rPr>
              <a:t>opposes the sliding motion</a:t>
            </a:r>
            <a:r>
              <a:rPr lang="en-US" sz="2800" b="1" i="1" dirty="0">
                <a:latin typeface="Georgia" pitchFamily="18" charset="0"/>
              </a:rPr>
              <a:t> </a:t>
            </a:r>
            <a:r>
              <a:rPr lang="en-US" sz="2800" i="1" dirty="0">
                <a:latin typeface="Georgia" pitchFamily="18" charset="0"/>
              </a:rPr>
              <a:t>of two </a:t>
            </a:r>
            <a:r>
              <a:rPr lang="en-US" sz="2800" i="1" dirty="0" smtClean="0">
                <a:latin typeface="Georgia" pitchFamily="18" charset="0"/>
              </a:rPr>
              <a:t>surface that are touching.</a:t>
            </a:r>
            <a:endParaRPr lang="en-US" sz="2800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 </a:t>
            </a: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Friction </a:t>
            </a:r>
            <a:r>
              <a:rPr lang="en-US" sz="2400" dirty="0">
                <a:latin typeface="Georgia" pitchFamily="18" charset="0"/>
              </a:rPr>
              <a:t>is caused by microscopic bumps on surfaces called </a:t>
            </a: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microwelds</a:t>
            </a:r>
            <a:r>
              <a:rPr lang="en-US" sz="2400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599"/>
            <a:ext cx="431716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026" name="Picture 2" descr="Image result for sliding fric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7" r="6889"/>
          <a:stretch/>
        </p:blipFill>
        <p:spPr bwMode="auto">
          <a:xfrm>
            <a:off x="4867626" y="2514599"/>
            <a:ext cx="4038600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Friction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Georgia" panose="02040502050405020303" pitchFamily="18" charset="0"/>
              </a:rPr>
              <a:t>Friction </a:t>
            </a:r>
            <a:r>
              <a:rPr lang="en-US" dirty="0">
                <a:latin typeface="Georgia" panose="02040502050405020303" pitchFamily="18" charset="0"/>
              </a:rPr>
              <a:t>is </a:t>
            </a:r>
            <a:r>
              <a:rPr lang="en-US" dirty="0" smtClean="0">
                <a:latin typeface="Georgia" panose="02040502050405020303" pitchFamily="18" charset="0"/>
              </a:rPr>
              <a:t>a contact </a:t>
            </a:r>
            <a:r>
              <a:rPr lang="en-US" dirty="0">
                <a:latin typeface="Georgia" panose="02040502050405020303" pitchFamily="18" charset="0"/>
              </a:rPr>
              <a:t>force that acts between two surfaces that touch each </a:t>
            </a:r>
            <a:r>
              <a:rPr lang="en-US" dirty="0" smtClean="0">
                <a:latin typeface="Georgia" panose="02040502050405020303" pitchFamily="18" charset="0"/>
              </a:rPr>
              <a:t>other and OPPOSES motion.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3314" name="Picture 2" descr="Image result for fric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2755"/>
          <a:stretch/>
        </p:blipFill>
        <p:spPr bwMode="auto">
          <a:xfrm>
            <a:off x="186519" y="3124200"/>
            <a:ext cx="44196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2590800"/>
            <a:ext cx="487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kern="0" dirty="0" smtClean="0">
                <a:latin typeface="Georgia" panose="02040502050405020303" pitchFamily="18" charset="0"/>
              </a:rPr>
              <a:t>If you push a book across the desk friction slows the motion of the book.</a:t>
            </a:r>
          </a:p>
          <a:p>
            <a:pPr lvl="1"/>
            <a:r>
              <a:rPr lang="en-US" kern="0" dirty="0" smtClean="0">
                <a:latin typeface="Georgia" panose="02040502050405020303" pitchFamily="18" charset="0"/>
              </a:rPr>
              <a:t>If you throw a ball through the air, air friction (resistance) works to slow the ball down.</a:t>
            </a:r>
          </a:p>
          <a:p>
            <a:pPr marL="0" indent="0">
              <a:buFontTx/>
              <a:buNone/>
            </a:pPr>
            <a:endParaRPr lang="en-US" kern="0" dirty="0" smtClean="0">
              <a:latin typeface="Georgia" panose="02040502050405020303" pitchFamily="18" charset="0"/>
            </a:endParaRPr>
          </a:p>
          <a:p>
            <a:endParaRPr lang="en-US" kern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1"/>
            <a:ext cx="8458200" cy="2971800"/>
          </a:xfrm>
        </p:spPr>
        <p:txBody>
          <a:bodyPr/>
          <a:lstStyle/>
          <a:p>
            <a:r>
              <a:rPr lang="en-US" sz="2800" dirty="0">
                <a:latin typeface="Georgia" panose="02040502050405020303" pitchFamily="18" charset="0"/>
              </a:rPr>
              <a:t>Friction operates on the atomic level…all objects that are in contact have friction…regardless how smooth the surfaces may appear.</a:t>
            </a:r>
          </a:p>
          <a:p>
            <a:r>
              <a:rPr lang="en-US" sz="2800" dirty="0">
                <a:latin typeface="Georgia" panose="02040502050405020303" pitchFamily="18" charset="0"/>
              </a:rPr>
              <a:t>Even air has friction…when an object moves through air, its surface collides with air </a:t>
            </a:r>
            <a:r>
              <a:rPr lang="en-US" sz="2800" dirty="0" smtClean="0">
                <a:latin typeface="Georgia" panose="02040502050405020303" pitchFamily="18" charset="0"/>
              </a:rPr>
              <a:t>particles, </a:t>
            </a:r>
            <a:r>
              <a:rPr lang="en-US" sz="2800" dirty="0">
                <a:latin typeface="Georgia" panose="02040502050405020303" pitchFamily="18" charset="0"/>
              </a:rPr>
              <a:t>slowing the motion of the object.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4338" name="Picture 2" descr="Image result for microscopic fri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7936" r="6249" b="14682"/>
          <a:stretch/>
        </p:blipFill>
        <p:spPr bwMode="auto">
          <a:xfrm>
            <a:off x="1066800" y="3207225"/>
            <a:ext cx="7223762" cy="35661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1"/>
            <a:ext cx="8305800" cy="2514600"/>
          </a:xfrm>
        </p:spPr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Factors </a:t>
            </a:r>
            <a:r>
              <a:rPr lang="en-US" sz="2400" dirty="0" smtClean="0">
                <a:latin typeface="Georgia" panose="02040502050405020303" pitchFamily="18" charset="0"/>
              </a:rPr>
              <a:t>of </a:t>
            </a:r>
            <a:r>
              <a:rPr lang="en-US" sz="2400" dirty="0">
                <a:latin typeface="Georgia" panose="02040502050405020303" pitchFamily="18" charset="0"/>
              </a:rPr>
              <a:t>surface and weight of the moving object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Smooth surfaces = low friction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Rough surfaces = high friction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Moving object that is high weight = high friction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Moving object that is low weight = low </a:t>
            </a:r>
            <a:r>
              <a:rPr lang="en-US" dirty="0" smtClean="0">
                <a:latin typeface="Georgia" panose="02040502050405020303" pitchFamily="18" charset="0"/>
              </a:rPr>
              <a:t>friction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00600" y="2841033"/>
            <a:ext cx="3657600" cy="3771900"/>
            <a:chOff x="53453" y="3086100"/>
            <a:chExt cx="3662149" cy="3771900"/>
          </a:xfrm>
        </p:grpSpPr>
        <p:pic>
          <p:nvPicPr>
            <p:cNvPr id="15362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6" r="51957"/>
            <a:stretch/>
          </p:blipFill>
          <p:spPr bwMode="auto">
            <a:xfrm>
              <a:off x="58002" y="3086100"/>
              <a:ext cx="3657600" cy="178616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4"/>
            <a:stretch/>
          </p:blipFill>
          <p:spPr bwMode="auto">
            <a:xfrm>
              <a:off x="53453" y="4933190"/>
              <a:ext cx="3657600" cy="19248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85800" y="2836461"/>
            <a:ext cx="3657600" cy="3776472"/>
            <a:chOff x="4572000" y="2667000"/>
            <a:chExt cx="3657600" cy="3906755"/>
          </a:xfrm>
        </p:grpSpPr>
        <p:pic>
          <p:nvPicPr>
            <p:cNvPr id="15364" name="Picture 4" descr="Image result for friction rough smoot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00"/>
            <a:stretch/>
          </p:blipFill>
          <p:spPr bwMode="auto">
            <a:xfrm>
              <a:off x="4572000" y="2667000"/>
              <a:ext cx="3657600" cy="194854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friction rough smoot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75"/>
            <a:stretch/>
          </p:blipFill>
          <p:spPr bwMode="auto">
            <a:xfrm>
              <a:off x="4572000" y="4609859"/>
              <a:ext cx="3657600" cy="19638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28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2672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A very important situation with friction is that friction also changes some of the energy of a moving object into heat.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Friction causes the warmth you feel if you rub your hands together.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Friction is why the brake pads on your car get so hot after a drive.</a:t>
            </a:r>
          </a:p>
        </p:txBody>
      </p:sp>
      <p:pic>
        <p:nvPicPr>
          <p:cNvPr id="16394" name="Picture 10" descr="Image result for friction heat brak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4"/>
          <a:stretch/>
        </p:blipFill>
        <p:spPr bwMode="auto">
          <a:xfrm>
            <a:off x="3003668" y="-14125"/>
            <a:ext cx="4530705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friction h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735"/>
            <a:ext cx="2667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friction he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" y="175564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69" y="-9099"/>
            <a:ext cx="1949962" cy="1758707"/>
          </a:xfrm>
          <a:prstGeom prst="rect">
            <a:avLst/>
          </a:prstGeom>
        </p:spPr>
      </p:pic>
      <p:pic>
        <p:nvPicPr>
          <p:cNvPr id="16392" name="Picture 8" descr="Image result for friction heat han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2"/>
            <a:ext cx="2191805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015749"/>
              </p:ext>
            </p:extLst>
          </p:nvPr>
        </p:nvGraphicFramePr>
        <p:xfrm>
          <a:off x="685800" y="485019"/>
          <a:ext cx="7848600" cy="477278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10724"/>
                <a:gridCol w="3021676"/>
                <a:gridCol w="2616200"/>
              </a:tblGrid>
              <a:tr h="7957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eorgia" pitchFamily="18" charset="0"/>
                          <a:ea typeface="Times New Roman"/>
                        </a:rPr>
                        <a:t>TYPE OF FRICTION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eorgia" pitchFamily="18" charset="0"/>
                          <a:ea typeface="Times New Roman"/>
                        </a:rPr>
                        <a:t>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Georgia" pitchFamily="18" charset="0"/>
                          <a:ea typeface="Times New Roman"/>
                        </a:rPr>
                        <a:t>EXAMPLE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290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STATIC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Friction in which two surfaces are not moving past each other.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PUSHING A FRIDGE ACROSS A FLOOR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98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SLIDING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Friction where two surfaces slide past one another.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SLEDDING DOWN A HILL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98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ROLLING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Friction between a rolling object and surface it rolls 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SKATEBOARD MOVING ON GROUND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998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FLUID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Friction when object moves through fluid, meaning either a liquid or gas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itchFamily="18" charset="0"/>
                          <a:ea typeface="Times New Roman"/>
                        </a:rPr>
                        <a:t>SKYDIVING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5540514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Georgia" pitchFamily="18" charset="0"/>
              </a:rPr>
              <a:t>Air Resistance </a:t>
            </a:r>
            <a:r>
              <a:rPr lang="en-US" sz="2200" dirty="0">
                <a:latin typeface="Georgia" pitchFamily="18" charset="0"/>
              </a:rPr>
              <a:t>– </a:t>
            </a:r>
            <a:r>
              <a:rPr lang="en-US" sz="2200" dirty="0" smtClean="0">
                <a:latin typeface="Georgia" pitchFamily="18" charset="0"/>
              </a:rPr>
              <a:t>friction-like </a:t>
            </a:r>
            <a:r>
              <a:rPr lang="en-US" sz="2200" dirty="0">
                <a:latin typeface="Georgia" pitchFamily="18" charset="0"/>
              </a:rPr>
              <a:t>force that opposes motion of objects that move </a:t>
            </a:r>
            <a:r>
              <a:rPr lang="en-US" sz="2200" dirty="0" smtClean="0">
                <a:latin typeface="Georgia" pitchFamily="18" charset="0"/>
              </a:rPr>
              <a:t>through air (it depends </a:t>
            </a:r>
            <a:r>
              <a:rPr lang="en-US" sz="2200" dirty="0">
                <a:latin typeface="Georgia" pitchFamily="18" charset="0"/>
              </a:rPr>
              <a:t>on speed, </a:t>
            </a:r>
            <a:r>
              <a:rPr lang="en-US" sz="2200" dirty="0" smtClean="0">
                <a:latin typeface="Georgia" pitchFamily="18" charset="0"/>
              </a:rPr>
              <a:t>size, and </a:t>
            </a:r>
            <a:r>
              <a:rPr lang="en-US" sz="2200" dirty="0">
                <a:latin typeface="Georgia" pitchFamily="18" charset="0"/>
              </a:rPr>
              <a:t>shape of </a:t>
            </a:r>
            <a:r>
              <a:rPr lang="en-US" sz="2200" dirty="0" smtClean="0">
                <a:latin typeface="Georgia" pitchFamily="18" charset="0"/>
              </a:rPr>
              <a:t>object)</a:t>
            </a:r>
            <a:endParaRPr lang="en-US" sz="2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et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9362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70113" y="191069"/>
            <a:ext cx="84582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itchFamily="18" charset="0"/>
              </a:rPr>
              <a:t>So, when we look at multiple forces acting on an object ….</a:t>
            </a:r>
            <a:endParaRPr lang="en-US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net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" y="18197"/>
            <a:ext cx="9184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00" y="31731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Motion</a:t>
            </a:r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Occurs </a:t>
            </a:r>
            <a:r>
              <a:rPr lang="en-US" dirty="0">
                <a:latin typeface="Georgia" pitchFamily="18" charset="0"/>
              </a:rPr>
              <a:t>when an object changes position relative to a reference point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00" y="2971800"/>
            <a:ext cx="4722600" cy="3123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964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h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617928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458200" cy="17526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Georgia" pitchFamily="18" charset="0"/>
              </a:rPr>
              <a:t>Newton’s Laws Of Motion</a:t>
            </a:r>
            <a:endParaRPr lang="en-US" sz="6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6705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Newton’s </a:t>
            </a: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First Law of Motion</a:t>
            </a:r>
          </a:p>
          <a:p>
            <a:pPr marL="0" indent="0" algn="ctr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Georgia" pitchFamily="18" charset="0"/>
              </a:rPr>
              <a:t>	</a:t>
            </a:r>
          </a:p>
          <a:p>
            <a:pPr marL="0" indent="0" algn="ctr">
              <a:buNone/>
            </a:pPr>
            <a:r>
              <a:rPr lang="en-US" sz="2600" dirty="0" smtClean="0">
                <a:latin typeface="Georgia" pitchFamily="18" charset="0"/>
              </a:rPr>
              <a:t>Also known as </a:t>
            </a:r>
            <a:r>
              <a:rPr lang="en-US" sz="2600" b="1" dirty="0" smtClean="0">
                <a:latin typeface="Georgia" pitchFamily="18" charset="0"/>
              </a:rPr>
              <a:t>Law of Inertia!</a:t>
            </a:r>
          </a:p>
          <a:p>
            <a:pPr marL="0" indent="0">
              <a:buNone/>
            </a:pPr>
            <a:endParaRPr lang="en-US" sz="12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Georgia" pitchFamily="18" charset="0"/>
              </a:rPr>
              <a:t>An </a:t>
            </a:r>
            <a:r>
              <a:rPr lang="en-US" sz="2600" dirty="0">
                <a:latin typeface="Georgia" pitchFamily="18" charset="0"/>
              </a:rPr>
              <a:t>object in motion stays in </a:t>
            </a:r>
            <a:r>
              <a:rPr lang="en-US" sz="2600" dirty="0" smtClean="0">
                <a:latin typeface="Georgia" pitchFamily="18" charset="0"/>
              </a:rPr>
              <a:t>motion … or </a:t>
            </a:r>
            <a:r>
              <a:rPr lang="en-US" sz="2600" dirty="0">
                <a:latin typeface="Georgia" pitchFamily="18" charset="0"/>
              </a:rPr>
              <a:t>an object at rest stays at rest </a:t>
            </a:r>
            <a:r>
              <a:rPr lang="en-US" sz="2600" dirty="0" smtClean="0">
                <a:latin typeface="Georgia" pitchFamily="18" charset="0"/>
              </a:rPr>
              <a:t>… until </a:t>
            </a:r>
            <a:r>
              <a:rPr lang="en-US" sz="2600" dirty="0">
                <a:latin typeface="Georgia" pitchFamily="18" charset="0"/>
              </a:rPr>
              <a:t>an unbalanced net force acts upon 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3332"/>
          <a:stretch/>
        </p:blipFill>
        <p:spPr bwMode="auto">
          <a:xfrm>
            <a:off x="1262926" y="609600"/>
            <a:ext cx="67705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892"/>
            <a:ext cx="8191310" cy="6283107"/>
          </a:xfrm>
        </p:spPr>
      </p:pic>
    </p:spTree>
    <p:extLst>
      <p:ext uri="{BB962C8B-B14F-4D97-AF65-F5344CB8AC3E}">
        <p14:creationId xmlns:p14="http://schemas.microsoft.com/office/powerpoint/2010/main" val="26395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Inertia</a:t>
            </a:r>
            <a:r>
              <a:rPr lang="en-US" dirty="0">
                <a:latin typeface="Georgia" pitchFamily="18" charset="0"/>
              </a:rPr>
              <a:t> – tendency of an object to resist any change in its motion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Georgia" panose="02040502050405020303" pitchFamily="18" charset="0"/>
              </a:rPr>
              <a:t>Inertia is based on </a:t>
            </a:r>
            <a:r>
              <a:rPr lang="en-US" b="1" dirty="0">
                <a:latin typeface="Georgia" panose="02040502050405020303" pitchFamily="18" charset="0"/>
              </a:rPr>
              <a:t>MASS</a:t>
            </a:r>
            <a:r>
              <a:rPr lang="en-US" dirty="0">
                <a:latin typeface="Georgia" panose="02040502050405020303" pitchFamily="18" charset="0"/>
              </a:rPr>
              <a:t>…the greater the mass, the greater the inertia.</a:t>
            </a: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4267200"/>
            <a:ext cx="8839200" cy="1943100"/>
            <a:chOff x="312094" y="2236178"/>
            <a:chExt cx="8211246" cy="18341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94" y="2264618"/>
              <a:ext cx="8211246" cy="15368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2094" y="2236178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Georgia" pitchFamily="18" charset="0"/>
                </a:rPr>
                <a:t>WILL STAY AT REST UNTIL FORCE ACTS IN IT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6200" y="2633246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Georgia" pitchFamily="18" charset="0"/>
                </a:rPr>
                <a:t>GRAVITY</a:t>
              </a:r>
              <a:endParaRPr lang="en-US" sz="1600" dirty="0">
                <a:latin typeface="Georgia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0419" y="3242846"/>
              <a:ext cx="1219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latin typeface="Georgia" pitchFamily="18" charset="0"/>
                </a:rPr>
                <a:t>FRICTION</a:t>
              </a:r>
              <a:endParaRPr lang="en-US" sz="1500" dirty="0">
                <a:latin typeface="Georgia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09826" y="2327210"/>
              <a:ext cx="22662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Georgia" pitchFamily="18" charset="0"/>
                </a:rPr>
                <a:t>WILL CONTINUE IN MOTION UNTIL THESE FORCES ACT ON IT</a:t>
              </a:r>
              <a:endParaRPr lang="en-US" sz="1600" dirty="0">
                <a:latin typeface="Georgia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8953" y="3731767"/>
              <a:ext cx="9195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Georgia" pitchFamily="18" charset="0"/>
                </a:rPr>
                <a:t>WALL</a:t>
              </a:r>
              <a:endParaRPr lang="en-US" sz="1600" dirty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5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ner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4" y="1524000"/>
            <a:ext cx="8782872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2400" y="2286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kern="0" dirty="0" smtClean="0">
                <a:latin typeface="Georgia" pitchFamily="18" charset="0"/>
              </a:rPr>
              <a:t>Explain what’s happening …</a:t>
            </a:r>
            <a:endParaRPr lang="en-US" sz="4800" kern="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nert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2" b="13842"/>
          <a:stretch/>
        </p:blipFill>
        <p:spPr bwMode="auto">
          <a:xfrm>
            <a:off x="381000" y="1447800"/>
            <a:ext cx="847779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2286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kern="0" dirty="0" smtClean="0">
                <a:latin typeface="Georgia" pitchFamily="18" charset="0"/>
              </a:rPr>
              <a:t>Explain what’s happening …</a:t>
            </a:r>
            <a:endParaRPr lang="en-US" sz="4800" kern="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2286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kern="0" dirty="0" smtClean="0">
                <a:latin typeface="Georgia" pitchFamily="18" charset="0"/>
              </a:rPr>
              <a:t>Explain what’s happening …</a:t>
            </a:r>
            <a:endParaRPr lang="en-US" sz="4800" kern="0" dirty="0">
              <a:latin typeface="Georgia" pitchFamily="18" charset="0"/>
            </a:endParaRPr>
          </a:p>
        </p:txBody>
      </p:sp>
      <p:pic>
        <p:nvPicPr>
          <p:cNvPr id="5122" name="Picture 2" descr="Image result for iner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33985"/>
            <a:ext cx="6553200" cy="53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705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u="sng" dirty="0">
                <a:solidFill>
                  <a:srgbClr val="FF0000"/>
                </a:solidFill>
                <a:latin typeface="Georgia" pitchFamily="18" charset="0"/>
              </a:rPr>
              <a:t>Newton’s Second Law of Motion</a:t>
            </a:r>
            <a:endParaRPr lang="en-US" sz="2600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>
                <a:latin typeface="Georgia" pitchFamily="18" charset="0"/>
              </a:rPr>
              <a:t>A </a:t>
            </a:r>
            <a:r>
              <a:rPr lang="en-US" sz="2600" dirty="0">
                <a:latin typeface="Georgia" pitchFamily="18" charset="0"/>
              </a:rPr>
              <a:t>net force acting on an </a:t>
            </a:r>
            <a:r>
              <a:rPr lang="en-US" sz="2600" dirty="0" smtClean="0">
                <a:latin typeface="Georgia" pitchFamily="18" charset="0"/>
              </a:rPr>
              <a:t>object causes </a:t>
            </a:r>
            <a:r>
              <a:rPr lang="en-US" sz="2600" dirty="0">
                <a:latin typeface="Georgia" pitchFamily="18" charset="0"/>
              </a:rPr>
              <a:t>the object </a:t>
            </a:r>
            <a:r>
              <a:rPr lang="en-US" sz="2600" dirty="0" smtClean="0">
                <a:latin typeface="Georgia" pitchFamily="18" charset="0"/>
              </a:rPr>
              <a:t>to accelerate in </a:t>
            </a:r>
            <a:r>
              <a:rPr lang="en-US" sz="2600" dirty="0">
                <a:latin typeface="Georgia" pitchFamily="18" charset="0"/>
              </a:rPr>
              <a:t>the </a:t>
            </a:r>
            <a:r>
              <a:rPr lang="en-US" sz="2600" dirty="0" smtClean="0">
                <a:latin typeface="Georgia" pitchFamily="18" charset="0"/>
              </a:rPr>
              <a:t>direction of </a:t>
            </a:r>
            <a:r>
              <a:rPr lang="en-US" sz="2600" dirty="0">
                <a:latin typeface="Georgia" pitchFamily="18" charset="0"/>
              </a:rPr>
              <a:t>the force</a:t>
            </a:r>
            <a:r>
              <a:rPr lang="en-US" sz="2600" dirty="0" smtClean="0">
                <a:latin typeface="Georgia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latin typeface="Georgia" pitchFamily="18" charset="0"/>
              </a:rPr>
              <a:t>Acceleration is determined by </a:t>
            </a:r>
            <a:endParaRPr lang="en-US" sz="2600" dirty="0" smtClean="0"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FF0000"/>
                </a:solidFill>
                <a:latin typeface="Georgia" pitchFamily="18" charset="0"/>
              </a:rPr>
              <a:t>size </a:t>
            </a:r>
            <a:r>
              <a:rPr lang="en-US" sz="2600" dirty="0">
                <a:solidFill>
                  <a:srgbClr val="FF0000"/>
                </a:solidFill>
                <a:latin typeface="Georgia" pitchFamily="18" charset="0"/>
              </a:rPr>
              <a:t>of force </a:t>
            </a:r>
            <a:r>
              <a:rPr lang="en-US" sz="2600" dirty="0">
                <a:latin typeface="Georgia" pitchFamily="18" charset="0"/>
              </a:rPr>
              <a:t>and the </a:t>
            </a:r>
            <a:r>
              <a:rPr lang="en-US" sz="2600" dirty="0">
                <a:solidFill>
                  <a:srgbClr val="FF0000"/>
                </a:solidFill>
                <a:latin typeface="Georgia" pitchFamily="18" charset="0"/>
              </a:rPr>
              <a:t>mass of an object</a:t>
            </a:r>
            <a:r>
              <a:rPr lang="en-US" sz="2600" dirty="0" smtClean="0">
                <a:latin typeface="Georgia" pitchFamily="18" charset="0"/>
              </a:rPr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9300" y="4876800"/>
            <a:ext cx="510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eorgia" pitchFamily="18" charset="0"/>
              </a:rPr>
              <a:t>Force = mass x acceleration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6146" name="Picture 2" descr="Image result for newton's second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30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705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u="sng" dirty="0">
                <a:solidFill>
                  <a:srgbClr val="FF0000"/>
                </a:solidFill>
                <a:latin typeface="Georgia" pitchFamily="18" charset="0"/>
              </a:rPr>
              <a:t>Newton’s Second Law of </a:t>
            </a:r>
            <a:r>
              <a:rPr lang="en-US" u="sng" dirty="0" smtClean="0">
                <a:solidFill>
                  <a:srgbClr val="FF0000"/>
                </a:solidFill>
                <a:latin typeface="Georgia" pitchFamily="18" charset="0"/>
              </a:rPr>
              <a:t>Motion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Georgia" pitchFamily="18" charset="0"/>
              </a:rPr>
              <a:t>Acceleration is determined by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size of force </a:t>
            </a:r>
            <a:r>
              <a:rPr lang="en-US" dirty="0">
                <a:latin typeface="Georgia" pitchFamily="18" charset="0"/>
              </a:rPr>
              <a:t>and the </a:t>
            </a: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mass of an object</a:t>
            </a:r>
            <a:r>
              <a:rPr lang="en-US" dirty="0">
                <a:latin typeface="Georgia" pitchFamily="18" charset="0"/>
              </a:rPr>
              <a:t>.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6" y="2438400"/>
            <a:ext cx="859654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To make sense of </a:t>
            </a:r>
            <a:r>
              <a:rPr lang="en-US" dirty="0" smtClean="0">
                <a:latin typeface="Georgia" panose="02040502050405020303" pitchFamily="18" charset="0"/>
              </a:rPr>
              <a:t>motion …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	</a:t>
            </a:r>
            <a:r>
              <a:rPr lang="en-US" dirty="0" smtClean="0">
                <a:latin typeface="Georgia" panose="02040502050405020303" pitchFamily="18" charset="0"/>
              </a:rPr>
              <a:t>	we </a:t>
            </a:r>
            <a:r>
              <a:rPr lang="en-US" dirty="0">
                <a:latin typeface="Georgia" panose="02040502050405020303" pitchFamily="18" charset="0"/>
              </a:rPr>
              <a:t>use </a:t>
            </a:r>
            <a:r>
              <a:rPr lang="en-US" b="1" dirty="0">
                <a:latin typeface="Georgia" panose="02040502050405020303" pitchFamily="18" charset="0"/>
              </a:rPr>
              <a:t>Reference Points</a:t>
            </a:r>
            <a:r>
              <a:rPr lang="en-US" dirty="0" smtClean="0">
                <a:latin typeface="Georgia" panose="02040502050405020303" pitchFamily="18" charset="0"/>
              </a:rPr>
              <a:t>!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latin typeface="Georgia" panose="02040502050405020303" pitchFamily="18" charset="0"/>
              </a:rPr>
              <a:t>A Reference point is a stationary object, such as a tree, sign, dead body, a line in the road that you use to see if you are moving. 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We use the Reference Point…because it is motionless…to determine the position, direction and speed of </a:t>
            </a:r>
            <a:r>
              <a:rPr lang="en-US" dirty="0" smtClean="0">
                <a:latin typeface="Georgia" panose="02040502050405020303" pitchFamily="18" charset="0"/>
              </a:rPr>
              <a:t>motion.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6705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600" u="sng" dirty="0">
                <a:solidFill>
                  <a:srgbClr val="FF0000"/>
                </a:solidFill>
                <a:latin typeface="Georgia" pitchFamily="18" charset="0"/>
              </a:rPr>
              <a:t>Newton’s Second Law of Motion</a:t>
            </a:r>
            <a:endParaRPr lang="en-US" sz="2600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>
                <a:latin typeface="Georgia" pitchFamily="18" charset="0"/>
              </a:rPr>
              <a:t>A </a:t>
            </a:r>
            <a:r>
              <a:rPr lang="en-US" sz="2600" dirty="0">
                <a:latin typeface="Georgia" pitchFamily="18" charset="0"/>
              </a:rPr>
              <a:t>net force acting on an </a:t>
            </a:r>
            <a:r>
              <a:rPr lang="en-US" sz="2600" dirty="0" smtClean="0">
                <a:latin typeface="Georgia" pitchFamily="18" charset="0"/>
              </a:rPr>
              <a:t>object causes </a:t>
            </a:r>
            <a:r>
              <a:rPr lang="en-US" sz="2600" dirty="0">
                <a:latin typeface="Georgia" pitchFamily="18" charset="0"/>
              </a:rPr>
              <a:t>the object </a:t>
            </a:r>
            <a:r>
              <a:rPr lang="en-US" sz="2600" dirty="0" smtClean="0">
                <a:latin typeface="Georgia" pitchFamily="18" charset="0"/>
              </a:rPr>
              <a:t>to accelerate in </a:t>
            </a:r>
            <a:r>
              <a:rPr lang="en-US" sz="2600" dirty="0">
                <a:latin typeface="Georgia" pitchFamily="18" charset="0"/>
              </a:rPr>
              <a:t>the </a:t>
            </a:r>
            <a:r>
              <a:rPr lang="en-US" sz="2600" dirty="0" smtClean="0">
                <a:latin typeface="Georgia" pitchFamily="18" charset="0"/>
              </a:rPr>
              <a:t>direction of </a:t>
            </a:r>
            <a:r>
              <a:rPr lang="en-US" sz="2600" dirty="0">
                <a:latin typeface="Georgia" pitchFamily="18" charset="0"/>
              </a:rPr>
              <a:t>the force</a:t>
            </a:r>
            <a:r>
              <a:rPr lang="en-US" sz="2600" dirty="0" smtClean="0">
                <a:latin typeface="Georgia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300" y="6172200"/>
            <a:ext cx="510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eorgia" pitchFamily="18" charset="0"/>
              </a:rPr>
              <a:t>Force = mass x acceleration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7170" name="Picture 2" descr="Image result for newton's second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43600" cy="46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f=m*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2" t="9039" r="32595" b="14160"/>
          <a:stretch/>
        </p:blipFill>
        <p:spPr bwMode="auto">
          <a:xfrm>
            <a:off x="5638800" y="1454624"/>
            <a:ext cx="1905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52596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The FORCE required to change the motion of an object depends on two factors – 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Georgia" panose="02040502050405020303" pitchFamily="18" charset="0"/>
              </a:rPr>
              <a:t>mass </a:t>
            </a:r>
            <a:r>
              <a:rPr lang="en-US" dirty="0">
                <a:latin typeface="Georgia" panose="02040502050405020303" pitchFamily="18" charset="0"/>
              </a:rPr>
              <a:t>and acceleration. 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When </a:t>
            </a:r>
            <a:r>
              <a:rPr lang="en-US" dirty="0">
                <a:latin typeface="Georgia" panose="02040502050405020303" pitchFamily="18" charset="0"/>
              </a:rPr>
              <a:t>a force is applied to an object, it can either speed up (positive acceleration), slow down (negative acceleration) or change directions</a:t>
            </a:r>
          </a:p>
          <a:p>
            <a:endParaRPr lang="en-US" dirty="0"/>
          </a:p>
        </p:txBody>
      </p:sp>
      <p:pic>
        <p:nvPicPr>
          <p:cNvPr id="8194" name="Picture 2" descr="Image result for acceleration decele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3" b="8142"/>
          <a:stretch/>
        </p:blipFill>
        <p:spPr bwMode="auto">
          <a:xfrm>
            <a:off x="1524000" y="4343400"/>
            <a:ext cx="6076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  <a:latin typeface="Georgia" pitchFamily="18" charset="0"/>
              </a:rPr>
              <a:t>Newton’s Third Law of </a:t>
            </a:r>
            <a:r>
              <a:rPr lang="en-US" sz="2800" u="sng" dirty="0" smtClean="0">
                <a:solidFill>
                  <a:srgbClr val="FF0000"/>
                </a:solidFill>
                <a:latin typeface="Georgia" pitchFamily="18" charset="0"/>
              </a:rPr>
              <a:t>Motion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For every action (or force), there is an equal and opposite reaction (or force</a:t>
            </a:r>
            <a:r>
              <a:rPr lang="en-US" sz="2800" dirty="0" smtClean="0">
                <a:latin typeface="Georgia" pitchFamily="18" charset="0"/>
              </a:rPr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55190" y="4264611"/>
            <a:ext cx="3381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itchFamily="18" charset="0"/>
              </a:rPr>
              <a:t>ACTION                           REACTION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218213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Momentum</a:t>
            </a:r>
            <a:r>
              <a:rPr lang="en-US" sz="2400" dirty="0">
                <a:latin typeface="Georgia" pitchFamily="18" charset="0"/>
              </a:rPr>
              <a:t> – property of moving object resulting from its mass and velocity.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3899" y="4800600"/>
            <a:ext cx="3848101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Momentum (p) = mass x velocity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2462906" cy="3381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0702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458200" cy="6705600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Balanced forces </a:t>
            </a:r>
            <a:r>
              <a:rPr lang="en-US" dirty="0">
                <a:latin typeface="Georgia" panose="02040502050405020303" pitchFamily="18" charset="0"/>
              </a:rPr>
              <a:t>produce a net force that equals zero.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When forces are balanced, there is no change in motion.  When balanced forces act on an object in motion, the object keeps moving at the same velocity.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When balanced forces act on an object that is still…the object does not move.</a:t>
            </a:r>
          </a:p>
          <a:p>
            <a:endParaRPr lang="en-US" dirty="0"/>
          </a:p>
        </p:txBody>
      </p:sp>
      <p:pic>
        <p:nvPicPr>
          <p:cNvPr id="10242" name="Picture 2" descr="Image result for balanced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" y="4114800"/>
            <a:ext cx="42624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balanced for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 bwMode="auto">
          <a:xfrm>
            <a:off x="4546979" y="41148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745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Unbalanced forces </a:t>
            </a:r>
            <a:r>
              <a:rPr lang="en-US" dirty="0">
                <a:latin typeface="Georgia" panose="02040502050405020303" pitchFamily="18" charset="0"/>
              </a:rPr>
              <a:t>produce a net force that is greater than zero. 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The object acted on moves in the direction of the greater force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266" name="Picture 2" descr="Image result for unbalanced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10" y="2280313"/>
            <a:ext cx="609199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eorgia" pitchFamily="18" charset="0"/>
              </a:rPr>
              <a:t>Gravity</a:t>
            </a:r>
            <a:endParaRPr lang="en-US" sz="6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257800" cy="2209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dirty="0" smtClean="0">
                <a:solidFill>
                  <a:srgbClr val="FF0000"/>
                </a:solidFill>
                <a:latin typeface="Georgia" pitchFamily="18" charset="0"/>
              </a:rPr>
              <a:t>Gravity</a:t>
            </a:r>
            <a:r>
              <a:rPr lang="en-US" sz="10400" dirty="0">
                <a:latin typeface="Georgia" pitchFamily="18" charset="0"/>
              </a:rPr>
              <a:t> – any two masses that exert an attractive force on each other. </a:t>
            </a:r>
            <a:endParaRPr lang="en-US" sz="104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0400" dirty="0" smtClean="0">
                <a:latin typeface="Georgia" pitchFamily="18" charset="0"/>
              </a:rPr>
              <a:t>(NONCONTACT  </a:t>
            </a:r>
            <a:r>
              <a:rPr lang="en-US" sz="10400" dirty="0">
                <a:latin typeface="Georgia" pitchFamily="18" charset="0"/>
              </a:rPr>
              <a:t>force that attracts objects toward one </a:t>
            </a:r>
            <a:r>
              <a:rPr lang="en-US" sz="10400" dirty="0" smtClean="0">
                <a:latin typeface="Georgia" pitchFamily="18" charset="0"/>
              </a:rPr>
              <a:t>another)</a:t>
            </a:r>
            <a:endParaRPr lang="en-US" sz="10400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0400" dirty="0" smtClean="0">
                <a:latin typeface="Georgia" pitchFamily="18" charset="0"/>
              </a:rPr>
              <a:t>Gravity </a:t>
            </a:r>
            <a:r>
              <a:rPr lang="en-US" sz="10400" dirty="0">
                <a:latin typeface="Georgia" pitchFamily="18" charset="0"/>
              </a:rPr>
              <a:t>depends on </a:t>
            </a:r>
            <a:r>
              <a:rPr lang="en-US" sz="10400" dirty="0" smtClean="0">
                <a:solidFill>
                  <a:srgbClr val="FF0000"/>
                </a:solidFill>
                <a:latin typeface="Georgia" pitchFamily="18" charset="0"/>
              </a:rPr>
              <a:t>mass </a:t>
            </a:r>
            <a:r>
              <a:rPr lang="en-US" sz="10400" dirty="0" smtClean="0">
                <a:latin typeface="Georgia" pitchFamily="18" charset="0"/>
              </a:rPr>
              <a:t>&amp; </a:t>
            </a:r>
            <a:r>
              <a:rPr lang="en-US" sz="10400" dirty="0">
                <a:solidFill>
                  <a:srgbClr val="FF0000"/>
                </a:solidFill>
                <a:latin typeface="Georgia" pitchFamily="18" charset="0"/>
              </a:rPr>
              <a:t>distance</a:t>
            </a:r>
            <a:r>
              <a:rPr lang="en-US" sz="10400" dirty="0">
                <a:latin typeface="Georgia" pitchFamily="18" charset="0"/>
              </a:rPr>
              <a:t> between objects</a:t>
            </a:r>
          </a:p>
          <a:p>
            <a:pPr marL="0" indent="0">
              <a:buNone/>
            </a:pPr>
            <a:r>
              <a:rPr lang="en-US" sz="2800" dirty="0">
                <a:latin typeface="Georgia" pitchFamily="18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227" y="3915251"/>
            <a:ext cx="5257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Georgia" pitchFamily="18" charset="0"/>
              </a:rPr>
              <a:t>Weight</a:t>
            </a:r>
            <a:r>
              <a:rPr lang="en-US" sz="2600" dirty="0">
                <a:latin typeface="Georgia" pitchFamily="18" charset="0"/>
              </a:rPr>
              <a:t> – gravitational force </a:t>
            </a:r>
            <a:r>
              <a:rPr lang="en-US" sz="2600" dirty="0" smtClean="0">
                <a:latin typeface="Georgia" pitchFamily="18" charset="0"/>
              </a:rPr>
              <a:t> exerted </a:t>
            </a:r>
            <a:r>
              <a:rPr lang="en-US" sz="2600" dirty="0">
                <a:latin typeface="Georgia" pitchFamily="18" charset="0"/>
              </a:rPr>
              <a:t>on an object; </a:t>
            </a:r>
            <a:r>
              <a:rPr lang="en-US" sz="2600" dirty="0" smtClean="0">
                <a:latin typeface="Georgia" pitchFamily="18" charset="0"/>
              </a:rPr>
              <a:t>measured in </a:t>
            </a:r>
            <a:r>
              <a:rPr lang="en-US" sz="2600" dirty="0">
                <a:latin typeface="Georgia" pitchFamily="18" charset="0"/>
              </a:rPr>
              <a:t>units called </a:t>
            </a:r>
            <a:r>
              <a:rPr lang="en-US" sz="2600" dirty="0" err="1">
                <a:solidFill>
                  <a:srgbClr val="FF0000"/>
                </a:solidFill>
                <a:latin typeface="Georgia" pitchFamily="18" charset="0"/>
              </a:rPr>
              <a:t>Newtons</a:t>
            </a:r>
            <a:endParaRPr lang="en-US" sz="2600" dirty="0">
              <a:solidFill>
                <a:srgbClr val="FF0000"/>
              </a:solidFill>
              <a:latin typeface="Georgia" pitchFamily="18" charset="0"/>
            </a:endParaRPr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17227" y="5638800"/>
            <a:ext cx="86219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Georgia" pitchFamily="18" charset="0"/>
              </a:rPr>
              <a:t>The </a:t>
            </a:r>
            <a:r>
              <a:rPr lang="en-US" sz="2600" b="1" dirty="0">
                <a:solidFill>
                  <a:srgbClr val="FF0000"/>
                </a:solidFill>
                <a:latin typeface="Georgia" pitchFamily="18" charset="0"/>
              </a:rPr>
              <a:t>greater</a:t>
            </a:r>
            <a:r>
              <a:rPr lang="en-US" sz="2600" b="1" dirty="0">
                <a:latin typeface="Georgia" pitchFamily="18" charset="0"/>
              </a:rPr>
              <a:t> the </a:t>
            </a:r>
            <a:r>
              <a:rPr lang="en-US" sz="2600" b="1" dirty="0" smtClean="0">
                <a:latin typeface="Georgia" pitchFamily="18" charset="0"/>
              </a:rPr>
              <a:t>object’s mass, </a:t>
            </a:r>
          </a:p>
          <a:p>
            <a:pPr algn="ctr"/>
            <a:r>
              <a:rPr lang="en-US" sz="2600" b="1" dirty="0" smtClean="0">
                <a:latin typeface="Georgia" pitchFamily="18" charset="0"/>
              </a:rPr>
              <a:t>the </a:t>
            </a:r>
            <a:r>
              <a:rPr lang="en-US" sz="2600" b="1" dirty="0">
                <a:solidFill>
                  <a:srgbClr val="FF0000"/>
                </a:solidFill>
                <a:latin typeface="Georgia" pitchFamily="18" charset="0"/>
              </a:rPr>
              <a:t>stronger</a:t>
            </a:r>
            <a:r>
              <a:rPr lang="en-US" sz="2600" b="1" dirty="0">
                <a:latin typeface="Georgia" pitchFamily="18" charset="0"/>
              </a:rPr>
              <a:t> the gravitational force on it</a:t>
            </a:r>
          </a:p>
        </p:txBody>
      </p:sp>
      <p:pic>
        <p:nvPicPr>
          <p:cNvPr id="12290" name="Picture 2" descr="Image result for gr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57" y="271818"/>
            <a:ext cx="3581400" cy="35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53340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400" u="dbl" dirty="0" smtClean="0">
                <a:solidFill>
                  <a:srgbClr val="FF0000"/>
                </a:solidFill>
                <a:latin typeface="Georgia" pitchFamily="18" charset="0"/>
              </a:rPr>
              <a:t>Projectile Motion</a:t>
            </a:r>
          </a:p>
          <a:p>
            <a:pPr marL="0" indent="0"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Projectile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>
                <a:latin typeface="Georgia" pitchFamily="18" charset="0"/>
              </a:rPr>
              <a:t>– anything that </a:t>
            </a:r>
            <a:r>
              <a:rPr lang="en-US" sz="2400" dirty="0" smtClean="0">
                <a:latin typeface="Georgia" pitchFamily="18" charset="0"/>
              </a:rPr>
              <a:t>is</a:t>
            </a:r>
          </a:p>
          <a:p>
            <a:pPr marL="0" indent="0">
              <a:buNone/>
            </a:pPr>
            <a:r>
              <a:rPr lang="en-US" sz="2400" dirty="0" smtClean="0">
                <a:latin typeface="Georgia" pitchFamily="18" charset="0"/>
              </a:rPr>
              <a:t>thrown </a:t>
            </a:r>
            <a:r>
              <a:rPr lang="en-US" sz="2400" dirty="0">
                <a:latin typeface="Georgia" pitchFamily="18" charset="0"/>
              </a:rPr>
              <a:t>or shot through </a:t>
            </a:r>
            <a:r>
              <a:rPr lang="en-US" sz="2400" dirty="0" smtClean="0">
                <a:latin typeface="Georgia" pitchFamily="18" charset="0"/>
              </a:rPr>
              <a:t>air</a:t>
            </a:r>
          </a:p>
          <a:p>
            <a:pPr marL="0" indent="0">
              <a:buNone/>
            </a:pPr>
            <a:endParaRPr lang="en-US" sz="28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674596" y="5029200"/>
            <a:ext cx="281940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419600" y="3581400"/>
            <a:ext cx="30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V</a:t>
            </a:r>
          </a:p>
          <a:p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E</a:t>
            </a:r>
          </a:p>
          <a:p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R</a:t>
            </a:r>
          </a:p>
          <a:p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</a:p>
          <a:p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I</a:t>
            </a:r>
          </a:p>
          <a:p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C</a:t>
            </a:r>
          </a:p>
          <a:p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</a:p>
          <a:p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3886200"/>
            <a:ext cx="30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Georgia" pitchFamily="18" charset="0"/>
              </a:rPr>
              <a:t>MOTION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3581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itchFamily="18" charset="0"/>
              </a:rPr>
              <a:t>Motion perpendicular to Earth’s </a:t>
            </a:r>
            <a:r>
              <a:rPr lang="en-US" sz="2000" dirty="0" smtClean="0">
                <a:latin typeface="Georgia" pitchFamily="18" charset="0"/>
              </a:rPr>
              <a:t>Surface </a:t>
            </a:r>
            <a:endParaRPr lang="en-US" sz="2000" dirty="0">
              <a:latin typeface="Georgia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315773" y="4523132"/>
            <a:ext cx="1313053" cy="1255133"/>
            <a:chOff x="0" y="0"/>
            <a:chExt cx="895350" cy="676275"/>
          </a:xfrm>
          <a:effectLst/>
        </p:grpSpPr>
        <p:sp>
          <p:nvSpPr>
            <p:cNvPr id="29" name="Arc 28"/>
            <p:cNvSpPr/>
            <p:nvPr/>
          </p:nvSpPr>
          <p:spPr>
            <a:xfrm>
              <a:off x="0" y="0"/>
              <a:ext cx="895350" cy="676275"/>
            </a:xfrm>
            <a:prstGeom prst="arc">
              <a:avLst>
                <a:gd name="adj1" fmla="val 14955042"/>
                <a:gd name="adj2" fmla="val 14110012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80467" y="51206"/>
              <a:ext cx="742950" cy="581025"/>
            </a:xfrm>
            <a:prstGeom prst="arc">
              <a:avLst>
                <a:gd name="adj1" fmla="val 14871870"/>
                <a:gd name="adj2" fmla="val 14192227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61124" y="18460"/>
              <a:ext cx="47625" cy="47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48717" y="102413"/>
              <a:ext cx="47625" cy="476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92608" y="7315"/>
              <a:ext cx="66675" cy="1428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59258" y="18460"/>
              <a:ext cx="2000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flipH="1">
            <a:off x="1566789" y="3366079"/>
            <a:ext cx="762000" cy="52012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497513" y="3366079"/>
            <a:ext cx="769687" cy="59632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514600" y="3150636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Georgia" pitchFamily="18" charset="0"/>
              </a:rPr>
              <a:t>and</a:t>
            </a:r>
            <a:endParaRPr lang="en-US" sz="2200" dirty="0">
              <a:latin typeface="Georgia" pitchFamily="18" charset="0"/>
            </a:endParaRPr>
          </a:p>
        </p:txBody>
      </p:sp>
      <p:pic>
        <p:nvPicPr>
          <p:cNvPr id="18" name="Picture 17" descr="800px-ParabolicWaterTrajectory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609600"/>
            <a:ext cx="2209800" cy="1987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533400" y="2784157"/>
            <a:ext cx="5928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eorgia" pitchFamily="18" charset="0"/>
              </a:rPr>
              <a:t>A projectile follows a curved path and has: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962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Horizontal Motion</a:t>
            </a:r>
          </a:p>
          <a:p>
            <a:r>
              <a:rPr lang="en-US" sz="2000" dirty="0" smtClean="0">
                <a:latin typeface="Georgia" pitchFamily="18" charset="0"/>
              </a:rPr>
              <a:t>Motion parallel to Earth’s surface</a:t>
            </a:r>
            <a:endParaRPr lang="en-US" sz="2000" dirty="0">
              <a:latin typeface="Georgia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884420" y="3810000"/>
            <a:ext cx="1447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3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dbl" dirty="0" smtClean="0">
                <a:solidFill>
                  <a:srgbClr val="FF0000"/>
                </a:solidFill>
                <a:latin typeface="Georgia" pitchFamily="18" charset="0"/>
              </a:rPr>
              <a:t>Centripetal Force</a:t>
            </a:r>
          </a:p>
          <a:p>
            <a:pPr marL="0" indent="0">
              <a:buNone/>
            </a:pPr>
            <a:endParaRPr lang="en-US" sz="28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Centripetal acceleration </a:t>
            </a:r>
            <a:r>
              <a:rPr lang="en-US" sz="2400" dirty="0">
                <a:latin typeface="Georgia" pitchFamily="18" charset="0"/>
              </a:rPr>
              <a:t>– acceleration toward the center of a curved or circular </a:t>
            </a:r>
            <a:r>
              <a:rPr lang="en-US" sz="2400" dirty="0" smtClean="0">
                <a:latin typeface="Georgia" pitchFamily="18" charset="0"/>
              </a:rPr>
              <a:t>path</a:t>
            </a:r>
          </a:p>
          <a:p>
            <a:pPr marL="0" indent="0">
              <a:buNone/>
            </a:pPr>
            <a:endParaRPr lang="en-US" sz="2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Georgia" pitchFamily="18" charset="0"/>
              </a:rPr>
              <a:t>“centripetal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” </a:t>
            </a:r>
            <a:r>
              <a:rPr lang="en-US" sz="2400" dirty="0">
                <a:latin typeface="Georgia" pitchFamily="18" charset="0"/>
              </a:rPr>
              <a:t>means toward the center</a:t>
            </a:r>
          </a:p>
          <a:p>
            <a:pPr marL="0" indent="0">
              <a:buNone/>
            </a:pPr>
            <a:r>
              <a:rPr lang="en-US" sz="2400" dirty="0">
                <a:latin typeface="Georgia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Centripetal force </a:t>
            </a:r>
            <a:r>
              <a:rPr lang="en-US" sz="2400" dirty="0">
                <a:latin typeface="Georgia" pitchFamily="18" charset="0"/>
              </a:rPr>
              <a:t>– force </a:t>
            </a:r>
            <a:r>
              <a:rPr lang="en-US" sz="2400" dirty="0" smtClean="0">
                <a:latin typeface="Georgia" pitchFamily="18" charset="0"/>
              </a:rPr>
              <a:t>acting</a:t>
            </a:r>
          </a:p>
          <a:p>
            <a:pPr marL="0" indent="0">
              <a:buNone/>
            </a:pP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>
                <a:latin typeface="Georgia" pitchFamily="18" charset="0"/>
              </a:rPr>
              <a:t>toward </a:t>
            </a:r>
            <a:r>
              <a:rPr lang="en-US" sz="2400" dirty="0" smtClean="0">
                <a:latin typeface="Georgia" pitchFamily="18" charset="0"/>
              </a:rPr>
              <a:t>the </a:t>
            </a:r>
            <a:r>
              <a:rPr lang="en-US" sz="2400" dirty="0">
                <a:latin typeface="Georgia" pitchFamily="18" charset="0"/>
              </a:rPr>
              <a:t>center of a </a:t>
            </a:r>
            <a:r>
              <a:rPr lang="en-US" sz="2400" dirty="0" smtClean="0">
                <a:latin typeface="Georgia" pitchFamily="18" charset="0"/>
              </a:rPr>
              <a:t>curved</a:t>
            </a:r>
          </a:p>
          <a:p>
            <a:pPr marL="0" indent="0">
              <a:buNone/>
            </a:pP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>
                <a:latin typeface="Georgia" pitchFamily="18" charset="0"/>
              </a:rPr>
              <a:t>or circular path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1400"/>
            <a:ext cx="3429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4462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r>
              <a:rPr lang="en-US" sz="4400" b="1" dirty="0">
                <a:latin typeface="Georgia" panose="02040502050405020303" pitchFamily="18" charset="0"/>
              </a:rPr>
              <a:t>Position</a:t>
            </a:r>
            <a:r>
              <a:rPr lang="en-US" dirty="0">
                <a:latin typeface="Georgia" panose="02040502050405020303" pitchFamily="18" charset="0"/>
              </a:rPr>
              <a:t> refers to an object’s location relative to a reference point.  </a:t>
            </a:r>
            <a:r>
              <a:rPr lang="en-US" dirty="0" smtClean="0">
                <a:latin typeface="Georgia" panose="02040502050405020303" pitchFamily="18" charset="0"/>
              </a:rPr>
              <a:t>(Is </a:t>
            </a:r>
            <a:r>
              <a:rPr lang="en-US" dirty="0">
                <a:latin typeface="Georgia" panose="02040502050405020303" pitchFamily="18" charset="0"/>
              </a:rPr>
              <a:t>it in front, behind, next to, beside, across from and so </a:t>
            </a:r>
            <a:r>
              <a:rPr lang="en-US" dirty="0" smtClean="0">
                <a:latin typeface="Georgia" panose="02040502050405020303" pitchFamily="18" charset="0"/>
              </a:rPr>
              <a:t>forth)…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sz="4400" b="1" dirty="0">
                <a:latin typeface="Georgia" panose="02040502050405020303" pitchFamily="18" charset="0"/>
              </a:rPr>
              <a:t>Direction</a:t>
            </a:r>
            <a:r>
              <a:rPr lang="en-US" dirty="0">
                <a:latin typeface="Georgia" panose="02040502050405020303" pitchFamily="18" charset="0"/>
              </a:rPr>
              <a:t> is the line or path along which an object moves.</a:t>
            </a:r>
          </a:p>
          <a:p>
            <a:r>
              <a:rPr lang="en-US" sz="4400" b="1" dirty="0">
                <a:latin typeface="Georgia" panose="02040502050405020303" pitchFamily="18" charset="0"/>
              </a:rPr>
              <a:t>Speed</a:t>
            </a:r>
            <a:r>
              <a:rPr lang="en-US" dirty="0">
                <a:latin typeface="Georgia" panose="02040502050405020303" pitchFamily="18" charset="0"/>
              </a:rPr>
              <a:t> is a measure of the distance traveled per unit of </a:t>
            </a:r>
            <a:r>
              <a:rPr lang="en-US" dirty="0" smtClean="0">
                <a:latin typeface="Georgia" panose="02040502050405020303" pitchFamily="18" charset="0"/>
              </a:rPr>
              <a:t>time (usually meters per second)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  <a:t>Distance</a:t>
            </a:r>
            <a:r>
              <a:rPr lang="en-US" sz="3600" dirty="0" smtClean="0">
                <a:latin typeface="Georgia" pitchFamily="18" charset="0"/>
              </a:rPr>
              <a:t> </a:t>
            </a:r>
          </a:p>
          <a:p>
            <a:pPr>
              <a:buFont typeface="Georgia" pitchFamily="18" charset="0"/>
              <a:buChar char="―"/>
            </a:pPr>
            <a:r>
              <a:rPr lang="en-US" sz="3600" b="1" dirty="0" smtClean="0">
                <a:latin typeface="Georgia" pitchFamily="18" charset="0"/>
              </a:rPr>
              <a:t>how </a:t>
            </a:r>
            <a:r>
              <a:rPr lang="en-US" sz="3600" b="1" dirty="0">
                <a:latin typeface="Georgia" pitchFamily="18" charset="0"/>
              </a:rPr>
              <a:t>far </a:t>
            </a:r>
            <a:r>
              <a:rPr lang="en-US" sz="3600" dirty="0">
                <a:latin typeface="Georgia" pitchFamily="18" charset="0"/>
              </a:rPr>
              <a:t>an object has </a:t>
            </a:r>
            <a:r>
              <a:rPr lang="en-US" sz="3600" dirty="0" smtClean="0">
                <a:latin typeface="Georgia" pitchFamily="18" charset="0"/>
              </a:rPr>
              <a:t>traveled</a:t>
            </a:r>
          </a:p>
          <a:p>
            <a:pPr marL="0" indent="0">
              <a:buNone/>
            </a:pPr>
            <a:endParaRPr lang="en-US" sz="36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  <a:t>Displacement </a:t>
            </a:r>
          </a:p>
          <a:p>
            <a:pPr>
              <a:buFont typeface="Georgia" pitchFamily="18" charset="0"/>
              <a:buChar char="―"/>
            </a:pPr>
            <a:r>
              <a:rPr lang="en-US" sz="3600" b="1" dirty="0" smtClean="0">
                <a:latin typeface="Georgia" pitchFamily="18" charset="0"/>
              </a:rPr>
              <a:t>distance AND </a:t>
            </a:r>
            <a:r>
              <a:rPr lang="en-US" sz="3600" b="1" dirty="0">
                <a:latin typeface="Georgia" pitchFamily="18" charset="0"/>
              </a:rPr>
              <a:t>direction </a:t>
            </a:r>
            <a:r>
              <a:rPr lang="en-US" sz="3600" dirty="0">
                <a:latin typeface="Georgia" pitchFamily="18" charset="0"/>
              </a:rPr>
              <a:t>of </a:t>
            </a:r>
            <a:r>
              <a:rPr lang="en-US" sz="3600" dirty="0" smtClean="0">
                <a:latin typeface="Georgia" pitchFamily="18" charset="0"/>
              </a:rPr>
              <a:t>an object’s </a:t>
            </a:r>
            <a:r>
              <a:rPr lang="en-US" sz="3600" dirty="0">
                <a:latin typeface="Georgia" pitchFamily="18" charset="0"/>
              </a:rPr>
              <a:t>change </a:t>
            </a:r>
            <a:r>
              <a:rPr lang="en-US" sz="3600" dirty="0" smtClean="0">
                <a:latin typeface="Georgia" pitchFamily="18" charset="0"/>
              </a:rPr>
              <a:t>in position </a:t>
            </a:r>
            <a:r>
              <a:rPr lang="en-US" sz="3600" dirty="0">
                <a:latin typeface="Georgia" pitchFamily="18" charset="0"/>
              </a:rPr>
              <a:t>from </a:t>
            </a:r>
            <a:r>
              <a:rPr lang="en-US" sz="3600" dirty="0" smtClean="0">
                <a:latin typeface="Georgia" pitchFamily="18" charset="0"/>
              </a:rPr>
              <a:t>its starting point</a:t>
            </a:r>
            <a:endParaRPr lang="en-US" sz="3600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00388"/>
            <a:ext cx="5638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  <a:t>Distance Vs. Displacement</a:t>
            </a:r>
            <a:endParaRPr lang="en-US" sz="36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98" y="914400"/>
            <a:ext cx="8595102" cy="3534905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  <a:t>Speed</a:t>
            </a:r>
            <a:r>
              <a:rPr lang="en-US" sz="3600" dirty="0" smtClean="0">
                <a:latin typeface="Georgia" pitchFamily="18" charset="0"/>
              </a:rPr>
              <a:t> </a:t>
            </a:r>
            <a:r>
              <a:rPr lang="en-US" sz="3600" dirty="0">
                <a:latin typeface="Georgia" pitchFamily="18" charset="0"/>
              </a:rPr>
              <a:t>– </a:t>
            </a:r>
            <a:r>
              <a:rPr lang="en-US" sz="3600" dirty="0"/>
              <a:t>To calculate an object’s speed, you MUST know the distance traveled and the time it took the object to travel that </a:t>
            </a:r>
            <a:r>
              <a:rPr lang="en-US" sz="3600" dirty="0" smtClean="0"/>
              <a:t>distance.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		  Speed Formula: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82598" y="85964"/>
            <a:ext cx="2209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  <a:t>Speed</a:t>
            </a:r>
            <a:endParaRPr lang="en-US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8" name="Picture 4" descr="Image result for the speed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" y="3124200"/>
            <a:ext cx="487038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speed form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07" y="4657568"/>
            <a:ext cx="3672488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98" y="732295"/>
            <a:ext cx="8229600" cy="582090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Image result for the speed form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r="984"/>
          <a:stretch/>
        </p:blipFill>
        <p:spPr bwMode="auto">
          <a:xfrm>
            <a:off x="213959" y="1219200"/>
            <a:ext cx="8747078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2598" y="329416"/>
            <a:ext cx="2209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Georgia" pitchFamily="18" charset="0"/>
              </a:rPr>
              <a:t>Speed</a:t>
            </a:r>
            <a:endParaRPr lang="en-US" sz="36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Speed…Example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Motorcycle: </a:t>
            </a:r>
            <a:r>
              <a:rPr lang="en-US" sz="2800" dirty="0"/>
              <a:t>Bike travels 120 miles in </a:t>
            </a:r>
            <a:r>
              <a:rPr lang="en-US" sz="2800" dirty="0" smtClean="0"/>
              <a:t>0.5 </a:t>
            </a:r>
            <a:r>
              <a:rPr lang="en-US" sz="2800" dirty="0"/>
              <a:t>hour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828800" lvl="4" indent="0">
              <a:buNone/>
            </a:pPr>
            <a:r>
              <a:rPr lang="en-US" sz="3200" dirty="0"/>
              <a:t>Speed = 120 miles / </a:t>
            </a:r>
            <a:r>
              <a:rPr lang="en-US" sz="3200" dirty="0" smtClean="0"/>
              <a:t>0.5 </a:t>
            </a:r>
            <a:r>
              <a:rPr lang="en-US" sz="3200" dirty="0"/>
              <a:t>hour </a:t>
            </a:r>
            <a:r>
              <a:rPr lang="en-US" sz="3200" dirty="0" smtClean="0"/>
              <a:t>    	   = 240 </a:t>
            </a:r>
            <a:r>
              <a:rPr lang="en-US" sz="3200" dirty="0"/>
              <a:t>mph (miles per hour)</a:t>
            </a:r>
          </a:p>
          <a:p>
            <a:endParaRPr lang="en-US" dirty="0"/>
          </a:p>
        </p:txBody>
      </p:sp>
      <p:pic>
        <p:nvPicPr>
          <p:cNvPr id="5" name="Picture 6" descr="Image result for the speed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56" y="2438400"/>
            <a:ext cx="3672488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2482</Template>
  <TotalTime>808</TotalTime>
  <Words>1243</Words>
  <Application>Microsoft Office PowerPoint</Application>
  <PresentationFormat>On-screen Show (4:3)</PresentationFormat>
  <Paragraphs>285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Narrow</vt:lpstr>
      <vt:lpstr>Georgia</vt:lpstr>
      <vt:lpstr>Symbol</vt:lpstr>
      <vt:lpstr>Times New Roman</vt:lpstr>
      <vt:lpstr>Diseño predeterminado</vt:lpstr>
      <vt:lpstr>Motion And Forces</vt:lpstr>
      <vt:lpstr>Describing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Computing Speed…Example</vt:lpstr>
      <vt:lpstr>Your turn!</vt:lpstr>
      <vt:lpstr>PowerPoint Presentation</vt:lpstr>
      <vt:lpstr>PowerPoint Presentation</vt:lpstr>
      <vt:lpstr>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Motion And Forces</vt:lpstr>
      <vt:lpstr>PowerPoint Presentation</vt:lpstr>
      <vt:lpstr>PowerPoint Presentation</vt:lpstr>
      <vt:lpstr>PowerPoint Presentation</vt:lpstr>
      <vt:lpstr>Friction</vt:lpstr>
      <vt:lpstr>PowerPoint Presentation</vt:lpstr>
      <vt:lpstr>PowerPoint Presentation</vt:lpstr>
      <vt:lpstr>PowerPoint Presentation</vt:lpstr>
      <vt:lpstr>PowerPoint Presentation</vt:lpstr>
      <vt:lpstr>So, when we look at multiple forces acting on an object ….</vt:lpstr>
      <vt:lpstr>PowerPoint Presentation</vt:lpstr>
      <vt:lpstr>PowerPoint Presentation</vt:lpstr>
      <vt:lpstr>Newton’s Laws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Gravity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and Forces</dc:title>
  <dc:creator>COMPAQ510</dc:creator>
  <cp:lastModifiedBy>Diehl April D</cp:lastModifiedBy>
  <cp:revision>86</cp:revision>
  <dcterms:created xsi:type="dcterms:W3CDTF">2015-12-31T08:08:00Z</dcterms:created>
  <dcterms:modified xsi:type="dcterms:W3CDTF">2018-11-07T20:07:01Z</dcterms:modified>
</cp:coreProperties>
</file>